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80" r:id="rId4"/>
    <p:sldId id="258" r:id="rId5"/>
    <p:sldId id="311" r:id="rId6"/>
    <p:sldId id="287" r:id="rId7"/>
    <p:sldId id="288" r:id="rId8"/>
    <p:sldId id="279" r:id="rId9"/>
    <p:sldId id="259" r:id="rId10"/>
    <p:sldId id="282" r:id="rId11"/>
    <p:sldId id="284" r:id="rId12"/>
    <p:sldId id="262" r:id="rId13"/>
    <p:sldId id="304" r:id="rId14"/>
    <p:sldId id="283" r:id="rId15"/>
    <p:sldId id="285" r:id="rId16"/>
    <p:sldId id="281" r:id="rId17"/>
    <p:sldId id="289" r:id="rId18"/>
    <p:sldId id="305" r:id="rId19"/>
    <p:sldId id="263" r:id="rId20"/>
    <p:sldId id="290" r:id="rId21"/>
    <p:sldId id="293" r:id="rId22"/>
    <p:sldId id="291" r:id="rId23"/>
    <p:sldId id="294" r:id="rId24"/>
    <p:sldId id="295" r:id="rId25"/>
    <p:sldId id="296" r:id="rId26"/>
    <p:sldId id="297" r:id="rId27"/>
    <p:sldId id="298" r:id="rId28"/>
    <p:sldId id="299" r:id="rId29"/>
    <p:sldId id="268" r:id="rId30"/>
    <p:sldId id="300" r:id="rId31"/>
    <p:sldId id="303" r:id="rId32"/>
    <p:sldId id="275" r:id="rId33"/>
    <p:sldId id="301" r:id="rId34"/>
    <p:sldId id="302" r:id="rId35"/>
    <p:sldId id="292" r:id="rId36"/>
    <p:sldId id="264" r:id="rId37"/>
    <p:sldId id="266" r:id="rId38"/>
    <p:sldId id="312" r:id="rId39"/>
    <p:sldId id="265" r:id="rId40"/>
    <p:sldId id="267" r:id="rId41"/>
    <p:sldId id="310" r:id="rId42"/>
    <p:sldId id="308" r:id="rId43"/>
    <p:sldId id="269" r:id="rId44"/>
    <p:sldId id="309" r:id="rId45"/>
    <p:sldId id="270" r:id="rId46"/>
    <p:sldId id="278" r:id="rId47"/>
    <p:sldId id="277" r:id="rId48"/>
    <p:sldId id="276" r:id="rId49"/>
    <p:sldId id="306" r:id="rId50"/>
    <p:sldId id="307" r:id="rId51"/>
    <p:sldId id="31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66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1" autoAdjust="0"/>
    <p:restoredTop sz="98917" autoAdjust="0"/>
  </p:normalViewPr>
  <p:slideViewPr>
    <p:cSldViewPr>
      <p:cViewPr>
        <p:scale>
          <a:sx n="70" d="100"/>
          <a:sy n="70" d="100"/>
        </p:scale>
        <p:origin x="-1170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7FAAF-4BB6-40B1-9AD8-4B2C032562B6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F9E0-C990-4128-AE90-B8D84C9F4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87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CF6A-5046-4A54-B1F4-44D5355D05FB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5A3C2-DC4C-4A63-ABD8-AE0BF4136D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5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ABC2-2F7D-48D1-830E-0DE9391A0FBF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56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AA1-FBE4-482E-B319-8812E752FB47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33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827-C7AD-45C6-B0F6-C269394FE2DD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80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C6CA-6650-428B-A972-93968AD5F63B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59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758C-B8BA-4BD0-BDBC-DAD8A131029B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68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F711-AF4C-4A9E-BA9E-03E5B300BEA8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1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204-80B0-446F-A786-2D08510C2735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589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5B29-CEDC-427D-B0E0-3534D3036E67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48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80CA-370E-4DEA-87C8-1E97961DAB87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23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FB0-DF86-4E4A-A244-84126ED1DB6C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3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6D4C-BA42-4B83-8E8B-B4C88ECADE4C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94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D5A3-4ABE-41B1-940C-393BE6A0409B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E3DE-E98B-417D-A704-C6225F2A6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9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4.png"/><Relationship Id="rId7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58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1%D0%B5%D0%BC%D0%B8%D1%80%D0%BD%D0%B0%D1%8F_%D0%BF%D0%B0%D1%83%D1%82%D0%B8%D0%BD%D0%B0" TargetMode="External"/><Relationship Id="rId3" Type="http://schemas.openxmlformats.org/officeDocument/2006/relationships/hyperlink" Target="https://ru.wikipedia.org/wiki/%D0%9C%D0%B8%D1%80_%D1%82%D0%B5%D1%81%D0%B5%D0%BD_(%D0%B3%D1%80%D0%B0%D1%84)#cite_note-Collective_dynamics_of_small-world_networks.E2.80.94.E2.80.94.E2.80.94-1" TargetMode="External"/><Relationship Id="rId7" Type="http://schemas.openxmlformats.org/officeDocument/2006/relationships/hyperlink" Target="https://ru.wikipedia.org/wiki/%D0%A1%D0%BE%D1%86%D0%B8%D0%B0%D0%BB%D1%8C%D0%BD%D0%B0%D1%8F_%D1%81%D0%B5%D1%82%D1%8C" TargetMode="External"/><Relationship Id="rId2" Type="http://schemas.openxmlformats.org/officeDocument/2006/relationships/hyperlink" Target="https://ru.wikipedia.org/wiki/%D0%93%D1%80%D0%B0%D1%84_(%D0%BC%D0%B0%D1%82%D0%B5%D0%BC%D0%B0%D1%82%D0%B8%D0%BA%D0%B0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1%82%D0%B5%D0%BF%D0%B5%D0%BD%D1%8C_(%D1%82%D0%B5%D0%BE%D1%80%D0%B8%D1%8F_%D0%B3%D1%80%D0%B0%D1%84%D0%BE%D0%B2)" TargetMode="External"/><Relationship Id="rId5" Type="http://schemas.openxmlformats.org/officeDocument/2006/relationships/hyperlink" Target="https://ru.wikipedia.org/wiki/%D0%90%D0%BD%D0%B3%D0%BB%D0%B8%D0%B9%D1%81%D0%BA%D0%B8%D0%B9_%D1%8F%D0%B7%D1%8B%D0%BA" TargetMode="External"/><Relationship Id="rId10" Type="http://schemas.openxmlformats.org/officeDocument/2006/relationships/image" Target="../media/image120.png"/><Relationship Id="rId4" Type="http://schemas.openxmlformats.org/officeDocument/2006/relationships/image" Target="../media/image118.png"/><Relationship Id="rId9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4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980728"/>
            <a:ext cx="77724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Связанные химические осцилляторы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7048872" cy="18002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</a:pPr>
            <a:r>
              <a:rPr lang="ru-RU" sz="5100" b="1" i="1" dirty="0" smtClean="0">
                <a:solidFill>
                  <a:srgbClr val="00B0F0"/>
                </a:solidFill>
              </a:rPr>
              <a:t>Владимир К. Ванаг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>Центр Нелинейной </a:t>
            </a:r>
            <a:r>
              <a:rPr lang="ru-RU" sz="4400" dirty="0" smtClean="0">
                <a:solidFill>
                  <a:schemeClr val="tx1"/>
                </a:solidFill>
              </a:rPr>
              <a:t>Химии</a:t>
            </a:r>
            <a:r>
              <a:rPr lang="en-US" sz="4400" dirty="0" smtClean="0">
                <a:solidFill>
                  <a:schemeClr val="tx1"/>
                </a:solidFill>
              </a:rPr>
              <a:t>,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Балтийский федеральный университет 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им. Иммануила Канта, Калининград</a:t>
            </a:r>
            <a:endParaRPr lang="en-US" sz="4400" dirty="0" smtClean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06896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Динамические режимы при </a:t>
            </a:r>
            <a:r>
              <a:rPr lang="ru-RU" sz="2000" dirty="0" smtClean="0"/>
              <a:t>диффузионной и </a:t>
            </a:r>
            <a:r>
              <a:rPr lang="ru-RU" sz="2000" dirty="0"/>
              <a:t>импульсной, ингибиторной и активаторной связях и разных типах </a:t>
            </a:r>
            <a:r>
              <a:rPr lang="ru-RU" sz="2000" dirty="0" smtClean="0"/>
              <a:t>связност</a:t>
            </a:r>
            <a:r>
              <a:rPr lang="ru-RU" dirty="0" smtClean="0"/>
              <a:t>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6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40152" y="3212975"/>
            <a:ext cx="2583980" cy="713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7780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        Диффузионная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ингибиторная связь между двумя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каплями в </a:t>
            </a:r>
            <a:r>
              <a:rPr lang="ru-RU" sz="2800" b="1" dirty="0" smtClean="0"/>
              <a:t>стационарном состоянии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  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3056" y="6499974"/>
            <a:ext cx="531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V. </a:t>
            </a:r>
            <a:r>
              <a:rPr lang="en-US" sz="1600" dirty="0"/>
              <a:t>K. Vanag and </a:t>
            </a:r>
            <a:r>
              <a:rPr lang="en-US" sz="1600" dirty="0" smtClean="0"/>
              <a:t>I. </a:t>
            </a:r>
            <a:r>
              <a:rPr lang="en-US" sz="1600" dirty="0"/>
              <a:t>R. </a:t>
            </a:r>
            <a:r>
              <a:rPr lang="en-US" sz="1600" dirty="0" smtClean="0"/>
              <a:t>Epstein  J. CHEM. PHYS.  (2003) 119</a:t>
            </a:r>
            <a:r>
              <a:rPr lang="en-US" sz="1600" dirty="0"/>
              <a:t>, 7298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7036"/>
            <a:ext cx="3985724" cy="15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447" y="1574315"/>
            <a:ext cx="3708779" cy="12496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3566" y="1071151"/>
            <a:ext cx="26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ингибитор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 ,     V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 </a:t>
            </a:r>
            <a:r>
              <a:rPr lang="en-US" b="1" dirty="0" smtClean="0">
                <a:solidFill>
                  <a:srgbClr val="FF0000"/>
                </a:solidFill>
              </a:rPr>
              <a:t> 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852936"/>
            <a:ext cx="2367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</a:rPr>
              <a:t>u</a:t>
            </a:r>
            <a:r>
              <a:rPr lang="en-US" b="1" i="1" dirty="0" smtClean="0">
                <a:solidFill>
                  <a:srgbClr val="FF0000"/>
                </a:solidFill>
              </a:rPr>
              <a:t> = D</a:t>
            </a:r>
            <a:r>
              <a:rPr lang="en-US" b="1" i="1" baseline="-25000" dirty="0" smtClean="0">
                <a:solidFill>
                  <a:srgbClr val="FF0000"/>
                </a:solidFill>
              </a:rPr>
              <a:t>v</a:t>
            </a:r>
            <a:r>
              <a:rPr lang="en-US" b="1" i="1" dirty="0" smtClean="0">
                <a:solidFill>
                  <a:srgbClr val="FF0000"/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0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</a:rPr>
              <a:t>w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 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f(u</a:t>
            </a:r>
            <a:r>
              <a:rPr lang="en-US" dirty="0" smtClean="0"/>
              <a:t>,</a:t>
            </a:r>
            <a:r>
              <a:rPr lang="en-US" i="1" dirty="0" smtClean="0"/>
              <a:t>v</a:t>
            </a:r>
            <a:r>
              <a:rPr lang="en-US" dirty="0" smtClean="0"/>
              <a:t>) = </a:t>
            </a:r>
            <a:r>
              <a:rPr lang="en-US" i="1" dirty="0" smtClean="0"/>
              <a:t>a – (</a:t>
            </a:r>
            <a:r>
              <a:rPr lang="en-US" dirty="0" smtClean="0"/>
              <a:t>1+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r>
              <a:rPr lang="en-US" i="1" dirty="0" smtClean="0"/>
              <a:t>u </a:t>
            </a:r>
            <a:r>
              <a:rPr lang="en-US" dirty="0" smtClean="0"/>
              <a:t>+</a:t>
            </a:r>
            <a:r>
              <a:rPr lang="en-US" i="1" dirty="0" smtClean="0"/>
              <a:t> u</a:t>
            </a:r>
            <a:r>
              <a:rPr lang="en-US" baseline="30000" dirty="0" smtClean="0"/>
              <a:t>2</a:t>
            </a:r>
            <a:r>
              <a:rPr lang="en-US" i="1" dirty="0" smtClean="0"/>
              <a:t>v</a:t>
            </a:r>
          </a:p>
          <a:p>
            <a:r>
              <a:rPr lang="en-US" i="1" dirty="0" smtClean="0"/>
              <a:t>g(u</a:t>
            </a:r>
            <a:r>
              <a:rPr lang="en-US" dirty="0" smtClean="0"/>
              <a:t>,</a:t>
            </a:r>
            <a:r>
              <a:rPr lang="en-US" i="1" dirty="0" smtClean="0"/>
              <a:t>v</a:t>
            </a:r>
            <a:r>
              <a:rPr lang="en-US" dirty="0" smtClean="0"/>
              <a:t>) = </a:t>
            </a:r>
            <a:r>
              <a:rPr lang="en-US" i="1" dirty="0" smtClean="0"/>
              <a:t>bu -</a:t>
            </a:r>
            <a:r>
              <a:rPr lang="en-US" i="1" dirty="0"/>
              <a:t> </a:t>
            </a:r>
            <a:r>
              <a:rPr lang="en-US" i="1" dirty="0" smtClean="0"/>
              <a:t>u</a:t>
            </a:r>
            <a:r>
              <a:rPr lang="en-US" baseline="30000" dirty="0" smtClean="0"/>
              <a:t>2</a:t>
            </a:r>
            <a:r>
              <a:rPr lang="en-US" i="1" dirty="0" smtClean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8289" y="2454626"/>
            <a:ext cx="344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V, W               W                U, V, W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5427" y="4225863"/>
            <a:ext cx="3455799" cy="12553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3876" y="278092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1</a:t>
            </a:r>
            <a:r>
              <a:rPr lang="en-US" dirty="0" smtClean="0"/>
              <a:t>            W</a:t>
            </a:r>
            <a:r>
              <a:rPr lang="en-US" baseline="-25000" dirty="0" smtClean="0"/>
              <a:t>3</a:t>
            </a:r>
            <a:r>
              <a:rPr lang="en-US" dirty="0" smtClean="0"/>
              <a:t>              U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4093" y="4019827"/>
            <a:ext cx="107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g;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1691680" y="3150260"/>
            <a:ext cx="912742" cy="2412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4347" y="29939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2660812" y="3196143"/>
            <a:ext cx="1551147" cy="329665"/>
          </a:xfrm>
          <a:prstGeom prst="curvedUpArrow">
            <a:avLst/>
          </a:prstGeom>
          <a:ln w="2222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6667" y="299695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362" y="3597816"/>
            <a:ext cx="2949203" cy="249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17617" y="6084004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Дисперсионные кривые  при </a:t>
            </a:r>
            <a:r>
              <a:rPr lang="en-US" i="1" dirty="0" smtClean="0"/>
              <a:t>a </a:t>
            </a:r>
            <a:r>
              <a:rPr lang="en-US" dirty="0" smtClean="0"/>
              <a:t>=3.06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=7</a:t>
            </a:r>
            <a:r>
              <a:rPr lang="en-US" dirty="0"/>
              <a:t>, </a:t>
            </a:r>
            <a:r>
              <a:rPr lang="en-US" i="1" dirty="0" smtClean="0"/>
              <a:t>c</a:t>
            </a:r>
            <a:r>
              <a:rPr lang="en-US" dirty="0" smtClean="0"/>
              <a:t>=2</a:t>
            </a:r>
            <a:r>
              <a:rPr lang="en-US" dirty="0"/>
              <a:t>, </a:t>
            </a:r>
            <a:r>
              <a:rPr lang="en-US" i="1" dirty="0" smtClean="0"/>
              <a:t>d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531" y="4461124"/>
            <a:ext cx="12666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min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1-</a:t>
            </a:r>
            <a:r>
              <a:rPr lang="en-US" i="1" baseline="-25000" dirty="0" smtClean="0"/>
              <a:t>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i="1" baseline="-25000" dirty="0" smtClean="0"/>
              <a:t>T </a:t>
            </a:r>
            <a:r>
              <a:rPr lang="en-US" dirty="0" smtClean="0"/>
              <a:t>= 2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</a:t>
            </a:r>
            <a:r>
              <a:rPr lang="en-US" i="1" dirty="0" smtClean="0"/>
              <a:t>k</a:t>
            </a:r>
            <a:r>
              <a:rPr lang="en-US" baseline="-25000" dirty="0" smtClean="0"/>
              <a:t>min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7414" y="547845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=</a:t>
            </a:r>
            <a:r>
              <a:rPr lang="en-US" i="1" dirty="0" smtClean="0"/>
              <a:t>Prk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24752" y="241044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(A)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44003" y="458888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(B)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00528" y="4853352"/>
            <a:ext cx="2780199" cy="936104"/>
          </a:xfrm>
          <a:prstGeom prst="straightConnector1">
            <a:avLst/>
          </a:prstGeom>
          <a:ln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449" y="5723964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Turing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7834" y="164438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baseline="-25000" dirty="0" smtClean="0">
                <a:solidFill>
                  <a:srgbClr val="C00000"/>
                </a:solidFill>
              </a:rPr>
              <a:t>w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3683" y="447055"/>
            <a:ext cx="19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Брюсселятор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7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06"/>
            <a:ext cx="9144000" cy="6365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Структуры Тьюринга и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синфазные колебания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968552" cy="227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51" y="3253096"/>
            <a:ext cx="4721398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4561" y="3501008"/>
            <a:ext cx="2382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rgbClr val="FF0000"/>
                </a:solidFill>
              </a:rPr>
              <a:t>Turing patterns</a:t>
            </a:r>
          </a:p>
          <a:p>
            <a:r>
              <a:rPr lang="pt-BR" i="1" dirty="0" smtClean="0"/>
              <a:t>r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pt-BR" dirty="0" smtClean="0"/>
              <a:t>0.01</a:t>
            </a:r>
            <a:r>
              <a:rPr lang="pt-BR" dirty="0"/>
              <a:t>, </a:t>
            </a:r>
            <a:r>
              <a:rPr lang="pt-BR" dirty="0" smtClean="0"/>
              <a:t> </a:t>
            </a:r>
            <a:r>
              <a:rPr lang="pt-BR" i="1" dirty="0" smtClean="0"/>
              <a:t>l</a:t>
            </a:r>
            <a:r>
              <a:rPr lang="pt-BR" i="1" baseline="-25000" dirty="0" smtClean="0"/>
              <a:t>R</a:t>
            </a:r>
            <a:r>
              <a:rPr lang="pt-BR" i="1" dirty="0" smtClean="0"/>
              <a:t> </a:t>
            </a:r>
            <a:r>
              <a:rPr lang="pt-BR" dirty="0"/>
              <a:t>/</a:t>
            </a:r>
            <a:r>
              <a:rPr lang="pt-BR" dirty="0" smtClean="0">
                <a:latin typeface="Symbol" panose="05050102010706020507" pitchFamily="18" charset="2"/>
              </a:rPr>
              <a:t>l</a:t>
            </a:r>
            <a:r>
              <a:rPr lang="pt-BR" i="1" baseline="-25000" dirty="0" smtClean="0"/>
              <a:t>T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pt-BR" dirty="0" smtClean="0"/>
              <a:t>0.165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>
                <a:latin typeface="Symbol" panose="05050102010706020507" pitchFamily="18" charset="2"/>
              </a:rPr>
              <a:t>l</a:t>
            </a:r>
            <a:r>
              <a:rPr lang="pt-BR" i="1" baseline="-25000" dirty="0" smtClean="0"/>
              <a:t>T </a:t>
            </a:r>
            <a:r>
              <a:rPr lang="pt-BR" dirty="0" smtClean="0"/>
              <a:t>= 14.91</a:t>
            </a:r>
            <a:r>
              <a:rPr lang="pt-BR" dirty="0"/>
              <a:t>; </a:t>
            </a:r>
            <a:r>
              <a:rPr lang="pt-BR" dirty="0" smtClean="0"/>
              <a:t> </a:t>
            </a:r>
            <a:r>
              <a:rPr lang="pt-BR" i="1" dirty="0" smtClean="0"/>
              <a:t>L </a:t>
            </a:r>
            <a:r>
              <a:rPr lang="pt-BR" dirty="0" smtClean="0"/>
              <a:t>= 5.0856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9164" y="4679151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In-phase oscillations </a:t>
            </a:r>
          </a:p>
          <a:p>
            <a:r>
              <a:rPr lang="pt-BR" i="1" dirty="0"/>
              <a:t>r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pt-BR" dirty="0" smtClean="0"/>
              <a:t>0.001,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err="1" smtClean="0"/>
              <a:t>R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dirty="0" smtClean="0"/>
              <a:t>= 0.01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808312" cy="107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1740" y="220486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g;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9785" y="27826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Зазор </a:t>
            </a:r>
            <a:r>
              <a:rPr lang="en-US" dirty="0" smtClean="0"/>
              <a:t>g </a:t>
            </a:r>
            <a:r>
              <a:rPr lang="ru-RU" dirty="0" smtClean="0"/>
              <a:t> играет роль задержки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9" y="548680"/>
            <a:ext cx="163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Брюсселятор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5589240"/>
            <a:ext cx="80620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T. Bánsági, V. K. Vanag, and I. R. Epstein “Tomography of Reaction-Diffusion Microemulsions Reveals Three- Dimensional Turing Patterns” </a:t>
            </a:r>
            <a:r>
              <a:rPr lang="en-US" sz="1600" i="1" dirty="0"/>
              <a:t>Science</a:t>
            </a:r>
            <a:r>
              <a:rPr lang="en-US" sz="1600" dirty="0"/>
              <a:t>, </a:t>
            </a:r>
            <a:r>
              <a:rPr lang="en-US" sz="1600" b="1" dirty="0"/>
              <a:t>2011</a:t>
            </a:r>
            <a:r>
              <a:rPr lang="en-US" sz="1600" dirty="0"/>
              <a:t>, v. 331, </a:t>
            </a:r>
            <a:r>
              <a:rPr lang="en-US" sz="1600" dirty="0" smtClean="0"/>
              <a:t>1309-1312; </a:t>
            </a:r>
          </a:p>
          <a:p>
            <a:r>
              <a:rPr lang="de-DE" sz="1600" dirty="0" smtClean="0"/>
              <a:t>Vanag </a:t>
            </a:r>
            <a:r>
              <a:rPr lang="de-DE" sz="1600" dirty="0"/>
              <a:t>V. K.; Epstein I. R.  </a:t>
            </a:r>
            <a:r>
              <a:rPr lang="en-US" sz="1600" dirty="0"/>
              <a:t>“Pattern Formation in a Tunable Medium: The Belousov-Zhabotinsky Reaction in an Aerosol OT Microemulsion” </a:t>
            </a:r>
            <a:r>
              <a:rPr lang="en-US" sz="1600" i="1" dirty="0"/>
              <a:t>Physical Review Letters</a:t>
            </a:r>
            <a:r>
              <a:rPr lang="en-US" sz="1600" dirty="0"/>
              <a:t> </a:t>
            </a:r>
            <a:r>
              <a:rPr lang="en-US" sz="1600" b="1" dirty="0"/>
              <a:t>2001</a:t>
            </a:r>
            <a:r>
              <a:rPr lang="en-US" sz="1600" dirty="0"/>
              <a:t>, v. 87, # 228301.</a:t>
            </a:r>
          </a:p>
        </p:txBody>
      </p:sp>
    </p:spTree>
    <p:extLst>
      <p:ext uri="{BB962C8B-B14F-4D97-AF65-F5344CB8AC3E}">
        <p14:creationId xmlns:p14="http://schemas.microsoft.com/office/powerpoint/2010/main" xmlns="" val="11832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-3994"/>
            <a:ext cx="9077977" cy="19928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Два </a:t>
            </a:r>
            <a:r>
              <a:rPr lang="ru-RU" sz="4000" b="1" dirty="0" smtClean="0"/>
              <a:t>осциллятора</a:t>
            </a:r>
            <a:r>
              <a:rPr lang="ru-RU" sz="4000" b="1" dirty="0" smtClean="0">
                <a:solidFill>
                  <a:srgbClr val="0070C0"/>
                </a:solidFill>
              </a:rPr>
              <a:t>, диффузионно связанных по ингибитору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smtClean="0">
                <a:solidFill>
                  <a:srgbClr val="0070C0"/>
                </a:solidFill>
              </a:rPr>
              <a:t>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через мессенджер </a:t>
            </a:r>
            <a:r>
              <a:rPr lang="en-US" sz="4000" b="1" i="1" dirty="0" smtClean="0">
                <a:solidFill>
                  <a:srgbClr val="0070C0"/>
                </a:solidFill>
              </a:rPr>
              <a:t>s</a:t>
            </a:r>
            <a:r>
              <a:rPr lang="ru-RU" sz="4000" b="1" dirty="0" smtClean="0">
                <a:solidFill>
                  <a:srgbClr val="0070C0"/>
                </a:solidFill>
              </a:rPr>
              <a:t>.  </a:t>
            </a:r>
            <a:r>
              <a:rPr lang="ru-RU" sz="3600" b="1" dirty="0" smtClean="0">
                <a:solidFill>
                  <a:srgbClr val="00B050"/>
                </a:solidFill>
              </a:rPr>
              <a:t>Орегонатор</a:t>
            </a:r>
            <a:r>
              <a:rPr lang="en-US" sz="3600" b="1" dirty="0" smtClean="0">
                <a:solidFill>
                  <a:srgbClr val="00B050"/>
                </a:solidFill>
              </a:rPr>
              <a:t>-like model.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357" y="6401624"/>
            <a:ext cx="5044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V. </a:t>
            </a:r>
            <a:r>
              <a:rPr lang="en-US" sz="1600" dirty="0"/>
              <a:t>K. Vanag and </a:t>
            </a:r>
            <a:r>
              <a:rPr lang="en-US" sz="1600" dirty="0" smtClean="0"/>
              <a:t>I. </a:t>
            </a:r>
            <a:r>
              <a:rPr lang="en-US" sz="1600" dirty="0"/>
              <a:t>R. </a:t>
            </a:r>
            <a:r>
              <a:rPr lang="en-US" sz="1600" dirty="0" smtClean="0"/>
              <a:t>Epstein, Phys. Rev. </a:t>
            </a:r>
            <a:r>
              <a:rPr lang="en-US" sz="1600" dirty="0"/>
              <a:t>E </a:t>
            </a:r>
            <a:r>
              <a:rPr lang="en-US" sz="1600" b="1" dirty="0"/>
              <a:t>84</a:t>
            </a:r>
            <a:r>
              <a:rPr lang="en-US" sz="1600" dirty="0"/>
              <a:t>, 066213 (</a:t>
            </a:r>
            <a:r>
              <a:rPr lang="en-US" sz="1600" dirty="0" smtClean="0"/>
              <a:t>2010)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420888"/>
            <a:ext cx="3016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ds</a:t>
            </a:r>
            <a:r>
              <a:rPr lang="en-US" dirty="0" smtClean="0"/>
              <a:t>/</a:t>
            </a:r>
            <a:r>
              <a:rPr lang="en-US" i="1" dirty="0" smtClean="0"/>
              <a:t>dt </a:t>
            </a:r>
            <a:r>
              <a:rPr lang="en-US" dirty="0"/>
              <a:t>= </a:t>
            </a:r>
            <a:r>
              <a:rPr lang="en-US" i="1" dirty="0"/>
              <a:t>r</a:t>
            </a:r>
            <a:r>
              <a:rPr lang="en-US" baseline="-25000" dirty="0"/>
              <a:t>V</a:t>
            </a:r>
            <a:r>
              <a:rPr lang="en-US" i="1" dirty="0"/>
              <a:t>k</a:t>
            </a:r>
            <a:r>
              <a:rPr lang="en-US" baseline="-25000" dirty="0"/>
              <a:t>f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 − </a:t>
            </a:r>
            <a:r>
              <a:rPr lang="en-US" dirty="0" smtClean="0"/>
              <a:t>2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V</a:t>
            </a:r>
            <a:r>
              <a:rPr lang="en-US" i="1" dirty="0" smtClean="0"/>
              <a:t>k</a:t>
            </a:r>
            <a:r>
              <a:rPr lang="en-US" baseline="-25000" dirty="0" smtClean="0"/>
              <a:t>f</a:t>
            </a:r>
            <a:r>
              <a:rPr lang="en-US" i="1" dirty="0" smtClean="0"/>
              <a:t>u</a:t>
            </a:r>
            <a:r>
              <a:rPr lang="ru-RU" baseline="-25000" dirty="0" smtClean="0"/>
              <a:t>2</a:t>
            </a:r>
            <a:endParaRPr lang="en-US" baseline="-25000" dirty="0" smtClean="0"/>
          </a:p>
          <a:p>
            <a:endParaRPr lang="ru-RU" baseline="-25000" dirty="0" smtClean="0"/>
          </a:p>
          <a:p>
            <a:r>
              <a:rPr lang="en-US" i="1" dirty="0"/>
              <a:t>k</a:t>
            </a:r>
            <a:r>
              <a:rPr lang="en-US" baseline="-25000" dirty="0"/>
              <a:t>f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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/</a:t>
            </a:r>
            <a:r>
              <a:rPr lang="en-US" i="1" dirty="0" smtClean="0"/>
              <a:t>l</a:t>
            </a:r>
            <a:r>
              <a:rPr lang="en-US" i="1" baseline="-25000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, 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= </a:t>
            </a:r>
            <a:r>
              <a:rPr lang="en-US" i="1" dirty="0" smtClean="0"/>
              <a:t>r</a:t>
            </a:r>
            <a:r>
              <a:rPr lang="en-US" baseline="-25000" dirty="0" smtClean="0"/>
              <a:t>V</a:t>
            </a:r>
            <a:r>
              <a:rPr lang="en-US" i="1" dirty="0" smtClean="0"/>
              <a:t>k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i="1" dirty="0" smtClean="0"/>
              <a:t>P</a:t>
            </a:r>
            <a:r>
              <a:rPr lang="en-US" dirty="0" smtClean="0"/>
              <a:t>,  </a:t>
            </a:r>
            <a:r>
              <a:rPr lang="en-US" i="1" dirty="0" smtClean="0"/>
              <a:t>r</a:t>
            </a:r>
            <a:r>
              <a:rPr lang="en-US" baseline="-25000" dirty="0" smtClean="0"/>
              <a:t>V</a:t>
            </a:r>
            <a:r>
              <a:rPr lang="en-US" dirty="0" smtClean="0"/>
              <a:t> = </a:t>
            </a:r>
            <a:r>
              <a:rPr lang="en-US" i="1" dirty="0" smtClean="0"/>
              <a:t>l</a:t>
            </a:r>
            <a:r>
              <a:rPr lang="en-US" i="1" baseline="-25000" dirty="0" smtClean="0"/>
              <a:t>R</a:t>
            </a:r>
            <a:r>
              <a:rPr lang="en-US" dirty="0" smtClean="0"/>
              <a:t>/g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004471"/>
            <a:ext cx="2808312" cy="107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808" y="3585790"/>
            <a:ext cx="556914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3321" y="5025950"/>
            <a:ext cx="3291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i) </a:t>
            </a:r>
            <a:r>
              <a:rPr lang="ru-RU" dirty="0" smtClean="0">
                <a:solidFill>
                  <a:srgbClr val="FF0000"/>
                </a:solidFill>
              </a:rPr>
              <a:t>Синфазные колебания</a:t>
            </a:r>
          </a:p>
          <a:p>
            <a:r>
              <a:rPr lang="ru-RU" dirty="0" smtClean="0"/>
              <a:t>     неустойчивы </a:t>
            </a:r>
          </a:p>
          <a:p>
            <a:r>
              <a:rPr lang="ru-RU" dirty="0" smtClean="0"/>
              <a:t>    (малый бассейн притяжения)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5097958"/>
            <a:ext cx="323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(ii) </a:t>
            </a:r>
            <a:r>
              <a:rPr lang="ru-RU" dirty="0" smtClean="0"/>
              <a:t>Противо-фазные колебания</a:t>
            </a:r>
          </a:p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00B050"/>
                </a:solidFill>
              </a:rPr>
              <a:t>устойчивы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57" y="414908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f </a:t>
            </a:r>
            <a:r>
              <a:rPr lang="en-US" dirty="0" smtClean="0"/>
              <a:t>= 1 </a:t>
            </a:r>
            <a:r>
              <a:rPr lang="en-US" dirty="0"/>
              <a:t>s</a:t>
            </a:r>
            <a:r>
              <a:rPr lang="en-US" baseline="30000" dirty="0"/>
              <a:t>−1</a:t>
            </a:r>
            <a:r>
              <a:rPr lang="en-US" dirty="0" smtClean="0"/>
              <a:t>,</a:t>
            </a:r>
          </a:p>
          <a:p>
            <a:r>
              <a:rPr lang="en-US" i="1" dirty="0" smtClean="0"/>
              <a:t>r</a:t>
            </a:r>
            <a:r>
              <a:rPr lang="en-US" baseline="-25000" dirty="0" smtClean="0"/>
              <a:t>V </a:t>
            </a:r>
            <a:r>
              <a:rPr lang="en-US" dirty="0" smtClean="0"/>
              <a:t>= 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1005" y="254389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8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Другие Несимметричные Моды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511" y="1052736"/>
            <a:ext cx="6729561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202" y="2708919"/>
            <a:ext cx="3976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(iii) </a:t>
            </a:r>
            <a:r>
              <a:rPr lang="ru-RU" dirty="0" smtClean="0"/>
              <a:t>Стационарное неоднородное</a:t>
            </a:r>
          </a:p>
          <a:p>
            <a:r>
              <a:rPr lang="ru-RU" dirty="0" smtClean="0"/>
              <a:t>       состояние  (большая сила связи). </a:t>
            </a:r>
          </a:p>
          <a:p>
            <a:r>
              <a:rPr lang="ru-RU" dirty="0"/>
              <a:t> </a:t>
            </a:r>
            <a:r>
              <a:rPr lang="ru-RU" dirty="0" smtClean="0"/>
              <a:t>     Аналог структур </a:t>
            </a:r>
            <a:r>
              <a:rPr lang="ru-RU" dirty="0" smtClean="0">
                <a:solidFill>
                  <a:srgbClr val="FF0000"/>
                </a:solidFill>
              </a:rPr>
              <a:t>Тьюринга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9291" y="2847418"/>
            <a:ext cx="403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(iv) </a:t>
            </a:r>
            <a:r>
              <a:rPr lang="ru-RU" dirty="0" smtClean="0"/>
              <a:t>Большая задержка по связи между </a:t>
            </a:r>
          </a:p>
          <a:p>
            <a:r>
              <a:rPr lang="ru-RU" dirty="0"/>
              <a:t> </a:t>
            </a:r>
            <a:r>
              <a:rPr lang="ru-RU" dirty="0" smtClean="0"/>
              <a:t>      осцилляторами</a:t>
            </a:r>
            <a:r>
              <a:rPr lang="en-US" dirty="0" smtClean="0"/>
              <a:t>;</a:t>
            </a:r>
            <a:r>
              <a:rPr lang="ru-RU" dirty="0" smtClean="0"/>
              <a:t> один осциллятор</a:t>
            </a:r>
          </a:p>
          <a:p>
            <a:r>
              <a:rPr lang="ru-RU" dirty="0"/>
              <a:t> </a:t>
            </a:r>
            <a:r>
              <a:rPr lang="ru-RU" dirty="0" smtClean="0"/>
              <a:t>       подавлен.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283" y="1362155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f </a:t>
            </a:r>
            <a:r>
              <a:rPr lang="en-US" dirty="0" smtClean="0"/>
              <a:t>= 10 </a:t>
            </a:r>
            <a:r>
              <a:rPr lang="en-US" dirty="0"/>
              <a:t>s</a:t>
            </a:r>
            <a:r>
              <a:rPr lang="en-US" baseline="30000" dirty="0"/>
              <a:t>−1</a:t>
            </a:r>
            <a:r>
              <a:rPr lang="en-US" dirty="0" smtClean="0"/>
              <a:t>,</a:t>
            </a:r>
          </a:p>
          <a:p>
            <a:r>
              <a:rPr lang="en-US" i="1" dirty="0" smtClean="0"/>
              <a:t>r</a:t>
            </a:r>
            <a:r>
              <a:rPr lang="en-US" baseline="-25000" dirty="0" smtClean="0"/>
              <a:t>V </a:t>
            </a:r>
            <a:r>
              <a:rPr lang="en-US" dirty="0" smtClean="0"/>
              <a:t>= 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57733" y="1362155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f </a:t>
            </a:r>
            <a:r>
              <a:rPr lang="en-US" dirty="0" smtClean="0"/>
              <a:t>= 1 </a:t>
            </a:r>
            <a:r>
              <a:rPr lang="en-US" dirty="0"/>
              <a:t>s</a:t>
            </a:r>
            <a:r>
              <a:rPr lang="en-US" baseline="30000" dirty="0"/>
              <a:t>−1</a:t>
            </a:r>
            <a:r>
              <a:rPr lang="en-US" dirty="0" smtClean="0"/>
              <a:t>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V </a:t>
            </a:r>
            <a:r>
              <a:rPr lang="en-US" dirty="0" smtClean="0">
                <a:solidFill>
                  <a:srgbClr val="FF0000"/>
                </a:solidFill>
              </a:rPr>
              <a:t>= 0.01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316" y="4043222"/>
            <a:ext cx="8379232" cy="13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38484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f </a:t>
            </a:r>
            <a:r>
              <a:rPr lang="en-US" dirty="0" smtClean="0"/>
              <a:t>= 1 </a:t>
            </a:r>
            <a:r>
              <a:rPr lang="en-US" dirty="0"/>
              <a:t>s</a:t>
            </a:r>
            <a:r>
              <a:rPr lang="en-US" baseline="30000" dirty="0"/>
              <a:t>−1</a:t>
            </a:r>
            <a:r>
              <a:rPr lang="en-US" dirty="0" smtClean="0"/>
              <a:t>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V </a:t>
            </a:r>
            <a:r>
              <a:rPr lang="en-US" dirty="0" smtClean="0">
                <a:solidFill>
                  <a:srgbClr val="FF0000"/>
                </a:solidFill>
              </a:rPr>
              <a:t>= 0.0</a:t>
            </a:r>
            <a:r>
              <a:rPr lang="ru-RU" dirty="0" smtClean="0">
                <a:solidFill>
                  <a:srgbClr val="FF0000"/>
                </a:solidFill>
              </a:rPr>
              <a:t>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553875"/>
            <a:ext cx="320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Хаотично бёстинговый режим.</a:t>
            </a:r>
            <a:endParaRPr lang="en-US" dirty="0" smtClean="0"/>
          </a:p>
          <a:p>
            <a:r>
              <a:rPr lang="ru-RU" dirty="0" smtClean="0"/>
              <a:t>Также большая задержка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391" y="213285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g;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28" y="0"/>
            <a:ext cx="9150627" cy="6781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Diffusive instabilities in heterogeneous systems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140" y="675478"/>
            <a:ext cx="1990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Two coupled SS’s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78136"/>
            <a:ext cx="2682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Связь по активатору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990" y="1628800"/>
            <a:ext cx="4174490" cy="13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85724" cy="15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74033"/>
            <a:ext cx="3933167" cy="21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2440" y="211340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(A)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68098" y="421179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(B)</a:t>
            </a:r>
            <a:endParaRPr lang="en-US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900120" cy="24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0140" y="5877271"/>
            <a:ext cx="4947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Dispersion relations for systems </a:t>
            </a:r>
            <a:r>
              <a:rPr lang="en-US" dirty="0" smtClean="0"/>
              <a:t>A </a:t>
            </a:r>
            <a:r>
              <a:rPr lang="en-US" dirty="0"/>
              <a:t>and </a:t>
            </a:r>
            <a:r>
              <a:rPr lang="en-US" dirty="0" smtClean="0"/>
              <a:t>B </a:t>
            </a:r>
            <a:r>
              <a:rPr lang="en-US" dirty="0"/>
              <a:t>(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=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i="1" dirty="0" smtClean="0"/>
              <a:t>D</a:t>
            </a:r>
            <a:r>
              <a:rPr lang="en-US" i="1" baseline="-25000" dirty="0" smtClean="0"/>
              <a:t>w</a:t>
            </a:r>
            <a:r>
              <a:rPr lang="en-US" dirty="0"/>
              <a:t>).</a:t>
            </a:r>
          </a:p>
          <a:p>
            <a:r>
              <a:rPr lang="en-US" dirty="0"/>
              <a:t>Brusselator parameters: </a:t>
            </a:r>
            <a:r>
              <a:rPr lang="en-US" i="1" dirty="0" smtClean="0"/>
              <a:t>a </a:t>
            </a:r>
            <a:r>
              <a:rPr lang="en-US" dirty="0" smtClean="0"/>
              <a:t>= 2.85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=11</a:t>
            </a:r>
            <a:r>
              <a:rPr lang="en-US" dirty="0"/>
              <a:t>, </a:t>
            </a:r>
            <a:r>
              <a:rPr lang="en-US" i="1" dirty="0" smtClean="0"/>
              <a:t>c </a:t>
            </a:r>
            <a:r>
              <a:rPr lang="en-US" dirty="0" smtClean="0"/>
              <a:t>= 2</a:t>
            </a:r>
            <a:r>
              <a:rPr lang="en-US" dirty="0"/>
              <a:t>, </a:t>
            </a:r>
            <a:r>
              <a:rPr lang="en-US" i="1" dirty="0" smtClean="0"/>
              <a:t>d </a:t>
            </a:r>
            <a:r>
              <a:rPr lang="en-US" dirty="0" smtClean="0"/>
              <a:t>= 5</a:t>
            </a:r>
            <a:r>
              <a:rPr lang="en-US" dirty="0"/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2996952"/>
            <a:ext cx="166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Wave instability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359844"/>
            <a:ext cx="144016" cy="501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86450" y="1124744"/>
            <a:ext cx="1513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 W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5348" y="611514"/>
            <a:ext cx="19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Брюсселятор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271" y="2564904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1</a:t>
            </a:r>
            <a:r>
              <a:rPr lang="en-US" dirty="0" smtClean="0"/>
              <a:t>            W</a:t>
            </a:r>
            <a:r>
              <a:rPr lang="en-US" baseline="-25000" dirty="0" smtClean="0"/>
              <a:t>3</a:t>
            </a:r>
            <a:r>
              <a:rPr lang="en-US" dirty="0" smtClean="0"/>
              <a:t>              U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400391" y="4026759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= 1,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14803" y="5692605"/>
            <a:ext cx="198086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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/</a:t>
            </a:r>
            <a:r>
              <a:rPr lang="en-US" i="1" dirty="0" smtClean="0"/>
              <a:t>l</a:t>
            </a:r>
            <a:r>
              <a:rPr lang="en-US" i="1" baseline="-25000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,  </a:t>
            </a:r>
            <a:r>
              <a:rPr lang="en-US" i="1" dirty="0" smtClean="0"/>
              <a:t>r</a:t>
            </a:r>
            <a:r>
              <a:rPr lang="en-US" baseline="-25000" dirty="0" smtClean="0"/>
              <a:t>V</a:t>
            </a:r>
            <a:r>
              <a:rPr lang="en-US" dirty="0" smtClean="0"/>
              <a:t> = </a:t>
            </a:r>
            <a:r>
              <a:rPr lang="en-US" i="1" dirty="0" smtClean="0"/>
              <a:t>l</a:t>
            </a:r>
            <a:r>
              <a:rPr lang="en-US" i="1" baseline="-25000" dirty="0" smtClean="0"/>
              <a:t>R</a:t>
            </a:r>
            <a:r>
              <a:rPr lang="en-US" dirty="0" smtClean="0"/>
              <a:t>/g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08456" y="5507940"/>
            <a:ext cx="7473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)</a:t>
            </a:r>
            <a:r>
              <a:rPr lang="en-US" baseline="-25000" dirty="0" smtClean="0">
                <a:sym typeface="Symbol"/>
              </a:rPr>
              <a:t>min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24378" y="5517232"/>
            <a:ext cx="7715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)</a:t>
            </a:r>
            <a:r>
              <a:rPr lang="en-US" baseline="-25000" dirty="0" smtClean="0">
                <a:sym typeface="Symbol"/>
              </a:rPr>
              <a:t>max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314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8217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Wave instability     anti-phase oscillations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07" y="3789040"/>
            <a:ext cx="3184589" cy="287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4766983"/>
            <a:ext cx="533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oscillations (black triangles) </a:t>
            </a:r>
            <a:r>
              <a:rPr lang="en-US" dirty="0"/>
              <a:t>are </a:t>
            </a:r>
            <a:r>
              <a:rPr lang="en-US" dirty="0" smtClean="0"/>
              <a:t>anti-phase </a:t>
            </a:r>
          </a:p>
          <a:p>
            <a:r>
              <a:rPr lang="en-US" dirty="0" smtClean="0"/>
              <a:t>for </a:t>
            </a:r>
            <a:r>
              <a:rPr lang="en-US" dirty="0"/>
              <a:t>both symmetric and antisymmetric </a:t>
            </a:r>
            <a:r>
              <a:rPr lang="en-US" dirty="0" smtClean="0"/>
              <a:t>perturbation.</a:t>
            </a:r>
            <a:endParaRPr lang="en-US" dirty="0"/>
          </a:p>
          <a:p>
            <a:r>
              <a:rPr lang="en-US" dirty="0" smtClean="0"/>
              <a:t>“+” </a:t>
            </a:r>
            <a:r>
              <a:rPr lang="en-US" dirty="0"/>
              <a:t>indicates SS.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95" y="908720"/>
            <a:ext cx="71342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4292" y="701004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(a)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5207" y="69269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(b)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23327" y="2974135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 </a:t>
            </a:r>
            <a:r>
              <a:rPr lang="en-US" dirty="0"/>
              <a:t>perturbations of </a:t>
            </a:r>
            <a:r>
              <a:rPr lang="en-US" dirty="0" smtClean="0"/>
              <a:t>SS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915" y="5445224"/>
            <a:ext cx="2357525" cy="90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71728" y="15475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(w</a:t>
            </a:r>
            <a:r>
              <a:rPr lang="en-US" baseline="-25000" dirty="0" smtClean="0"/>
              <a:t>1</a:t>
            </a:r>
            <a:r>
              <a:rPr lang="en-US" dirty="0" smtClean="0"/>
              <a:t>-w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81158" y="206635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g;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1558" y="1568515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168" y="476672"/>
            <a:ext cx="329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38065" y="2575679"/>
            <a:ext cx="10999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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/</a:t>
            </a:r>
            <a:r>
              <a:rPr lang="en-US" i="1" dirty="0" smtClean="0"/>
              <a:t>l</a:t>
            </a:r>
            <a:r>
              <a:rPr lang="en-US" i="1" baseline="-25000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2411596"/>
            <a:ext cx="7633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1</a:t>
            </a:r>
            <a:r>
              <a:rPr lang="en-US" b="1" dirty="0" smtClean="0">
                <a:sym typeface="Symbol"/>
              </a:rPr>
              <a:t>)</a:t>
            </a:r>
            <a:r>
              <a:rPr lang="en-US" b="1" baseline="-25000" dirty="0" smtClean="0">
                <a:sym typeface="Symbol"/>
              </a:rPr>
              <a:t>min</a:t>
            </a:r>
            <a:endParaRPr lang="en-US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1115452"/>
            <a:ext cx="7715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)</a:t>
            </a:r>
            <a:r>
              <a:rPr lang="en-US" baseline="-25000" dirty="0" smtClean="0">
                <a:sym typeface="Symbol"/>
              </a:rPr>
              <a:t>max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206084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Out-of-phase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00094" y="6166226"/>
            <a:ext cx="264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baseline="-25000" dirty="0" smtClean="0"/>
              <a:t>R</a:t>
            </a:r>
            <a:r>
              <a:rPr lang="en-US" dirty="0" smtClean="0"/>
              <a:t>+g)</a:t>
            </a:r>
            <a:r>
              <a:rPr lang="en-US" baseline="-25000" dirty="0" smtClean="0"/>
              <a:t>1</a:t>
            </a:r>
            <a:r>
              <a:rPr lang="en-US" dirty="0" smtClean="0"/>
              <a:t> = L</a:t>
            </a:r>
            <a:r>
              <a:rPr lang="en-US" baseline="-25000" dirty="0" smtClean="0"/>
              <a:t>min</a:t>
            </a:r>
            <a:r>
              <a:rPr lang="en-US" dirty="0" smtClean="0"/>
              <a:t>, (</a:t>
            </a:r>
            <a:r>
              <a:rPr lang="en-US" i="1" dirty="0" smtClean="0"/>
              <a:t>l</a:t>
            </a:r>
            <a:r>
              <a:rPr lang="en-US" baseline="-25000" dirty="0" smtClean="0"/>
              <a:t>R</a:t>
            </a:r>
            <a:r>
              <a:rPr lang="en-US" dirty="0" smtClean="0"/>
              <a:t>+g)</a:t>
            </a:r>
            <a:r>
              <a:rPr lang="en-US" baseline="-25000" dirty="0" smtClean="0"/>
              <a:t>2</a:t>
            </a:r>
            <a:r>
              <a:rPr lang="en-US" dirty="0" smtClean="0"/>
              <a:t> = L</a:t>
            </a:r>
            <a:r>
              <a:rPr lang="en-US" baseline="-25000" dirty="0" smtClean="0"/>
              <a:t>max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0820" y="112474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477" y="378904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5380" y="2987660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Anti-symmetric   </a:t>
            </a:r>
            <a:r>
              <a:rPr lang="en-US" dirty="0"/>
              <a:t>perturbations of </a:t>
            </a:r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068361"/>
            <a:ext cx="5333832" cy="58477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Vanag V. K.; Epstein I. R.  </a:t>
            </a:r>
            <a:r>
              <a:rPr lang="en-US" sz="1600" dirty="0" smtClean="0"/>
              <a:t> </a:t>
            </a:r>
            <a:r>
              <a:rPr lang="en-US" sz="1600" i="1" dirty="0" smtClean="0"/>
              <a:t>PRL</a:t>
            </a:r>
            <a:r>
              <a:rPr lang="en-US" sz="1600" dirty="0" smtClean="0"/>
              <a:t> </a:t>
            </a:r>
            <a:r>
              <a:rPr lang="en-US" sz="1600" b="1" dirty="0"/>
              <a:t>2001</a:t>
            </a:r>
            <a:r>
              <a:rPr lang="en-US" sz="1600" dirty="0"/>
              <a:t>, v. 87, # 228301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en-US" sz="1600" dirty="0"/>
              <a:t>Vanag V. K.; Epstein I. R. </a:t>
            </a:r>
            <a:r>
              <a:rPr lang="en-US" sz="1600" i="1" dirty="0" smtClean="0"/>
              <a:t>Science</a:t>
            </a:r>
            <a:r>
              <a:rPr lang="en-US" sz="1600" dirty="0" smtClean="0"/>
              <a:t> </a:t>
            </a:r>
            <a:r>
              <a:rPr lang="en-US" sz="1600" b="1" dirty="0"/>
              <a:t>2001</a:t>
            </a:r>
            <a:r>
              <a:rPr lang="en-US" sz="1600" dirty="0"/>
              <a:t>, v. 294 (5543), 835-837.</a:t>
            </a:r>
          </a:p>
        </p:txBody>
      </p:sp>
    </p:spTree>
    <p:extLst>
      <p:ext uri="{BB962C8B-B14F-4D97-AF65-F5344CB8AC3E}">
        <p14:creationId xmlns:p14="http://schemas.microsoft.com/office/powerpoint/2010/main" xmlns="" val="27268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13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33CC"/>
                </a:solidFill>
              </a:rPr>
              <a:t>Excitatory and inhibitory coupling in a </a:t>
            </a:r>
            <a:r>
              <a:rPr lang="en-US" sz="3200" b="1" dirty="0" smtClean="0">
                <a:solidFill>
                  <a:srgbClr val="0033CC"/>
                </a:solidFill>
              </a:rPr>
              <a:t>1D </a:t>
            </a:r>
            <a:r>
              <a:rPr lang="en-US" sz="3200" b="1" dirty="0">
                <a:solidFill>
                  <a:srgbClr val="0033CC"/>
                </a:solidFill>
              </a:rPr>
              <a:t>array of </a:t>
            </a:r>
            <a:r>
              <a:rPr lang="en-US" sz="3200" b="1" dirty="0" smtClean="0">
                <a:solidFill>
                  <a:srgbClr val="0033CC"/>
                </a:solidFill>
              </a:rPr>
              <a:t/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33CC"/>
                </a:solidFill>
              </a:rPr>
              <a:t>the BZ micro-oscillators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04" y="1116193"/>
            <a:ext cx="717402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HBrO</a:t>
            </a:r>
            <a:r>
              <a:rPr lang="en-US" i="1" baseline="-25000" dirty="0" smtClean="0"/>
              <a:t>2</a:t>
            </a:r>
            <a:r>
              <a:rPr lang="en-US" i="1" dirty="0" smtClean="0"/>
              <a:t>:  </a:t>
            </a:r>
            <a:r>
              <a:rPr lang="ru-RU" i="1" dirty="0" smtClean="0"/>
              <a:t>               </a:t>
            </a:r>
            <a:r>
              <a:rPr lang="en-US" i="1" dirty="0" smtClean="0"/>
              <a:t>   dx/dt</a:t>
            </a:r>
            <a:r>
              <a:rPr lang="en-US" dirty="0"/>
              <a:t>=−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i="1" dirty="0"/>
              <a:t>xy </a:t>
            </a:r>
            <a:r>
              <a:rPr lang="en-US" dirty="0"/>
              <a:t>+</a:t>
            </a:r>
            <a:r>
              <a:rPr lang="en-US" i="1" dirty="0"/>
              <a:t>k</a:t>
            </a:r>
            <a:r>
              <a:rPr lang="en-US" baseline="-25000" dirty="0"/>
              <a:t>2</a:t>
            </a:r>
            <a:r>
              <a:rPr lang="en-US" i="1" dirty="0"/>
              <a:t>y </a:t>
            </a:r>
            <a:r>
              <a:rPr lang="en-US" dirty="0"/>
              <a:t>− 2</a:t>
            </a:r>
            <a:r>
              <a:rPr lang="en-US" i="1" dirty="0"/>
              <a:t>k</a:t>
            </a:r>
            <a:r>
              <a:rPr lang="en-US" baseline="-25000" dirty="0"/>
              <a:t>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k</a:t>
            </a:r>
            <a:r>
              <a:rPr lang="en-US" baseline="-25000" dirty="0"/>
              <a:t>4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baseline="-25000" dirty="0"/>
              <a:t>0</a:t>
            </a:r>
            <a:r>
              <a:rPr lang="en-US" dirty="0"/>
              <a:t> − </a:t>
            </a:r>
            <a:r>
              <a:rPr lang="en-US" i="1" dirty="0"/>
              <a:t>z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baseline="-25000" dirty="0"/>
              <a:t>0</a:t>
            </a:r>
            <a:r>
              <a:rPr lang="en-US" dirty="0"/>
              <a:t> − </a:t>
            </a:r>
            <a:r>
              <a:rPr lang="en-US" i="1" dirty="0" smtClean="0"/>
              <a:t>z </a:t>
            </a:r>
            <a:r>
              <a:rPr lang="en-US" dirty="0" smtClean="0"/>
              <a:t>+ </a:t>
            </a:r>
            <a:r>
              <a:rPr lang="en-US" i="1" dirty="0" smtClean="0"/>
              <a:t>c</a:t>
            </a:r>
            <a:r>
              <a:rPr lang="en-US" baseline="-25000" dirty="0" smtClean="0"/>
              <a:t>min</a:t>
            </a:r>
            <a:r>
              <a:rPr lang="en-US" dirty="0" smtClean="0"/>
              <a:t>) </a:t>
            </a:r>
            <a:r>
              <a:rPr lang="ru-RU" dirty="0" smtClean="0"/>
              <a:t>      </a:t>
            </a:r>
            <a:r>
              <a:rPr lang="en-US" dirty="0" smtClean="0"/>
              <a:t>(</a:t>
            </a:r>
            <a:r>
              <a:rPr lang="ru-RU" dirty="0" smtClean="0"/>
              <a:t>1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i="1" dirty="0" smtClean="0"/>
              <a:t>Br</a:t>
            </a:r>
            <a:r>
              <a:rPr lang="en-US" i="1" baseline="30000" dirty="0" smtClean="0">
                <a:latin typeface="Symbol" panose="05050102010706020507" pitchFamily="18" charset="2"/>
              </a:rPr>
              <a:t>-</a:t>
            </a:r>
            <a:r>
              <a:rPr lang="en-US" i="1" dirty="0" smtClean="0"/>
              <a:t> :     </a:t>
            </a:r>
            <a:r>
              <a:rPr lang="ru-RU" i="1" dirty="0" smtClean="0"/>
              <a:t>                </a:t>
            </a:r>
            <a:r>
              <a:rPr lang="en-US" i="1" dirty="0" smtClean="0"/>
              <a:t>    </a:t>
            </a:r>
            <a:r>
              <a:rPr lang="pl-PL" i="1" dirty="0" smtClean="0"/>
              <a:t>dy/dt</a:t>
            </a:r>
            <a:r>
              <a:rPr lang="pl-PL" dirty="0"/>
              <a:t>=−3</a:t>
            </a:r>
            <a:r>
              <a:rPr lang="pl-PL" i="1" dirty="0"/>
              <a:t>k</a:t>
            </a:r>
            <a:r>
              <a:rPr lang="pl-PL" baseline="-25000" dirty="0"/>
              <a:t>1</a:t>
            </a:r>
            <a:r>
              <a:rPr lang="pl-PL" i="1" dirty="0"/>
              <a:t>xy </a:t>
            </a:r>
            <a:r>
              <a:rPr lang="pl-PL" dirty="0"/>
              <a:t>− 2</a:t>
            </a:r>
            <a:r>
              <a:rPr lang="pl-PL" i="1" dirty="0"/>
              <a:t>k</a:t>
            </a:r>
            <a:r>
              <a:rPr lang="pl-PL" baseline="-25000" dirty="0"/>
              <a:t>2</a:t>
            </a:r>
            <a:r>
              <a:rPr lang="pl-PL" i="1" dirty="0"/>
              <a:t>y </a:t>
            </a:r>
            <a:r>
              <a:rPr lang="pl-PL" dirty="0"/>
              <a:t>− </a:t>
            </a:r>
            <a:r>
              <a:rPr lang="pl-PL" i="1" dirty="0"/>
              <a:t>k</a:t>
            </a:r>
            <a:r>
              <a:rPr lang="pl-PL" baseline="-25000" dirty="0"/>
              <a:t>3</a:t>
            </a:r>
            <a:r>
              <a:rPr lang="pl-PL" i="1" dirty="0"/>
              <a:t>x</a:t>
            </a:r>
            <a:r>
              <a:rPr lang="pl-PL" baseline="30000" dirty="0"/>
              <a:t>2</a:t>
            </a:r>
            <a:r>
              <a:rPr lang="pl-PL" dirty="0"/>
              <a:t> + </a:t>
            </a:r>
            <a:r>
              <a:rPr lang="pl-PL" i="1" dirty="0"/>
              <a:t>k</a:t>
            </a:r>
            <a:r>
              <a:rPr lang="pl-PL" baseline="-25000" dirty="0"/>
              <a:t>7</a:t>
            </a:r>
            <a:r>
              <a:rPr lang="pl-PL" i="1" dirty="0"/>
              <a:t>u </a:t>
            </a:r>
            <a:r>
              <a:rPr lang="pl-PL" dirty="0"/>
              <a:t>+ </a:t>
            </a:r>
            <a:r>
              <a:rPr lang="pl-PL" i="1" dirty="0"/>
              <a:t>k</a:t>
            </a:r>
            <a:r>
              <a:rPr lang="pl-PL" baseline="-25000" dirty="0"/>
              <a:t>9</a:t>
            </a:r>
            <a:r>
              <a:rPr lang="pl-PL" i="1" dirty="0"/>
              <a:t>z </a:t>
            </a:r>
            <a:r>
              <a:rPr lang="en-US" i="1" dirty="0" smtClean="0"/>
              <a:t>        </a:t>
            </a:r>
            <a:r>
              <a:rPr lang="pl-PL" dirty="0" smtClean="0"/>
              <a:t> </a:t>
            </a:r>
            <a:r>
              <a:rPr lang="ru-RU" dirty="0" smtClean="0"/>
              <a:t>                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pl-PL" dirty="0" smtClean="0"/>
              <a:t>(</a:t>
            </a:r>
            <a:r>
              <a:rPr lang="ru-RU" dirty="0" smtClean="0"/>
              <a:t>2</a:t>
            </a:r>
            <a:r>
              <a:rPr lang="pl-PL" dirty="0" smtClean="0"/>
              <a:t>)</a:t>
            </a:r>
            <a:endParaRPr lang="pl-PL" dirty="0"/>
          </a:p>
          <a:p>
            <a:pPr>
              <a:spcAft>
                <a:spcPts val="600"/>
              </a:spcAft>
            </a:pPr>
            <a:r>
              <a:rPr lang="ru-RU" i="1" dirty="0" smtClean="0"/>
              <a:t>Катализатор:  </a:t>
            </a:r>
            <a:r>
              <a:rPr lang="en-US" i="1" dirty="0" smtClean="0"/>
              <a:t>  </a:t>
            </a:r>
            <a:r>
              <a:rPr lang="pl-PL" i="1" dirty="0" smtClean="0"/>
              <a:t>dz/dt </a:t>
            </a:r>
            <a:r>
              <a:rPr lang="pl-PL" dirty="0"/>
              <a:t>=2</a:t>
            </a:r>
            <a:r>
              <a:rPr lang="pl-PL" i="1" dirty="0"/>
              <a:t>k</a:t>
            </a:r>
            <a:r>
              <a:rPr lang="pl-PL" baseline="-25000" dirty="0"/>
              <a:t>4</a:t>
            </a:r>
            <a:r>
              <a:rPr lang="pl-PL" i="1" dirty="0"/>
              <a:t>x</a:t>
            </a:r>
            <a:r>
              <a:rPr lang="pl-PL" dirty="0"/>
              <a:t>(</a:t>
            </a:r>
            <a:r>
              <a:rPr lang="pl-PL" i="1" dirty="0"/>
              <a:t>c</a:t>
            </a:r>
            <a:r>
              <a:rPr lang="pl-PL" baseline="-25000" dirty="0"/>
              <a:t>0</a:t>
            </a:r>
            <a:r>
              <a:rPr lang="pl-PL" dirty="0"/>
              <a:t> − </a:t>
            </a:r>
            <a:r>
              <a:rPr lang="pl-PL" i="1" dirty="0"/>
              <a:t>z</a:t>
            </a:r>
            <a:r>
              <a:rPr lang="pl-PL" dirty="0"/>
              <a:t>)</a:t>
            </a:r>
            <a:r>
              <a:rPr lang="pl-PL" i="1" dirty="0"/>
              <a:t>/</a:t>
            </a:r>
            <a:r>
              <a:rPr lang="pl-PL" dirty="0"/>
              <a:t>(</a:t>
            </a:r>
            <a:r>
              <a:rPr lang="pl-PL" i="1" dirty="0"/>
              <a:t>c</a:t>
            </a:r>
            <a:r>
              <a:rPr lang="pl-PL" baseline="-25000" dirty="0"/>
              <a:t>0</a:t>
            </a:r>
            <a:r>
              <a:rPr lang="pl-PL" dirty="0"/>
              <a:t> − </a:t>
            </a:r>
            <a:r>
              <a:rPr lang="pl-PL" i="1" dirty="0"/>
              <a:t>z </a:t>
            </a:r>
            <a:r>
              <a:rPr lang="pl-PL" dirty="0"/>
              <a:t>+ </a:t>
            </a:r>
            <a:r>
              <a:rPr lang="pl-PL" i="1" dirty="0"/>
              <a:t>c</a:t>
            </a:r>
            <a:r>
              <a:rPr lang="pl-PL" baseline="-25000" dirty="0"/>
              <a:t>min</a:t>
            </a:r>
            <a:r>
              <a:rPr lang="pl-PL" dirty="0"/>
              <a:t>) − </a:t>
            </a:r>
            <a:r>
              <a:rPr lang="pl-PL" i="1" dirty="0"/>
              <a:t>k</a:t>
            </a:r>
            <a:r>
              <a:rPr lang="pl-PL" baseline="-25000" dirty="0"/>
              <a:t>9</a:t>
            </a:r>
            <a:r>
              <a:rPr lang="pl-PL" i="1" dirty="0"/>
              <a:t>z </a:t>
            </a:r>
            <a:r>
              <a:rPr lang="pl-PL" dirty="0"/>
              <a:t>− </a:t>
            </a:r>
            <a:r>
              <a:rPr lang="pl-PL" i="1" dirty="0"/>
              <a:t>k</a:t>
            </a:r>
            <a:r>
              <a:rPr lang="pl-PL" baseline="-25000" dirty="0"/>
              <a:t>10</a:t>
            </a:r>
            <a:r>
              <a:rPr lang="pl-PL" i="1" dirty="0"/>
              <a:t>z </a:t>
            </a:r>
            <a:r>
              <a:rPr lang="en-US" i="1" dirty="0" smtClean="0"/>
              <a:t> </a:t>
            </a:r>
            <a:r>
              <a:rPr lang="ru-RU" dirty="0" smtClean="0"/>
              <a:t>               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/>
              <a:t>Br</a:t>
            </a:r>
            <a:r>
              <a:rPr lang="en-US" i="1" baseline="-25000" dirty="0" smtClean="0"/>
              <a:t>2</a:t>
            </a:r>
            <a:r>
              <a:rPr lang="en-US" i="1" dirty="0" smtClean="0"/>
              <a:t>:               </a:t>
            </a:r>
            <a:r>
              <a:rPr lang="ru-RU" i="1" dirty="0" smtClean="0"/>
              <a:t>        </a:t>
            </a:r>
            <a:r>
              <a:rPr lang="en-US" i="1" dirty="0" smtClean="0"/>
              <a:t>  du/dt </a:t>
            </a:r>
            <a:r>
              <a:rPr lang="en-US" dirty="0"/>
              <a:t>= 2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i="1" dirty="0"/>
              <a:t>xy </a:t>
            </a:r>
            <a:r>
              <a:rPr lang="en-US" dirty="0"/>
              <a:t>+ </a:t>
            </a:r>
            <a:r>
              <a:rPr lang="en-US" i="1" dirty="0"/>
              <a:t>k</a:t>
            </a:r>
            <a:r>
              <a:rPr lang="en-US" baseline="-25000" dirty="0"/>
              <a:t>2</a:t>
            </a:r>
            <a:r>
              <a:rPr lang="en-US" i="1" dirty="0"/>
              <a:t>y </a:t>
            </a:r>
            <a:r>
              <a:rPr lang="en-US" dirty="0"/>
              <a:t>+ </a:t>
            </a:r>
            <a:r>
              <a:rPr lang="en-US" i="1" dirty="0"/>
              <a:t>k</a:t>
            </a:r>
            <a:r>
              <a:rPr lang="en-US" baseline="-25000" dirty="0"/>
              <a:t>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− </a:t>
            </a:r>
            <a:r>
              <a:rPr lang="en-US" i="1" dirty="0" smtClean="0"/>
              <a:t>k</a:t>
            </a:r>
            <a:r>
              <a:rPr lang="en-US" baseline="-25000" dirty="0" smtClean="0"/>
              <a:t>7</a:t>
            </a:r>
            <a:r>
              <a:rPr lang="en-US" i="1" dirty="0" smtClean="0"/>
              <a:t>u</a:t>
            </a:r>
            <a:r>
              <a:rPr lang="ru-RU" i="1" dirty="0" smtClean="0"/>
              <a:t>                                          </a:t>
            </a:r>
            <a:r>
              <a:rPr lang="ru-RU" dirty="0" smtClean="0"/>
              <a:t>(4)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18" y="6401624"/>
            <a:ext cx="6120681" cy="33855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Vladimir K. Vanag and Irving R. </a:t>
            </a:r>
            <a:r>
              <a:rPr lang="en-US" sz="1600" dirty="0" smtClean="0"/>
              <a:t>Epstein </a:t>
            </a:r>
            <a:r>
              <a:rPr lang="en-US" sz="1600" dirty="0"/>
              <a:t>,</a:t>
            </a:r>
            <a:r>
              <a:rPr lang="en-US" sz="1600" dirty="0" smtClean="0"/>
              <a:t> Phys. Rev. </a:t>
            </a:r>
            <a:r>
              <a:rPr lang="en-US" sz="1600" dirty="0"/>
              <a:t>E </a:t>
            </a:r>
            <a:r>
              <a:rPr lang="en-US" sz="1600" b="1" dirty="0"/>
              <a:t>84</a:t>
            </a:r>
            <a:r>
              <a:rPr lang="en-US" sz="1600" dirty="0"/>
              <a:t>, 066209 (2011)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635062"/>
            <a:ext cx="2786025" cy="2746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465" y="3465785"/>
            <a:ext cx="461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Два связанных осциллятора</a:t>
            </a:r>
            <a:r>
              <a:rPr lang="en-US" b="1" dirty="0" smtClean="0"/>
              <a:t>.  </a:t>
            </a:r>
            <a:r>
              <a:rPr lang="ru-RU" b="1" dirty="0" smtClean="0"/>
              <a:t>Тройная точка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44340"/>
            <a:ext cx="6458106" cy="7219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08304" y="1111159"/>
            <a:ext cx="11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активатор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2142815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ингибитор </a:t>
            </a:r>
            <a:r>
              <a:rPr lang="en-US" dirty="0" smtClean="0"/>
              <a:t>II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66946" y="2988951"/>
            <a:ext cx="11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активатор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66946" y="2579605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ингибитор </a:t>
            </a:r>
            <a:r>
              <a:rPr lang="en-US" dirty="0" smtClean="0"/>
              <a:t>II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662610" cy="24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71749"/>
            <a:ext cx="2491929" cy="23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30763" y="463886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V</a:t>
            </a:r>
            <a:r>
              <a:rPr lang="en-US" i="1" dirty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84368" y="4355812"/>
            <a:ext cx="113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5765" y="1484784"/>
            <a:ext cx="135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ингибитор </a:t>
            </a:r>
            <a:r>
              <a:rPr lang="en-US" dirty="0" smtClean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27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" y="26098"/>
            <a:ext cx="8856984" cy="109864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3, 4 </a:t>
            </a:r>
            <a:r>
              <a:rPr lang="ru-RU" sz="4000" b="1" dirty="0" smtClean="0">
                <a:solidFill>
                  <a:srgbClr val="0033CC"/>
                </a:solidFill>
              </a:rPr>
              <a:t>и </a:t>
            </a:r>
            <a:r>
              <a:rPr lang="en-US" sz="4000" b="1" dirty="0" smtClean="0">
                <a:solidFill>
                  <a:srgbClr val="0033CC"/>
                </a:solidFill>
              </a:rPr>
              <a:t>8 </a:t>
            </a:r>
            <a:r>
              <a:rPr lang="ru-RU" sz="4000" b="1" dirty="0" smtClean="0">
                <a:solidFill>
                  <a:srgbClr val="0033CC"/>
                </a:solidFill>
              </a:rPr>
              <a:t>БЖ осцилляторов, связанных диффузионно по кругу</a:t>
            </a:r>
            <a:endParaRPr lang="en-GB" sz="36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548201"/>
            <a:ext cx="3672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(a) 0 – 0.008  (</a:t>
            </a:r>
            <a:r>
              <a:rPr lang="en-US" dirty="0" smtClean="0">
                <a:solidFill>
                  <a:srgbClr val="FF0000"/>
                </a:solidFill>
              </a:rPr>
              <a:t>Turing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(b) 0 – 0.003  (</a:t>
            </a:r>
            <a:r>
              <a:rPr lang="en-US" dirty="0" smtClean="0">
                <a:solidFill>
                  <a:srgbClr val="FF0000"/>
                </a:solidFill>
              </a:rPr>
              <a:t>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(c) 0.0033 – 0.004  [</a:t>
            </a:r>
            <a:r>
              <a:rPr lang="en-US" dirty="0" smtClean="0">
                <a:solidFill>
                  <a:srgbClr val="FF0000"/>
                </a:solidFill>
              </a:rPr>
              <a:t>3+3+3</a:t>
            </a:r>
            <a:r>
              <a:rPr lang="en-US" dirty="0" smtClean="0"/>
              <a:t>]</a:t>
            </a:r>
          </a:p>
          <a:p>
            <a:r>
              <a:rPr lang="en-US" dirty="0" smtClean="0"/>
              <a:t>        (d), (e) 0.005  </a:t>
            </a:r>
            <a:r>
              <a:rPr lang="en-US" dirty="0" smtClean="0">
                <a:solidFill>
                  <a:srgbClr val="FF0000"/>
                </a:solidFill>
              </a:rPr>
              <a:t>[4 +3]; [5+3]</a:t>
            </a:r>
          </a:p>
          <a:p>
            <a:r>
              <a:rPr lang="en-US" dirty="0" smtClean="0"/>
              <a:t>        (f) 0.01  </a:t>
            </a:r>
            <a:r>
              <a:rPr lang="en-US" dirty="0" smtClean="0">
                <a:solidFill>
                  <a:srgbClr val="FF0000"/>
                </a:solidFill>
              </a:rPr>
              <a:t>[5+5];   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; 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 = 2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9160" y="6099105"/>
            <a:ext cx="365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U</a:t>
            </a:r>
            <a:r>
              <a:rPr lang="en-US" dirty="0" smtClean="0"/>
              <a:t> = 2.5, r</a:t>
            </a:r>
            <a:r>
              <a:rPr lang="en-US" baseline="-25000" dirty="0" smtClean="0"/>
              <a:t>V</a:t>
            </a:r>
            <a:r>
              <a:rPr lang="en-US" dirty="0" smtClean="0"/>
              <a:t> = 10, k</a:t>
            </a:r>
            <a:r>
              <a:rPr lang="en-US" baseline="-25000" dirty="0" smtClean="0"/>
              <a:t>f</a:t>
            </a:r>
            <a:r>
              <a:rPr lang="en-US" dirty="0" smtClean="0"/>
              <a:t>  = 0.45 s</a:t>
            </a:r>
            <a:r>
              <a:rPr lang="en-US" baseline="30000" dirty="0" smtClean="0"/>
              <a:t>-1</a:t>
            </a:r>
            <a:r>
              <a:rPr lang="en-US" dirty="0" smtClean="0"/>
              <a:t>,</a:t>
            </a:r>
          </a:p>
          <a:p>
            <a:r>
              <a:rPr lang="en-US" dirty="0" smtClean="0"/>
              <a:t>[MA] = 0.02 M, h = 0.15 M, A = 0.3 M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896544" cy="31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15" y="1268760"/>
            <a:ext cx="3282978" cy="2771870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6200000">
            <a:off x="2337027" y="3071686"/>
            <a:ext cx="194697" cy="1917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3532" y="4145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613246" y="3466395"/>
            <a:ext cx="212653" cy="12241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906" y="4178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0116" y="4509120"/>
            <a:ext cx="3282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P</a:t>
            </a:r>
            <a:r>
              <a:rPr lang="en-US" b="1" baseline="-25000" dirty="0" smtClean="0">
                <a:solidFill>
                  <a:srgbClr val="FF0000"/>
                </a:solidFill>
              </a:rPr>
              <a:t>X </a:t>
            </a:r>
            <a:r>
              <a:rPr lang="en-US" dirty="0"/>
              <a:t>= </a:t>
            </a:r>
            <a:r>
              <a:rPr lang="ru-RU" dirty="0" smtClean="0"/>
              <a:t> </a:t>
            </a:r>
            <a:r>
              <a:rPr lang="en-US" dirty="0" smtClean="0"/>
              <a:t>(a) 0 - </a:t>
            </a:r>
            <a:r>
              <a:rPr lang="en-US" dirty="0"/>
              <a:t>0.02 (</a:t>
            </a:r>
            <a:r>
              <a:rPr lang="en-US" dirty="0">
                <a:solidFill>
                  <a:srgbClr val="FF0000"/>
                </a:solidFill>
              </a:rPr>
              <a:t>Turing</a:t>
            </a:r>
            <a:r>
              <a:rPr lang="en-US" dirty="0"/>
              <a:t>)</a:t>
            </a:r>
            <a:endParaRPr lang="en-US" dirty="0" smtClean="0"/>
          </a:p>
          <a:p>
            <a:r>
              <a:rPr lang="ru-RU" dirty="0" smtClean="0"/>
              <a:t>          </a:t>
            </a:r>
            <a:r>
              <a:rPr lang="en-US" dirty="0" smtClean="0"/>
              <a:t>(b) 0.0035 - </a:t>
            </a:r>
            <a:r>
              <a:rPr lang="en-US" dirty="0"/>
              <a:t>0.004 (</a:t>
            </a:r>
            <a:r>
              <a:rPr lang="en-US" dirty="0" smtClean="0">
                <a:solidFill>
                  <a:srgbClr val="FF0000"/>
                </a:solidFill>
              </a:rPr>
              <a:t>AP, 2+1</a:t>
            </a:r>
            <a:r>
              <a:rPr lang="en-US" dirty="0" smtClean="0"/>
              <a:t>)</a:t>
            </a:r>
          </a:p>
          <a:p>
            <a:r>
              <a:rPr lang="ru-RU" dirty="0" smtClean="0"/>
              <a:t>          (с) при любых </a:t>
            </a:r>
            <a:r>
              <a:rPr lang="en-US" dirty="0" smtClean="0"/>
              <a:t>P</a:t>
            </a:r>
            <a:r>
              <a:rPr lang="en-US" baseline="-25000" dirty="0" smtClean="0"/>
              <a:t>X  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IP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ru-RU" dirty="0" smtClean="0"/>
              <a:t>          </a:t>
            </a:r>
            <a:r>
              <a:rPr lang="en-US" dirty="0" smtClean="0"/>
              <a:t>(d) 0 – </a:t>
            </a:r>
            <a:r>
              <a:rPr lang="en-US" dirty="0"/>
              <a:t>0.0045 (</a:t>
            </a:r>
            <a:r>
              <a:rPr lang="en-US" dirty="0">
                <a:solidFill>
                  <a:srgbClr val="FF0000"/>
                </a:solidFill>
              </a:rPr>
              <a:t>Turing</a:t>
            </a:r>
            <a:r>
              <a:rPr lang="en-US" dirty="0"/>
              <a:t>)</a:t>
            </a:r>
            <a:endParaRPr lang="en-US" dirty="0" smtClean="0"/>
          </a:p>
          <a:p>
            <a:r>
              <a:rPr lang="ru-RU" dirty="0" smtClean="0"/>
              <a:t>          </a:t>
            </a:r>
            <a:r>
              <a:rPr lang="en-US" dirty="0" smtClean="0"/>
              <a:t>(e) 0 – </a:t>
            </a:r>
            <a:r>
              <a:rPr lang="en-US" dirty="0"/>
              <a:t>0.003 </a:t>
            </a:r>
            <a:r>
              <a:rPr lang="en-US" dirty="0" smtClean="0"/>
              <a:t>  (</a:t>
            </a:r>
            <a:r>
              <a:rPr lang="en-US" dirty="0">
                <a:solidFill>
                  <a:srgbClr val="FF0000"/>
                </a:solidFill>
              </a:rPr>
              <a:t>AP</a:t>
            </a:r>
            <a:r>
              <a:rPr lang="en-US" dirty="0"/>
              <a:t>)</a:t>
            </a:r>
            <a:endParaRPr lang="en-US" dirty="0" smtClean="0"/>
          </a:p>
          <a:p>
            <a:r>
              <a:rPr lang="ru-RU" dirty="0" smtClean="0"/>
              <a:t>          </a:t>
            </a:r>
            <a:r>
              <a:rPr lang="en-US" dirty="0" smtClean="0"/>
              <a:t>(f) 0.001 – 0.005   </a:t>
            </a:r>
            <a:r>
              <a:rPr lang="en-US" dirty="0" smtClean="0">
                <a:solidFill>
                  <a:srgbClr val="FF0000"/>
                </a:solidFill>
              </a:rPr>
              <a:t>[2+2]</a:t>
            </a:r>
          </a:p>
          <a:p>
            <a:r>
              <a:rPr lang="ru-RU" dirty="0" smtClean="0"/>
              <a:t>          </a:t>
            </a:r>
            <a:r>
              <a:rPr lang="en-US" dirty="0" smtClean="0"/>
              <a:t>(g) 0.005 – 0.006   </a:t>
            </a:r>
            <a:r>
              <a:rPr lang="en-US" dirty="0" smtClean="0">
                <a:solidFill>
                  <a:srgbClr val="FF0000"/>
                </a:solidFill>
              </a:rPr>
              <a:t>[3+3]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55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Эксперимент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95068"/>
            <a:ext cx="5760640" cy="55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420" y="61587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442" y="63506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4795" y="3063159"/>
            <a:ext cx="5450982" cy="14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35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3994"/>
            <a:ext cx="9144000" cy="12727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Два одинаковых </a:t>
            </a:r>
            <a:r>
              <a:rPr lang="ru-RU" sz="4000" b="1" dirty="0" smtClean="0">
                <a:solidFill>
                  <a:srgbClr val="FF0000"/>
                </a:solidFill>
              </a:rPr>
              <a:t>импульсно</a:t>
            </a:r>
            <a:r>
              <a:rPr lang="ru-RU" sz="4000" b="1" dirty="0" smtClean="0">
                <a:solidFill>
                  <a:srgbClr val="0070C0"/>
                </a:solidFill>
              </a:rPr>
              <a:t> связанных осциллятора.     			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73" y="1556792"/>
            <a:ext cx="2040447" cy="1794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46822" y="1785528"/>
            <a:ext cx="159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Спайк </a:t>
            </a:r>
            <a:r>
              <a:rPr lang="en-US" dirty="0" smtClean="0"/>
              <a:t> </a:t>
            </a:r>
            <a:r>
              <a:rPr lang="en-US" b="1" i="1" dirty="0" smtClean="0"/>
              <a:t>x</a:t>
            </a:r>
            <a:r>
              <a:rPr lang="en-US" dirty="0" smtClean="0"/>
              <a:t>  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импульс </a:t>
            </a:r>
            <a:r>
              <a:rPr lang="en-US" dirty="0" smtClean="0"/>
              <a:t> </a:t>
            </a:r>
            <a:r>
              <a:rPr lang="en-US" b="1" dirty="0" smtClean="0"/>
              <a:t>P</a:t>
            </a:r>
            <a:endParaRPr lang="ru-RU" b="1" dirty="0" smtClean="0"/>
          </a:p>
          <a:p>
            <a:r>
              <a:rPr lang="en-US" dirty="0" smtClean="0"/>
              <a:t>c</a:t>
            </a:r>
            <a:r>
              <a:rPr lang="ru-RU" dirty="0" smtClean="0"/>
              <a:t>пустя время задержки  </a:t>
            </a:r>
            <a:r>
              <a:rPr lang="en-US" b="1" dirty="0" smtClean="0">
                <a:latin typeface="Symbol" panose="05050102010706020507" pitchFamily="18" charset="2"/>
              </a:rPr>
              <a:t>t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731116"/>
            <a:ext cx="3325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Ингибиторная связь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7897"/>
            <a:ext cx="3025130" cy="31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5274" y="3723997"/>
            <a:ext cx="4427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</a:p>
          <a:p>
            <a:endParaRPr lang="en-US" dirty="0"/>
          </a:p>
          <a:p>
            <a:r>
              <a:rPr lang="en-US" dirty="0" smtClean="0"/>
              <a:t>IP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9" y="3571623"/>
            <a:ext cx="3513078" cy="28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455" y="1268760"/>
            <a:ext cx="2976681" cy="20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4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1520" y="6907"/>
            <a:ext cx="868680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0070C0"/>
                </a:solidFill>
              </a:rPr>
              <a:t>        </a:t>
            </a:r>
            <a:r>
              <a:rPr lang="ru-RU" altLang="en-US" sz="3200" b="1" dirty="0">
                <a:solidFill>
                  <a:srgbClr val="0070C0"/>
                </a:solidFill>
              </a:rPr>
              <a:t>Изучение двух связанных </a:t>
            </a:r>
            <a:r>
              <a:rPr lang="ru-RU" altLang="en-US" sz="3200" b="1" dirty="0" smtClean="0">
                <a:solidFill>
                  <a:srgbClr val="0070C0"/>
                </a:solidFill>
              </a:rPr>
              <a:t>осцилляторов</a:t>
            </a:r>
            <a:endParaRPr lang="en-US" altLang="en-US" sz="32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altLang="en-US" sz="3200" b="1" dirty="0" smtClean="0">
                <a:solidFill>
                  <a:srgbClr val="0070C0"/>
                </a:solidFill>
              </a:rPr>
              <a:t> </a:t>
            </a:r>
            <a:r>
              <a:rPr lang="ru-RU" altLang="en-US" sz="3200" b="1" dirty="0">
                <a:solidFill>
                  <a:srgbClr val="0070C0"/>
                </a:solidFill>
              </a:rPr>
              <a:t>началось с Гюйгенса</a:t>
            </a:r>
            <a:r>
              <a:rPr lang="en-US" altLang="en-US" sz="3200" b="1" dirty="0">
                <a:solidFill>
                  <a:srgbClr val="0070C0"/>
                </a:solidFill>
              </a:rPr>
              <a:t>.</a:t>
            </a:r>
          </a:p>
          <a:p>
            <a:endParaRPr lang="ru-RU" altLang="en-US" sz="2000" dirty="0" smtClean="0"/>
          </a:p>
          <a:p>
            <a:r>
              <a:rPr lang="en-US" altLang="en-US" sz="2000" dirty="0" smtClean="0"/>
              <a:t>In </a:t>
            </a:r>
            <a:r>
              <a:rPr lang="en-US" altLang="en-US" sz="2000" dirty="0"/>
              <a:t>1665, Huygens reported the observation of the synchronization of two pendulum clocks closely hanged on the wall of his workshop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87" y="2498179"/>
            <a:ext cx="7275513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2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66"/>
            <a:ext cx="9144000" cy="11056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Два одинаковых импульсно </a:t>
            </a:r>
            <a:r>
              <a:rPr lang="ru-RU" b="1" dirty="0">
                <a:solidFill>
                  <a:srgbClr val="0070C0"/>
                </a:solidFill>
              </a:rPr>
              <a:t>связанных </a:t>
            </a:r>
            <a:r>
              <a:rPr lang="ru-RU" b="1" dirty="0" smtClean="0">
                <a:solidFill>
                  <a:srgbClr val="0070C0"/>
                </a:solidFill>
              </a:rPr>
              <a:t>осциллятора. 			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384376" cy="31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611977"/>
            <a:ext cx="388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Связь по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активатору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907334"/>
            <a:ext cx="23743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AIP – </a:t>
            </a:r>
            <a:r>
              <a:rPr lang="ru-RU" dirty="0" smtClean="0"/>
              <a:t>почти синфазно</a:t>
            </a:r>
            <a:endParaRPr lang="en-US" dirty="0" smtClean="0"/>
          </a:p>
          <a:p>
            <a:r>
              <a:rPr lang="en-US" dirty="0" smtClean="0"/>
              <a:t>FAP</a:t>
            </a:r>
            <a:r>
              <a:rPr lang="ru-RU" dirty="0" smtClean="0"/>
              <a:t> – быстрые </a:t>
            </a:r>
          </a:p>
          <a:p>
            <a:r>
              <a:rPr lang="ru-RU" dirty="0"/>
              <a:t> </a:t>
            </a:r>
            <a:r>
              <a:rPr lang="ru-RU" dirty="0" smtClean="0"/>
              <a:t>         противофазные </a:t>
            </a:r>
          </a:p>
          <a:p>
            <a:r>
              <a:rPr lang="ru-RU" dirty="0"/>
              <a:t> </a:t>
            </a:r>
            <a:r>
              <a:rPr lang="ru-RU" dirty="0" smtClean="0"/>
              <a:t>         колебания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ru-RU" dirty="0" smtClean="0"/>
              <a:t>  -    бёстинг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104456" cy="31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98" y="4588072"/>
            <a:ext cx="2622227" cy="21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8411" y="4588072"/>
            <a:ext cx="5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4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Резонансы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8131" y="868070"/>
            <a:ext cx="232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Активаторная связь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504" y="1405980"/>
            <a:ext cx="2906407" cy="24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000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8179" y="386184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= 30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8633" y="458112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Resonance </a:t>
            </a:r>
            <a:r>
              <a:rPr lang="en-US" dirty="0"/>
              <a:t>1:4, 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/T</a:t>
            </a:r>
            <a:r>
              <a:rPr lang="en-US" baseline="-25000" dirty="0" smtClean="0"/>
              <a:t>1</a:t>
            </a:r>
            <a:r>
              <a:rPr lang="en-US" dirty="0" smtClean="0"/>
              <a:t> = 0.21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= 5 </a:t>
            </a:r>
            <a:r>
              <a:rPr lang="en-US" dirty="0"/>
              <a:t>s</a:t>
            </a:r>
            <a:r>
              <a:rPr lang="en-US" dirty="0" smtClean="0"/>
              <a:t>;</a:t>
            </a:r>
          </a:p>
          <a:p>
            <a:r>
              <a:rPr lang="en-US" dirty="0"/>
              <a:t>(b) </a:t>
            </a:r>
            <a:r>
              <a:rPr lang="en-US" dirty="0" smtClean="0"/>
              <a:t>Resonance  1:3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/T</a:t>
            </a:r>
            <a:r>
              <a:rPr lang="en-US" baseline="-25000" dirty="0"/>
              <a:t>1</a:t>
            </a:r>
            <a:r>
              <a:rPr lang="en-US" dirty="0" smtClean="0"/>
              <a:t> = 0.29, 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/>
              <a:t> = </a:t>
            </a:r>
            <a:r>
              <a:rPr lang="en-US" dirty="0" smtClean="0"/>
              <a:t>10 </a:t>
            </a:r>
            <a:r>
              <a:rPr lang="en-US" dirty="0"/>
              <a:t>s</a:t>
            </a:r>
            <a:r>
              <a:rPr lang="en-US" dirty="0" smtClean="0"/>
              <a:t>;</a:t>
            </a:r>
          </a:p>
          <a:p>
            <a:r>
              <a:rPr lang="en-US" dirty="0"/>
              <a:t>(c) </a:t>
            </a:r>
            <a:r>
              <a:rPr lang="en-US" dirty="0" smtClean="0"/>
              <a:t>Resonance  2:3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/T</a:t>
            </a:r>
            <a:r>
              <a:rPr lang="en-US" baseline="-25000" dirty="0"/>
              <a:t>1</a:t>
            </a:r>
            <a:r>
              <a:rPr lang="en-US" dirty="0" smtClean="0"/>
              <a:t> = 0.64</a:t>
            </a:r>
            <a:r>
              <a:rPr lang="en-US" dirty="0"/>
              <a:t>, </a:t>
            </a:r>
            <a:r>
              <a:rPr lang="en-US" dirty="0" smtClean="0"/>
              <a:t> 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20 </a:t>
            </a:r>
            <a:r>
              <a:rPr lang="en-US" dirty="0"/>
              <a:t>s</a:t>
            </a:r>
            <a:r>
              <a:rPr lang="en-US" dirty="0" smtClean="0"/>
              <a:t>;</a:t>
            </a:r>
          </a:p>
          <a:p>
            <a:r>
              <a:rPr lang="en-US" dirty="0"/>
              <a:t>(d) </a:t>
            </a:r>
            <a:r>
              <a:rPr lang="en-US" dirty="0" smtClean="0"/>
              <a:t>Resonance  1:1, </a:t>
            </a:r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/T</a:t>
            </a:r>
            <a:r>
              <a:rPr lang="en-US" baseline="-25000" dirty="0"/>
              <a:t>1</a:t>
            </a:r>
            <a:r>
              <a:rPr lang="en-US" dirty="0" smtClean="0"/>
              <a:t> = 0.97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60 </a:t>
            </a:r>
            <a:r>
              <a:rPr lang="en-US" dirty="0"/>
              <a:t>s</a:t>
            </a:r>
            <a:r>
              <a:rPr lang="en-US" dirty="0" smtClean="0"/>
              <a:t>;</a:t>
            </a:r>
          </a:p>
          <a:p>
            <a:r>
              <a:rPr lang="en-US" dirty="0" smtClean="0"/>
              <a:t>(e) Resonance </a:t>
            </a:r>
            <a:r>
              <a:rPr lang="en-US" dirty="0"/>
              <a:t>1:1, 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/T</a:t>
            </a:r>
            <a:r>
              <a:rPr lang="en-US" baseline="-25000" dirty="0" smtClean="0"/>
              <a:t>1 </a:t>
            </a:r>
            <a:r>
              <a:rPr lang="en-US" dirty="0" smtClean="0"/>
              <a:t> = 0.97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40 </a:t>
            </a:r>
            <a:r>
              <a:rPr lang="en-US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xmlns="" val="6067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4 </a:t>
            </a:r>
            <a:r>
              <a:rPr lang="ru-RU" b="1" dirty="0" smtClean="0">
                <a:solidFill>
                  <a:srgbClr val="0033CC"/>
                </a:solidFill>
              </a:rPr>
              <a:t>Импульсно связанных почти одинаковых осциллятора. Ингибиторная связь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89" y="3429000"/>
            <a:ext cx="3878262" cy="11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39952" y="2408383"/>
            <a:ext cx="288032" cy="432048"/>
            <a:chOff x="1403648" y="4653136"/>
            <a:chExt cx="288032" cy="43204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403648" y="4653136"/>
              <a:ext cx="0" cy="432048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91680" y="4653136"/>
              <a:ext cx="0" cy="432048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46721" y="2404485"/>
            <a:ext cx="216024" cy="432048"/>
            <a:chOff x="3059832" y="4653136"/>
            <a:chExt cx="216024" cy="43204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059832" y="4653136"/>
              <a:ext cx="0" cy="432048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75856" y="4653184"/>
              <a:ext cx="0" cy="43200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50749" y="2424786"/>
            <a:ext cx="216024" cy="432048"/>
            <a:chOff x="4355976" y="4653136"/>
            <a:chExt cx="216024" cy="432048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355976" y="4653136"/>
              <a:ext cx="0" cy="432048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72000" y="4797176"/>
              <a:ext cx="0" cy="21600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139464" y="2404485"/>
            <a:ext cx="288032" cy="432048"/>
            <a:chOff x="5652120" y="4581128"/>
            <a:chExt cx="288032" cy="4320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652120" y="4581128"/>
              <a:ext cx="0" cy="432048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832152" y="479715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39952" y="290854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43467" y="291565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30683" y="29156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56754" y="291565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907704" y="5373216"/>
            <a:ext cx="648072" cy="432048"/>
            <a:chOff x="3203848" y="5373264"/>
            <a:chExt cx="648072" cy="432048"/>
          </a:xfrm>
        </p:grpSpPr>
        <p:grpSp>
          <p:nvGrpSpPr>
            <p:cNvPr id="30" name="Group 29"/>
            <p:cNvGrpSpPr/>
            <p:nvPr/>
          </p:nvGrpSpPr>
          <p:grpSpPr>
            <a:xfrm>
              <a:off x="3203848" y="5373264"/>
              <a:ext cx="216024" cy="432048"/>
              <a:chOff x="3059832" y="4653136"/>
              <a:chExt cx="216024" cy="43204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635896" y="5373264"/>
              <a:ext cx="216024" cy="432048"/>
              <a:chOff x="3059832" y="4653136"/>
              <a:chExt cx="216024" cy="43204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3401047" y="5373264"/>
            <a:ext cx="648072" cy="432074"/>
            <a:chOff x="5148064" y="5301182"/>
            <a:chExt cx="648072" cy="432074"/>
          </a:xfrm>
        </p:grpSpPr>
        <p:grpSp>
          <p:nvGrpSpPr>
            <p:cNvPr id="36" name="Group 35"/>
            <p:cNvGrpSpPr/>
            <p:nvPr/>
          </p:nvGrpSpPr>
          <p:grpSpPr>
            <a:xfrm>
              <a:off x="5148064" y="5301208"/>
              <a:ext cx="216024" cy="432048"/>
              <a:chOff x="1475656" y="4653136"/>
              <a:chExt cx="216024" cy="432048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1475656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10800000">
              <a:off x="5580113" y="5301182"/>
              <a:ext cx="216023" cy="432073"/>
              <a:chOff x="1547664" y="4653136"/>
              <a:chExt cx="144016" cy="43204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1547664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4720554" y="5373216"/>
            <a:ext cx="638039" cy="432048"/>
            <a:chOff x="7030305" y="5301208"/>
            <a:chExt cx="638039" cy="432048"/>
          </a:xfrm>
        </p:grpSpPr>
        <p:grpSp>
          <p:nvGrpSpPr>
            <p:cNvPr id="42" name="Group 41"/>
            <p:cNvGrpSpPr/>
            <p:nvPr/>
          </p:nvGrpSpPr>
          <p:grpSpPr>
            <a:xfrm>
              <a:off x="7030305" y="5301208"/>
              <a:ext cx="205991" cy="432048"/>
              <a:chOff x="1485689" y="4653136"/>
              <a:chExt cx="205991" cy="432048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1485689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7452320" y="5301208"/>
              <a:ext cx="216024" cy="432048"/>
              <a:chOff x="3059832" y="4653136"/>
              <a:chExt cx="216024" cy="432048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6146343" y="5373216"/>
            <a:ext cx="1602957" cy="432048"/>
            <a:chOff x="6705280" y="3782041"/>
            <a:chExt cx="1602957" cy="432048"/>
          </a:xfrm>
        </p:grpSpPr>
        <p:grpSp>
          <p:nvGrpSpPr>
            <p:cNvPr id="48" name="Group 47"/>
            <p:cNvGrpSpPr/>
            <p:nvPr/>
          </p:nvGrpSpPr>
          <p:grpSpPr>
            <a:xfrm>
              <a:off x="6705280" y="3782041"/>
              <a:ext cx="882927" cy="432048"/>
              <a:chOff x="3059832" y="4653136"/>
              <a:chExt cx="177168" cy="43204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237000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>
            <a:xfrm>
              <a:off x="6868133" y="3998065"/>
              <a:ext cx="504000" cy="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7804237" y="3998064"/>
              <a:ext cx="504000" cy="1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86449" y="5373216"/>
            <a:ext cx="529167" cy="432048"/>
            <a:chOff x="755576" y="5301208"/>
            <a:chExt cx="529167" cy="432048"/>
          </a:xfrm>
        </p:grpSpPr>
        <p:grpSp>
          <p:nvGrpSpPr>
            <p:cNvPr id="24" name="Group 23"/>
            <p:cNvGrpSpPr/>
            <p:nvPr/>
          </p:nvGrpSpPr>
          <p:grpSpPr>
            <a:xfrm>
              <a:off x="755576" y="5301208"/>
              <a:ext cx="169127" cy="432048"/>
              <a:chOff x="1522553" y="4653136"/>
              <a:chExt cx="169127" cy="43204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1522553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115616" y="5301208"/>
              <a:ext cx="169127" cy="432048"/>
              <a:chOff x="1522553" y="4653136"/>
              <a:chExt cx="169127" cy="432048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V="1">
                <a:off x="1522553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/>
          <p:cNvSpPr txBox="1"/>
          <p:nvPr/>
        </p:nvSpPr>
        <p:spPr>
          <a:xfrm>
            <a:off x="682612" y="596101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042345" y="596101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401047" y="5961010"/>
            <a:ext cx="59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IPAP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783734" y="594928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61196" y="59492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2285732" y="2503011"/>
            <a:ext cx="1152056" cy="339739"/>
            <a:chOff x="1799728" y="2369181"/>
            <a:chExt cx="1152056" cy="339739"/>
          </a:xfrm>
        </p:grpSpPr>
        <p:sp>
          <p:nvSpPr>
            <p:cNvPr id="72" name="Oval 71"/>
            <p:cNvSpPr/>
            <p:nvPr/>
          </p:nvSpPr>
          <p:spPr>
            <a:xfrm>
              <a:off x="1799728" y="2369181"/>
              <a:ext cx="324000" cy="324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627784" y="2384920"/>
              <a:ext cx="324000" cy="324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113015" y="2531181"/>
              <a:ext cx="514769" cy="0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913847" y="4946229"/>
            <a:ext cx="317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Комбинации из 2-х пар </a:t>
            </a:r>
            <a:r>
              <a:rPr lang="en-US" dirty="0" smtClean="0"/>
              <a:t>IP </a:t>
            </a:r>
            <a:r>
              <a:rPr lang="ru-RU" dirty="0" smtClean="0"/>
              <a:t>и </a:t>
            </a:r>
            <a:r>
              <a:rPr lang="en-US" dirty="0" smtClean="0"/>
              <a:t>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/>
          </a:solidFill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Ритмы и аллюры четвероногих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653" y="2992596"/>
            <a:ext cx="3890634" cy="27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31840" y="2348806"/>
            <a:ext cx="648072" cy="432048"/>
            <a:chOff x="3203848" y="5373264"/>
            <a:chExt cx="648072" cy="432048"/>
          </a:xfrm>
        </p:grpSpPr>
        <p:grpSp>
          <p:nvGrpSpPr>
            <p:cNvPr id="6" name="Group 5"/>
            <p:cNvGrpSpPr/>
            <p:nvPr/>
          </p:nvGrpSpPr>
          <p:grpSpPr>
            <a:xfrm>
              <a:off x="3203848" y="5373264"/>
              <a:ext cx="216024" cy="432048"/>
              <a:chOff x="3059832" y="4653136"/>
              <a:chExt cx="216024" cy="43204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635896" y="5373264"/>
              <a:ext cx="216024" cy="432048"/>
              <a:chOff x="3059832" y="4653136"/>
              <a:chExt cx="216024" cy="43204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4499992" y="2359866"/>
            <a:ext cx="648072" cy="432074"/>
            <a:chOff x="5148064" y="5301182"/>
            <a:chExt cx="648072" cy="432074"/>
          </a:xfrm>
        </p:grpSpPr>
        <p:grpSp>
          <p:nvGrpSpPr>
            <p:cNvPr id="13" name="Group 12"/>
            <p:cNvGrpSpPr/>
            <p:nvPr/>
          </p:nvGrpSpPr>
          <p:grpSpPr>
            <a:xfrm>
              <a:off x="5148064" y="5301208"/>
              <a:ext cx="216024" cy="432048"/>
              <a:chOff x="1475656" y="4653136"/>
              <a:chExt cx="216024" cy="432048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475656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10800000">
              <a:off x="5580113" y="5301182"/>
              <a:ext cx="216023" cy="432073"/>
              <a:chOff x="1547664" y="4653136"/>
              <a:chExt cx="144016" cy="43204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1547664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467544" y="3356992"/>
            <a:ext cx="1602957" cy="432048"/>
            <a:chOff x="6705280" y="3782041"/>
            <a:chExt cx="1602957" cy="432048"/>
          </a:xfrm>
        </p:grpSpPr>
        <p:grpSp>
          <p:nvGrpSpPr>
            <p:cNvPr id="27" name="Group 26"/>
            <p:cNvGrpSpPr/>
            <p:nvPr/>
          </p:nvGrpSpPr>
          <p:grpSpPr>
            <a:xfrm>
              <a:off x="6705280" y="3782041"/>
              <a:ext cx="882927" cy="432048"/>
              <a:chOff x="3059832" y="4653136"/>
              <a:chExt cx="177168" cy="432048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237000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6868133" y="3998065"/>
              <a:ext cx="504000" cy="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804237" y="3998064"/>
              <a:ext cx="504000" cy="1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699017" y="5877272"/>
            <a:ext cx="529167" cy="432048"/>
            <a:chOff x="755576" y="5301208"/>
            <a:chExt cx="529167" cy="432048"/>
          </a:xfrm>
        </p:grpSpPr>
        <p:grpSp>
          <p:nvGrpSpPr>
            <p:cNvPr id="33" name="Group 32"/>
            <p:cNvGrpSpPr/>
            <p:nvPr/>
          </p:nvGrpSpPr>
          <p:grpSpPr>
            <a:xfrm>
              <a:off x="755576" y="5301208"/>
              <a:ext cx="169127" cy="432048"/>
              <a:chOff x="1522553" y="4653136"/>
              <a:chExt cx="169127" cy="432048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1522553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1115616" y="5301208"/>
              <a:ext cx="169127" cy="432048"/>
              <a:chOff x="1522553" y="4653136"/>
              <a:chExt cx="169127" cy="43204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1522553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4499992" y="5949280"/>
            <a:ext cx="648072" cy="432074"/>
            <a:chOff x="5148064" y="5301182"/>
            <a:chExt cx="648072" cy="432074"/>
          </a:xfrm>
        </p:grpSpPr>
        <p:grpSp>
          <p:nvGrpSpPr>
            <p:cNvPr id="40" name="Group 39"/>
            <p:cNvGrpSpPr/>
            <p:nvPr/>
          </p:nvGrpSpPr>
          <p:grpSpPr>
            <a:xfrm>
              <a:off x="5148064" y="5301208"/>
              <a:ext cx="216024" cy="432048"/>
              <a:chOff x="1475656" y="4653136"/>
              <a:chExt cx="216024" cy="432048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1475656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10800000">
              <a:off x="5580113" y="5301182"/>
              <a:ext cx="216023" cy="432073"/>
              <a:chOff x="1547664" y="4653136"/>
              <a:chExt cx="144016" cy="432048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1547664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558" y="148478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082" y="1484784"/>
            <a:ext cx="63098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2596"/>
            <a:ext cx="864096" cy="868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72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53752"/>
            <a:ext cx="6948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Однонаправленно связанные по кругу осцилляторы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019" y="1340768"/>
            <a:ext cx="2447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7806" y="1331476"/>
            <a:ext cx="111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walk (W) </a:t>
            </a:r>
            <a:endParaRPr lang="en-GB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121" y="1383060"/>
            <a:ext cx="2352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6256" y="155679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AP </a:t>
            </a:r>
            <a:endParaRPr lang="en-GB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369" y="2580676"/>
            <a:ext cx="2314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7806" y="2564904"/>
            <a:ext cx="927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Walk-</a:t>
            </a:r>
          </a:p>
          <a:p>
            <a:r>
              <a:rPr lang="en-US" dirty="0" smtClean="0"/>
              <a:t>reverse </a:t>
            </a:r>
          </a:p>
          <a:p>
            <a:r>
              <a:rPr lang="en-US" dirty="0" smtClean="0"/>
              <a:t>(</a:t>
            </a:r>
            <a:r>
              <a:rPr lang="en-US" dirty="0"/>
              <a:t>WR)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140" y="2588146"/>
            <a:ext cx="2324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8264" y="2753209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IP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456" y="3717032"/>
            <a:ext cx="533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740352" y="1628800"/>
            <a:ext cx="648072" cy="432048"/>
            <a:chOff x="3203848" y="5373264"/>
            <a:chExt cx="648072" cy="432048"/>
          </a:xfrm>
        </p:grpSpPr>
        <p:grpSp>
          <p:nvGrpSpPr>
            <p:cNvPr id="18" name="Group 17"/>
            <p:cNvGrpSpPr/>
            <p:nvPr/>
          </p:nvGrpSpPr>
          <p:grpSpPr>
            <a:xfrm>
              <a:off x="3203848" y="5373264"/>
              <a:ext cx="216024" cy="432048"/>
              <a:chOff x="3059832" y="4653136"/>
              <a:chExt cx="216024" cy="432048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635896" y="5373264"/>
              <a:ext cx="216024" cy="432048"/>
              <a:chOff x="3059832" y="4653136"/>
              <a:chExt cx="216024" cy="43204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275856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7812360" y="2708920"/>
            <a:ext cx="529167" cy="432048"/>
            <a:chOff x="755576" y="5301208"/>
            <a:chExt cx="529167" cy="432048"/>
          </a:xfrm>
        </p:grpSpPr>
        <p:grpSp>
          <p:nvGrpSpPr>
            <p:cNvPr id="25" name="Group 24"/>
            <p:cNvGrpSpPr/>
            <p:nvPr/>
          </p:nvGrpSpPr>
          <p:grpSpPr>
            <a:xfrm>
              <a:off x="755576" y="5301208"/>
              <a:ext cx="169127" cy="432048"/>
              <a:chOff x="1522553" y="4653136"/>
              <a:chExt cx="169127" cy="432048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1522553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115616" y="5301208"/>
              <a:ext cx="169127" cy="432048"/>
              <a:chOff x="1522553" y="4653136"/>
              <a:chExt cx="169127" cy="432048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1522553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691680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160745" y="1760082"/>
            <a:ext cx="1314863" cy="432048"/>
            <a:chOff x="6705294" y="3782041"/>
            <a:chExt cx="1314863" cy="432048"/>
          </a:xfrm>
        </p:grpSpPr>
        <p:grpSp>
          <p:nvGrpSpPr>
            <p:cNvPr id="32" name="Group 31"/>
            <p:cNvGrpSpPr/>
            <p:nvPr/>
          </p:nvGrpSpPr>
          <p:grpSpPr>
            <a:xfrm>
              <a:off x="6705294" y="3782041"/>
              <a:ext cx="738858" cy="432048"/>
              <a:chOff x="3059832" y="4653136"/>
              <a:chExt cx="148259" cy="43204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3059832" y="4653136"/>
                <a:ext cx="0" cy="43204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208091" y="4653184"/>
                <a:ext cx="0" cy="43200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6868125" y="3998065"/>
              <a:ext cx="432000" cy="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588157" y="3998064"/>
              <a:ext cx="432000" cy="1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13" y="3946947"/>
            <a:ext cx="2925957" cy="90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12" y="5085184"/>
            <a:ext cx="2925957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602" y="44625"/>
            <a:ext cx="133989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013" y="6093296"/>
            <a:ext cx="3860267" cy="6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8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Сложные режимы и режимы </a:t>
            </a:r>
            <a:r>
              <a:rPr lang="en-US" b="1" dirty="0" smtClean="0">
                <a:solidFill>
                  <a:srgbClr val="0033CC"/>
                </a:solidFill>
              </a:rPr>
              <a:t>OS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270511" cy="30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844824"/>
            <a:ext cx="280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complex periodical regimes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9179" y="5661248"/>
            <a:ext cx="267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complex irregular </a:t>
            </a:r>
            <a:r>
              <a:rPr lang="en-US" dirty="0" smtClean="0">
                <a:solidFill>
                  <a:srgbClr val="002060"/>
                </a:solidFill>
              </a:rPr>
              <a:t>rhythm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5423" y="1874496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OS regimes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93" y="0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Полная диаграмма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4744963" cy="37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2081" y="5085184"/>
            <a:ext cx="5230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Мультистабильность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(AP, WR, IP)</a:t>
            </a:r>
            <a:r>
              <a:rPr lang="ru-RU" dirty="0" smtClean="0"/>
              <a:t>, (</a:t>
            </a:r>
            <a:r>
              <a:rPr lang="en-US" dirty="0" smtClean="0"/>
              <a:t>AP, W, IP)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Один и тот же режим возникает в разных областях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параметрической плоскости</a:t>
            </a:r>
            <a:r>
              <a:rPr lang="ru-RU" dirty="0" smtClean="0"/>
              <a:t>, например,  режим </a:t>
            </a:r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4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Двунаправленная импульсная связь по кругу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60" y="1013739"/>
            <a:ext cx="109907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60" y="2184267"/>
            <a:ext cx="1397539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3728" y="809624"/>
            <a:ext cx="384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Режимы </a:t>
            </a:r>
            <a:r>
              <a:rPr lang="en-US" dirty="0" smtClean="0"/>
              <a:t>W  </a:t>
            </a:r>
            <a:r>
              <a:rPr lang="ru-RU" dirty="0" smtClean="0"/>
              <a:t>и</a:t>
            </a:r>
            <a:r>
              <a:rPr lang="en-US" dirty="0" smtClean="0"/>
              <a:t> W-R</a:t>
            </a:r>
            <a:r>
              <a:rPr lang="ru-RU" dirty="0" smtClean="0"/>
              <a:t> уже не отличаются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318" y="4096056"/>
            <a:ext cx="5979045" cy="21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98476"/>
            <a:ext cx="222048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146" y="2348880"/>
            <a:ext cx="2354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549" y="1272555"/>
            <a:ext cx="2352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738" y="2348880"/>
            <a:ext cx="229147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3" y="3796005"/>
            <a:ext cx="2523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Мультистабильность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(AP, IPAP,  IP)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Один и тот же режим возникает в разных диапазонах </a:t>
            </a:r>
            <a:r>
              <a:rPr lang="ru-RU" dirty="0">
                <a:solidFill>
                  <a:srgbClr val="FF0000"/>
                </a:solidFill>
              </a:rPr>
              <a:t>параметра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ru-RU" dirty="0" smtClean="0"/>
              <a:t>, например,  </a:t>
            </a:r>
            <a:endParaRPr lang="en-US" dirty="0" smtClean="0"/>
          </a:p>
          <a:p>
            <a:r>
              <a:rPr lang="ru-RU" dirty="0" smtClean="0"/>
              <a:t>режим </a:t>
            </a:r>
            <a:r>
              <a:rPr lang="en-US" dirty="0" smtClean="0"/>
              <a:t>W  </a:t>
            </a:r>
            <a:r>
              <a:rPr lang="ru-RU" dirty="0" smtClean="0"/>
              <a:t>или </a:t>
            </a:r>
            <a:r>
              <a:rPr lang="en-US" dirty="0" smtClean="0"/>
              <a:t>IPAP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3356992"/>
            <a:ext cx="72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IPAP 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547" y="1216700"/>
            <a:ext cx="2161114" cy="232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67" y="3497093"/>
            <a:ext cx="215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,     AP, IPAP,  C ,    IP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875937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Диффузионная связь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8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5486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678" y="1900236"/>
            <a:ext cx="3183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ru-RU" dirty="0" smtClean="0"/>
              <a:t>Сложный периодический </a:t>
            </a:r>
          </a:p>
          <a:p>
            <a:r>
              <a:rPr lang="ru-RU" dirty="0"/>
              <a:t> </a:t>
            </a:r>
            <a:r>
              <a:rPr lang="ru-RU" dirty="0" smtClean="0"/>
              <a:t>    ритм</a:t>
            </a:r>
            <a:r>
              <a:rPr lang="en-US" dirty="0" smtClean="0"/>
              <a:t>,</a:t>
            </a:r>
            <a:r>
              <a:rPr lang="ru-RU" i="1" dirty="0" smtClean="0"/>
              <a:t>  </a:t>
            </a:r>
            <a:r>
              <a:rPr lang="en-US" b="1" i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/</a:t>
            </a:r>
            <a:r>
              <a:rPr lang="en-US" b="1" i="1" dirty="0" smtClean="0"/>
              <a:t>N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= 2/3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baseline="-25000" dirty="0"/>
              <a:t>3</a:t>
            </a:r>
            <a:r>
              <a:rPr lang="en-US" dirty="0"/>
              <a:t>), </a:t>
            </a:r>
            <a:endParaRPr lang="ru-RU" dirty="0" smtClean="0"/>
          </a:p>
          <a:p>
            <a:r>
              <a:rPr lang="ru-RU" dirty="0" smtClean="0"/>
              <a:t>     осцилляторы</a:t>
            </a:r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ru-RU" dirty="0" smtClean="0"/>
              <a:t>и</a:t>
            </a:r>
            <a:r>
              <a:rPr lang="en-US" dirty="0" smtClean="0"/>
              <a:t> 4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синфазны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(</a:t>
            </a:r>
            <a:r>
              <a:rPr lang="en-US" b="1" dirty="0" smtClean="0"/>
              <a:t>B</a:t>
            </a:r>
            <a:r>
              <a:rPr lang="en-US" dirty="0" smtClean="0"/>
              <a:t>) </a:t>
            </a:r>
            <a:r>
              <a:rPr lang="ru-RU" dirty="0"/>
              <a:t>Сложный периодический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/>
              <a:t>ритм</a:t>
            </a:r>
            <a:r>
              <a:rPr lang="en-US" dirty="0"/>
              <a:t>, </a:t>
            </a:r>
            <a:r>
              <a:rPr lang="ru-RU" dirty="0"/>
              <a:t>осцилляторы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ru-RU" dirty="0" smtClean="0"/>
              <a:t>синфазны, а осцилляторы</a:t>
            </a:r>
            <a:r>
              <a:rPr lang="en-US" dirty="0" smtClean="0"/>
              <a:t> 2 </a:t>
            </a:r>
            <a:r>
              <a:rPr lang="ru-RU" dirty="0" smtClean="0"/>
              <a:t>и</a:t>
            </a:r>
            <a:r>
              <a:rPr lang="en-US" dirty="0" smtClean="0"/>
              <a:t> 4</a:t>
            </a:r>
            <a:r>
              <a:rPr lang="ru-RU" dirty="0" smtClean="0"/>
              <a:t> в противофазе</a:t>
            </a:r>
            <a:r>
              <a:rPr lang="en-US" dirty="0" smtClean="0"/>
              <a:t>; </a:t>
            </a:r>
            <a:r>
              <a:rPr lang="en-US" i="1" dirty="0" smtClean="0"/>
              <a:t> </a:t>
            </a:r>
            <a:r>
              <a:rPr lang="en-US" b="1" i="1" dirty="0" smtClean="0"/>
              <a:t>N</a:t>
            </a:r>
            <a:r>
              <a:rPr lang="en-US" b="1" i="1" baseline="-25000" dirty="0" smtClean="0"/>
              <a:t>2</a:t>
            </a:r>
            <a:r>
              <a:rPr lang="en-US" b="1" dirty="0" smtClean="0"/>
              <a:t>/</a:t>
            </a:r>
            <a:r>
              <a:rPr lang="en-US" b="1" i="1" dirty="0" smtClean="0"/>
              <a:t>N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1/2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662" y="42524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427978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0142" y="4030613"/>
            <a:ext cx="2016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ru-RU" dirty="0" smtClean="0"/>
              <a:t>увеличением </a:t>
            </a:r>
            <a:r>
              <a:rPr lang="en-US" dirty="0" smtClean="0"/>
              <a:t>C</a:t>
            </a:r>
            <a:r>
              <a:rPr lang="en-US" baseline="-25000" dirty="0" smtClean="0"/>
              <a:t>inh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</a:t>
            </a:r>
            <a:r>
              <a:rPr lang="ru-RU" dirty="0" smtClean="0"/>
              <a:t>число кластеров уменьшается.</a:t>
            </a:r>
          </a:p>
          <a:p>
            <a:r>
              <a:rPr lang="ru-RU" dirty="0" smtClean="0"/>
              <a:t>Но! Прежние режимы </a:t>
            </a:r>
            <a:r>
              <a:rPr lang="en-US" dirty="0" smtClean="0"/>
              <a:t>(W, IPAP)</a:t>
            </a:r>
            <a:r>
              <a:rPr lang="ru-RU" dirty="0" smtClean="0"/>
              <a:t> возникают вновь.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354" y="260648"/>
            <a:ext cx="109907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355" y="5991547"/>
            <a:ext cx="2860798" cy="6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001" y="332656"/>
            <a:ext cx="4524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83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6319"/>
            <a:ext cx="8229600" cy="6363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Каждый с каждым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437195" cy="102307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1422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447"/>
            <a:ext cx="1282693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96" y="1757363"/>
            <a:ext cx="2333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855094"/>
            <a:ext cx="2520280" cy="11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12160" y="140348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3</a:t>
            </a:r>
            <a:r>
              <a:rPr lang="ru-RU" b="1" dirty="0" smtClean="0">
                <a:solidFill>
                  <a:srgbClr val="FF0066"/>
                </a:solidFill>
              </a:rPr>
              <a:t> + 1, 2</a:t>
            </a:r>
            <a:r>
              <a:rPr lang="en-US" b="1" dirty="0" smtClean="0">
                <a:solidFill>
                  <a:srgbClr val="FF0066"/>
                </a:solidFill>
              </a:rPr>
              <a:t>Cl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982" y="4713312"/>
            <a:ext cx="583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96091" y="4283804"/>
            <a:ext cx="13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OS</a:t>
            </a:r>
            <a:r>
              <a:rPr lang="ru-RU" b="1" dirty="0" smtClean="0">
                <a:solidFill>
                  <a:srgbClr val="FF0066"/>
                </a:solidFill>
              </a:rPr>
              <a:t> режимы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1475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3Cl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2872" y="931366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Новые моды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280" y="1941289"/>
            <a:ext cx="750563" cy="7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64010" y="508915"/>
            <a:ext cx="129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W, AP, IP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7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4765" y="1484784"/>
            <a:ext cx="7326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Rui Dilão, “</a:t>
            </a:r>
            <a:r>
              <a:rPr lang="en-US" altLang="en-US" b="1" dirty="0"/>
              <a:t>Antiphase and in-phase synchronization of nonlinear oscillators:</a:t>
            </a:r>
          </a:p>
          <a:p>
            <a:r>
              <a:rPr lang="en-US" altLang="en-US" b="1" dirty="0"/>
              <a:t>The Huygens’s clocks system”, </a:t>
            </a:r>
            <a:r>
              <a:rPr lang="en-US" altLang="en-US" dirty="0"/>
              <a:t> </a:t>
            </a:r>
            <a:r>
              <a:rPr lang="en-US" altLang="en-US" i="1" dirty="0"/>
              <a:t>CHAOS</a:t>
            </a:r>
            <a:r>
              <a:rPr lang="en-US" altLang="en-US" dirty="0"/>
              <a:t> </a:t>
            </a:r>
            <a:r>
              <a:rPr lang="en-US" altLang="en-US" b="1" dirty="0"/>
              <a:t>19</a:t>
            </a:r>
            <a:r>
              <a:rPr lang="en-US" altLang="en-US" dirty="0"/>
              <a:t>, 023118 (</a:t>
            </a:r>
            <a:r>
              <a:rPr lang="en-US" altLang="en-US" dirty="0">
                <a:solidFill>
                  <a:srgbClr val="FF0000"/>
                </a:solidFill>
              </a:rPr>
              <a:t>2009</a:t>
            </a:r>
            <a:r>
              <a:rPr lang="en-US" alt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0171" y="766445"/>
            <a:ext cx="1564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1665</a:t>
            </a:r>
            <a:r>
              <a:rPr lang="en-US" altLang="en-US" dirty="0"/>
              <a:t>, </a:t>
            </a:r>
            <a:r>
              <a:rPr lang="en-US" altLang="en-US" dirty="0" smtClean="0"/>
              <a:t>Huygens</a:t>
            </a:r>
            <a:endParaRPr lang="ru-RU" altLang="en-US" dirty="0" smtClean="0"/>
          </a:p>
          <a:p>
            <a:r>
              <a:rPr lang="ru-RU" altLang="en-US" b="1" dirty="0" smtClean="0">
                <a:solidFill>
                  <a:srgbClr val="FF0000"/>
                </a:solidFill>
              </a:rPr>
              <a:t>2009</a:t>
            </a:r>
            <a:r>
              <a:rPr lang="en-US" altLang="en-US" dirty="0" smtClean="0"/>
              <a:t> </a:t>
            </a:r>
            <a:r>
              <a:rPr lang="en-US" altLang="en-US" dirty="0"/>
              <a:t>, Dilão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214" y="2348880"/>
            <a:ext cx="3683938" cy="138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52" y="3943818"/>
            <a:ext cx="51111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7833" y="44624"/>
            <a:ext cx="706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... и не закончилось до сих пор</a:t>
            </a:r>
            <a:endParaRPr lang="en-US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2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17" y="1769359"/>
            <a:ext cx="54006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2276872"/>
            <a:ext cx="271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Мультистабильность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(AP, </a:t>
            </a:r>
            <a:r>
              <a:rPr lang="ru-RU" dirty="0" smtClean="0"/>
              <a:t>3+1</a:t>
            </a:r>
            <a:r>
              <a:rPr lang="en-US" dirty="0" smtClean="0"/>
              <a:t>, IP)</a:t>
            </a:r>
            <a:r>
              <a:rPr lang="ru-RU" dirty="0" smtClean="0"/>
              <a:t>, (</a:t>
            </a:r>
            <a:r>
              <a:rPr lang="en-US" dirty="0" smtClean="0"/>
              <a:t>AP, </a:t>
            </a:r>
            <a:r>
              <a:rPr lang="ru-RU" dirty="0" smtClean="0"/>
              <a:t>3+1</a:t>
            </a:r>
            <a:r>
              <a:rPr lang="en-US" dirty="0" smtClean="0"/>
              <a:t>, </a:t>
            </a:r>
            <a:r>
              <a:rPr lang="ru-RU" dirty="0" smtClean="0"/>
              <a:t>3</a:t>
            </a:r>
            <a:r>
              <a:rPr lang="en-US" dirty="0" smtClean="0"/>
              <a:t>Cl)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Повтор одного и того же режима в разных областях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диаграммы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945"/>
            <a:ext cx="1282693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2176" y="56319"/>
            <a:ext cx="8229600" cy="6363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Каждый с каждым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5945"/>
            <a:ext cx="1282693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58" y="1916832"/>
            <a:ext cx="5106065" cy="42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260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Гетероклина?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379" y="4365104"/>
            <a:ext cx="2400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Специальные </a:t>
            </a:r>
          </a:p>
          <a:p>
            <a:r>
              <a:rPr lang="ru-RU" dirty="0" smtClean="0"/>
              <a:t> начальные</a:t>
            </a:r>
          </a:p>
          <a:p>
            <a:r>
              <a:rPr lang="ru-RU" dirty="0" smtClean="0"/>
              <a:t> условия в области </a:t>
            </a:r>
          </a:p>
          <a:p>
            <a:r>
              <a:rPr lang="ru-RU" dirty="0" smtClean="0"/>
              <a:t> тристабильности</a:t>
            </a:r>
            <a:r>
              <a:rPr lang="en-US" dirty="0" smtClean="0"/>
              <a:t>,</a:t>
            </a:r>
          </a:p>
          <a:p>
            <a:r>
              <a:rPr lang="ru-RU" dirty="0" smtClean="0"/>
              <a:t>например, </a:t>
            </a:r>
            <a:r>
              <a:rPr lang="en-US" dirty="0"/>
              <a:t>(AP, </a:t>
            </a:r>
            <a:r>
              <a:rPr lang="ru-RU" dirty="0"/>
              <a:t>3+1</a:t>
            </a:r>
            <a:r>
              <a:rPr lang="en-US" dirty="0"/>
              <a:t>, IP)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802" y="1864331"/>
            <a:ext cx="2541029" cy="21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5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922"/>
            <a:ext cx="8229600" cy="11638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Работает ли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еория гетероклин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импульсных связей?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5488"/>
            <a:ext cx="2351203" cy="525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503" y="1361514"/>
            <a:ext cx="2655656" cy="522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3181618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Рабинович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8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27" y="19275"/>
            <a:ext cx="8229600" cy="850106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Complex modes 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29892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811" y="4963069"/>
            <a:ext cx="84053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(A, B) All-to-all coupling</a:t>
            </a:r>
            <a:r>
              <a:rPr lang="en-GB" dirty="0"/>
              <a:t>.  Initial conditions are between “3+1” and W rhythms. </a:t>
            </a:r>
            <a:endParaRPr lang="ru-RU" dirty="0" smtClean="0"/>
          </a:p>
          <a:p>
            <a:endParaRPr lang="ru-RU" dirty="0" smtClean="0"/>
          </a:p>
          <a:p>
            <a:r>
              <a:rPr lang="en-GB" dirty="0" smtClean="0"/>
              <a:t>(</a:t>
            </a:r>
            <a:r>
              <a:rPr lang="en-GB" b="1" dirty="0"/>
              <a:t>A</a:t>
            </a:r>
            <a:r>
              <a:rPr lang="en-GB" b="1" dirty="0" smtClean="0"/>
              <a:t>)</a:t>
            </a:r>
            <a:r>
              <a:rPr lang="en-GB" dirty="0" smtClean="0"/>
              <a:t> </a:t>
            </a:r>
            <a:r>
              <a:rPr lang="en-GB" i="1" dirty="0"/>
              <a:t>N</a:t>
            </a:r>
            <a:r>
              <a:rPr lang="en-GB" baseline="-25000" dirty="0"/>
              <a:t>1</a:t>
            </a:r>
            <a:r>
              <a:rPr lang="en-GB" dirty="0"/>
              <a:t>:</a:t>
            </a:r>
            <a:r>
              <a:rPr lang="en-GB" i="1" dirty="0"/>
              <a:t>N</a:t>
            </a:r>
            <a:r>
              <a:rPr lang="en-GB" baseline="-25000" dirty="0"/>
              <a:t>2</a:t>
            </a:r>
            <a:r>
              <a:rPr lang="en-GB" dirty="0"/>
              <a:t>:</a:t>
            </a:r>
            <a:r>
              <a:rPr lang="en-GB" i="1" dirty="0"/>
              <a:t>N</a:t>
            </a:r>
            <a:r>
              <a:rPr lang="en-GB" baseline="-25000" dirty="0"/>
              <a:t>3</a:t>
            </a:r>
            <a:r>
              <a:rPr lang="en-GB" dirty="0"/>
              <a:t>:</a:t>
            </a:r>
            <a:r>
              <a:rPr lang="en-GB" i="1" dirty="0"/>
              <a:t>N</a:t>
            </a:r>
            <a:r>
              <a:rPr lang="en-GB" baseline="-25000" dirty="0"/>
              <a:t>4</a:t>
            </a:r>
            <a:r>
              <a:rPr lang="en-GB" dirty="0"/>
              <a:t> = 4:3:4:4. </a:t>
            </a:r>
            <a:r>
              <a:rPr lang="ru-RU" dirty="0" smtClean="0"/>
              <a:t>                    </a:t>
            </a:r>
            <a:r>
              <a:rPr lang="en-GB" dirty="0" smtClean="0"/>
              <a:t>(</a:t>
            </a:r>
            <a:r>
              <a:rPr lang="en-GB" b="1" dirty="0" smtClean="0"/>
              <a:t>B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i="1" dirty="0" smtClean="0"/>
              <a:t>N</a:t>
            </a:r>
            <a:r>
              <a:rPr lang="en-GB" i="1" baseline="-25000" dirty="0" smtClean="0"/>
              <a:t>i</a:t>
            </a:r>
            <a:r>
              <a:rPr lang="en-GB" i="1" dirty="0" smtClean="0"/>
              <a:t>:N</a:t>
            </a:r>
            <a:r>
              <a:rPr lang="en-GB" i="1" baseline="-25000" dirty="0" smtClean="0"/>
              <a:t>j</a:t>
            </a:r>
            <a:r>
              <a:rPr lang="en-GB" dirty="0" smtClean="0"/>
              <a:t> </a:t>
            </a:r>
            <a:r>
              <a:rPr lang="en-GB" dirty="0"/>
              <a:t>= 2:2. Oscillators 2 and 4 are in-phase. </a:t>
            </a:r>
            <a:endParaRPr lang="ru-RU" dirty="0"/>
          </a:p>
          <a:p>
            <a:endParaRPr lang="ru-RU" dirty="0" smtClean="0"/>
          </a:p>
          <a:p>
            <a:r>
              <a:rPr lang="en-GB" dirty="0" smtClean="0"/>
              <a:t>(</a:t>
            </a:r>
            <a:r>
              <a:rPr lang="en-GB" b="1" dirty="0" smtClean="0"/>
              <a:t>C</a:t>
            </a:r>
            <a:r>
              <a:rPr lang="en-GB" b="1" dirty="0"/>
              <a:t>) Mutual coupling on the ring</a:t>
            </a:r>
            <a:r>
              <a:rPr lang="en-GB" dirty="0"/>
              <a:t>, </a:t>
            </a:r>
            <a:r>
              <a:rPr lang="en-GB" i="1" dirty="0" smtClean="0"/>
              <a:t>N</a:t>
            </a:r>
            <a:r>
              <a:rPr lang="en-GB" baseline="-25000" dirty="0" smtClean="0"/>
              <a:t>1</a:t>
            </a:r>
            <a:r>
              <a:rPr lang="en-GB" dirty="0" smtClean="0"/>
              <a:t>:</a:t>
            </a:r>
            <a:r>
              <a:rPr lang="en-GB" i="1" dirty="0" smtClean="0"/>
              <a:t>N</a:t>
            </a:r>
            <a:r>
              <a:rPr lang="en-GB" baseline="-25000" dirty="0" smtClean="0"/>
              <a:t>2</a:t>
            </a:r>
            <a:r>
              <a:rPr lang="en-GB" dirty="0" smtClean="0"/>
              <a:t>:</a:t>
            </a:r>
            <a:r>
              <a:rPr lang="en-GB" i="1" dirty="0" smtClean="0"/>
              <a:t>N</a:t>
            </a:r>
            <a:r>
              <a:rPr lang="en-GB" baseline="-25000" dirty="0" smtClean="0"/>
              <a:t>3</a:t>
            </a:r>
            <a:r>
              <a:rPr lang="en-GB" dirty="0" smtClean="0"/>
              <a:t>:</a:t>
            </a:r>
            <a:r>
              <a:rPr lang="en-GB" i="1" dirty="0" smtClean="0"/>
              <a:t>N</a:t>
            </a:r>
            <a:r>
              <a:rPr lang="en-GB" baseline="-25000" dirty="0" smtClean="0"/>
              <a:t>4</a:t>
            </a:r>
            <a:r>
              <a:rPr lang="en-GB" dirty="0" smtClean="0"/>
              <a:t> </a:t>
            </a:r>
            <a:r>
              <a:rPr lang="en-GB" dirty="0"/>
              <a:t>= 2:3:2:3.  Oscillators 1 and 3 are in-phase. </a:t>
            </a:r>
            <a:endParaRPr lang="ru-RU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82" y="1272398"/>
            <a:ext cx="3619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31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39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Суммируя для 4-х осцилляторов: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23" y="1268760"/>
            <a:ext cx="89653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(1) 7 </a:t>
            </a:r>
            <a:r>
              <a:rPr lang="ru-RU" dirty="0" smtClean="0"/>
              <a:t>регулярных </a:t>
            </a:r>
            <a:r>
              <a:rPr lang="en-GB" dirty="0" smtClean="0"/>
              <a:t> </a:t>
            </a:r>
            <a:r>
              <a:rPr lang="ru-RU" dirty="0" smtClean="0"/>
              <a:t>мод</a:t>
            </a:r>
            <a:r>
              <a:rPr lang="en-GB" dirty="0" smtClean="0"/>
              <a:t> </a:t>
            </a:r>
            <a:r>
              <a:rPr lang="en-GB" dirty="0"/>
              <a:t>(W, WR, AP, </a:t>
            </a:r>
            <a:r>
              <a:rPr lang="en-GB" dirty="0" smtClean="0"/>
              <a:t> 3</a:t>
            </a:r>
            <a:r>
              <a:rPr lang="ru-RU" dirty="0" smtClean="0"/>
              <a:t>С</a:t>
            </a:r>
            <a:r>
              <a:rPr lang="en-GB" dirty="0" smtClean="0"/>
              <a:t>l, IPAP</a:t>
            </a:r>
            <a:r>
              <a:rPr lang="en-GB" dirty="0"/>
              <a:t>, “3+1</a:t>
            </a:r>
            <a:r>
              <a:rPr lang="en-GB" dirty="0" smtClean="0"/>
              <a:t>”, and IP), </a:t>
            </a:r>
            <a:r>
              <a:rPr lang="ru-RU" dirty="0" smtClean="0"/>
              <a:t>и</a:t>
            </a:r>
            <a:r>
              <a:rPr lang="en-GB" dirty="0" smtClean="0"/>
              <a:t> </a:t>
            </a:r>
            <a:r>
              <a:rPr lang="ru-RU" dirty="0" smtClean="0"/>
              <a:t>много</a:t>
            </a:r>
            <a:r>
              <a:rPr lang="en-GB" dirty="0" smtClean="0"/>
              <a:t> C</a:t>
            </a:r>
            <a:r>
              <a:rPr lang="ru-RU" dirty="0" smtClean="0"/>
              <a:t>-</a:t>
            </a:r>
            <a:r>
              <a:rPr lang="en-GB" dirty="0" smtClean="0"/>
              <a:t> </a:t>
            </a:r>
            <a:r>
              <a:rPr lang="ru-RU" dirty="0" smtClean="0"/>
              <a:t> и</a:t>
            </a:r>
            <a:r>
              <a:rPr lang="en-GB" dirty="0" smtClean="0"/>
              <a:t> OS-</a:t>
            </a:r>
            <a:r>
              <a:rPr lang="ru-RU" dirty="0" smtClean="0"/>
              <a:t>мод</a:t>
            </a:r>
            <a:r>
              <a:rPr lang="en-GB" dirty="0" smtClean="0"/>
              <a:t>.</a:t>
            </a:r>
          </a:p>
          <a:p>
            <a:r>
              <a:rPr lang="en-GB" dirty="0" smtClean="0"/>
              <a:t>(2) </a:t>
            </a:r>
            <a:r>
              <a:rPr lang="ru-RU" dirty="0" smtClean="0"/>
              <a:t>Асимметричные моды</a:t>
            </a:r>
            <a:r>
              <a:rPr lang="en-GB" dirty="0" smtClean="0"/>
              <a:t>, </a:t>
            </a:r>
            <a:r>
              <a:rPr lang="en-GB" dirty="0"/>
              <a:t>3Cl </a:t>
            </a:r>
            <a:r>
              <a:rPr lang="ru-RU" dirty="0" smtClean="0"/>
              <a:t> и</a:t>
            </a:r>
            <a:r>
              <a:rPr lang="en-GB" dirty="0" smtClean="0"/>
              <a:t> </a:t>
            </a:r>
            <a:r>
              <a:rPr lang="en-GB" dirty="0"/>
              <a:t>“3+1”, </a:t>
            </a:r>
            <a:r>
              <a:rPr lang="ru-RU" dirty="0" smtClean="0"/>
              <a:t>найдены в полностью симметричной системе </a:t>
            </a:r>
          </a:p>
          <a:p>
            <a:pPr>
              <a:spcAft>
                <a:spcPts val="600"/>
              </a:spcAft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“</a:t>
            </a:r>
            <a:r>
              <a:rPr lang="ru-RU" dirty="0" smtClean="0"/>
              <a:t>каждый с каждым</a:t>
            </a:r>
            <a:r>
              <a:rPr lang="en-US" dirty="0" smtClean="0"/>
              <a:t>”</a:t>
            </a:r>
            <a:r>
              <a:rPr lang="en-GB" dirty="0" smtClean="0"/>
              <a:t>.</a:t>
            </a:r>
          </a:p>
          <a:p>
            <a:r>
              <a:rPr lang="en-US" dirty="0" smtClean="0"/>
              <a:t>(3) </a:t>
            </a:r>
            <a:r>
              <a:rPr lang="ru-RU" dirty="0" smtClean="0"/>
              <a:t>Сложные моды</a:t>
            </a:r>
            <a:r>
              <a:rPr lang="en-US" dirty="0" smtClean="0"/>
              <a:t> </a:t>
            </a:r>
            <a:r>
              <a:rPr lang="en-US" dirty="0"/>
              <a:t>II </a:t>
            </a:r>
            <a:r>
              <a:rPr lang="ru-RU" dirty="0" smtClean="0"/>
              <a:t>требуют тристабильности и не менее </a:t>
            </a:r>
            <a:r>
              <a:rPr lang="ru-RU" dirty="0"/>
              <a:t>2-х </a:t>
            </a:r>
            <a:r>
              <a:rPr lang="ru-RU" dirty="0" smtClean="0"/>
              <a:t>переменных </a:t>
            </a:r>
            <a:r>
              <a:rPr lang="ru-RU" dirty="0"/>
              <a:t>с разными 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      временными  масштабами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(4) </a:t>
            </a:r>
            <a:r>
              <a:rPr lang="ru-RU" dirty="0" smtClean="0"/>
              <a:t>Повторяемость  некоторых мод в </a:t>
            </a:r>
            <a:r>
              <a:rPr lang="ru-RU" dirty="0"/>
              <a:t>разных участках </a:t>
            </a:r>
            <a:r>
              <a:rPr lang="ru-RU" dirty="0" smtClean="0"/>
              <a:t>диаграммы </a:t>
            </a:r>
            <a:r>
              <a:rPr lang="en-GB" dirty="0" smtClean="0">
                <a:latin typeface="Symbol" panose="05050102010706020507" pitchFamily="18" charset="2"/>
              </a:rPr>
              <a:t>t</a:t>
            </a:r>
            <a:r>
              <a:rPr lang="en-GB" dirty="0" smtClean="0"/>
              <a:t> </a:t>
            </a:r>
            <a:r>
              <a:rPr lang="ru-RU" dirty="0" smtClean="0"/>
              <a:t>-</a:t>
            </a:r>
            <a:r>
              <a:rPr lang="en-GB" dirty="0" smtClean="0"/>
              <a:t> </a:t>
            </a:r>
            <a:r>
              <a:rPr lang="en-GB" i="1" dirty="0"/>
              <a:t>C</a:t>
            </a:r>
            <a:r>
              <a:rPr lang="en-GB" baseline="-25000" dirty="0"/>
              <a:t>inh</a:t>
            </a:r>
            <a:r>
              <a:rPr lang="en-GB" dirty="0"/>
              <a:t>, </a:t>
            </a:r>
            <a:r>
              <a:rPr lang="ru-RU" dirty="0" smtClean="0"/>
              <a:t>даже при</a:t>
            </a:r>
            <a:r>
              <a:rPr lang="en-GB" dirty="0" smtClean="0"/>
              <a:t> </a:t>
            </a:r>
            <a:r>
              <a:rPr lang="en-GB" dirty="0">
                <a:latin typeface="Symbol" panose="05050102010706020507" pitchFamily="18" charset="2"/>
              </a:rPr>
              <a:t>t</a:t>
            </a:r>
            <a:r>
              <a:rPr lang="en-GB" dirty="0"/>
              <a:t> &lt; </a:t>
            </a:r>
            <a:r>
              <a:rPr lang="en-GB" i="1" dirty="0"/>
              <a:t>T</a:t>
            </a:r>
            <a:r>
              <a:rPr lang="en-GB" dirty="0"/>
              <a:t>. </a:t>
            </a:r>
            <a:r>
              <a:rPr lang="en-US" dirty="0" smtClean="0"/>
              <a:t> </a:t>
            </a:r>
            <a:r>
              <a:rPr lang="en-GB" dirty="0" smtClean="0"/>
              <a:t> </a:t>
            </a:r>
          </a:p>
          <a:p>
            <a:r>
              <a:rPr lang="en-GB" dirty="0" smtClean="0"/>
              <a:t>(5) </a:t>
            </a:r>
            <a:r>
              <a:rPr lang="ru-RU" dirty="0" smtClean="0"/>
              <a:t>Ингибиторная связь </a:t>
            </a:r>
            <a:r>
              <a:rPr lang="en-US" dirty="0" smtClean="0"/>
              <a:t>“</a:t>
            </a:r>
            <a:r>
              <a:rPr lang="ru-RU" dirty="0" smtClean="0"/>
              <a:t>каждый с каждым</a:t>
            </a:r>
            <a:r>
              <a:rPr lang="en-US" dirty="0" smtClean="0"/>
              <a:t>”</a:t>
            </a:r>
            <a:r>
              <a:rPr lang="ru-RU" dirty="0" smtClean="0"/>
              <a:t> аналогична </a:t>
            </a:r>
            <a:r>
              <a:rPr lang="en-GB" dirty="0" smtClean="0"/>
              <a:t> </a:t>
            </a:r>
            <a:r>
              <a:rPr lang="ru-RU" dirty="0"/>
              <a:t>отрицательной обратной </a:t>
            </a:r>
            <a:r>
              <a:rPr lang="en-GB" dirty="0" smtClean="0"/>
              <a:t> </a:t>
            </a:r>
            <a:r>
              <a:rPr lang="ru-RU" dirty="0" smtClean="0"/>
              <a:t>связи</a:t>
            </a:r>
            <a:r>
              <a:rPr lang="en-GB" dirty="0" smtClean="0"/>
              <a:t>.</a:t>
            </a:r>
            <a:endParaRPr lang="ru-RU" dirty="0" smtClean="0"/>
          </a:p>
          <a:p>
            <a:r>
              <a:rPr lang="ru-RU" dirty="0" smtClean="0"/>
              <a:t>      При увеличении коэффициента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 smtClean="0"/>
              <a:t> этой связи (аналог </a:t>
            </a:r>
            <a:r>
              <a:rPr lang="en-GB" i="1" dirty="0"/>
              <a:t>C</a:t>
            </a:r>
            <a:r>
              <a:rPr lang="en-GB" baseline="-25000" dirty="0"/>
              <a:t>inh</a:t>
            </a:r>
            <a:r>
              <a:rPr lang="ru-RU" dirty="0" smtClean="0"/>
              <a:t>) ранее в распределенной </a:t>
            </a:r>
          </a:p>
          <a:p>
            <a:r>
              <a:rPr lang="ru-RU" dirty="0"/>
              <a:t> </a:t>
            </a:r>
            <a:r>
              <a:rPr lang="ru-RU" dirty="0" smtClean="0"/>
              <a:t>     БЖ системе была найдена последовательность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ru-RU" dirty="0" smtClean="0"/>
              <a:t> (</a:t>
            </a:r>
            <a:r>
              <a:rPr lang="en-US" dirty="0" err="1"/>
              <a:t>Vanag</a:t>
            </a:r>
            <a:r>
              <a:rPr lang="en-US" dirty="0"/>
              <a:t> V</a:t>
            </a:r>
            <a:r>
              <a:rPr lang="ru-RU" dirty="0" smtClean="0"/>
              <a:t>. </a:t>
            </a:r>
            <a:r>
              <a:rPr lang="en-US" dirty="0" smtClean="0"/>
              <a:t>K</a:t>
            </a:r>
            <a:r>
              <a:rPr lang="ru-RU" dirty="0" smtClean="0"/>
              <a:t>.</a:t>
            </a:r>
            <a:r>
              <a:rPr lang="en-US" dirty="0" smtClean="0"/>
              <a:t>, at al. </a:t>
            </a:r>
            <a:r>
              <a:rPr lang="en-US" b="1" i="1" dirty="0"/>
              <a:t>Nature</a:t>
            </a:r>
            <a:r>
              <a:rPr lang="en-US" dirty="0"/>
              <a:t> 2000, v. 406 </a:t>
            </a:r>
            <a:r>
              <a:rPr lang="en-US" dirty="0" smtClean="0"/>
              <a:t>6794, </a:t>
            </a:r>
            <a:r>
              <a:rPr lang="en-US" dirty="0"/>
              <a:t>389-391. </a:t>
            </a:r>
            <a:r>
              <a:rPr lang="ru-RU" dirty="0" smtClean="0"/>
              <a:t>)</a:t>
            </a:r>
            <a:r>
              <a:rPr lang="en-GB" dirty="0" smtClean="0"/>
              <a:t>: </a:t>
            </a:r>
            <a:endParaRPr lang="en-GB" dirty="0"/>
          </a:p>
          <a:p>
            <a:r>
              <a:rPr lang="en-GB" dirty="0" smtClean="0"/>
              <a:t>     1-phase </a:t>
            </a:r>
            <a:r>
              <a:rPr lang="en-GB" dirty="0"/>
              <a:t>(=</a:t>
            </a:r>
            <a:r>
              <a:rPr lang="en-GB" dirty="0">
                <a:solidFill>
                  <a:srgbClr val="FF0000"/>
                </a:solidFill>
              </a:rPr>
              <a:t>IP</a:t>
            </a:r>
            <a:r>
              <a:rPr lang="en-GB" dirty="0"/>
              <a:t> mode)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2-phase cluster (= </a:t>
            </a:r>
            <a:r>
              <a:rPr lang="en-GB" dirty="0">
                <a:solidFill>
                  <a:srgbClr val="0033CC"/>
                </a:solidFill>
              </a:rPr>
              <a:t>AP</a:t>
            </a:r>
            <a:r>
              <a:rPr lang="en-GB" dirty="0"/>
              <a:t> mode)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3-phase cluster (=</a:t>
            </a:r>
            <a:r>
              <a:rPr lang="en-GB" b="1" dirty="0">
                <a:solidFill>
                  <a:srgbClr val="92D050"/>
                </a:solidFill>
              </a:rPr>
              <a:t>3Cl</a:t>
            </a:r>
            <a:r>
              <a:rPr lang="en-GB" dirty="0"/>
              <a:t> mode)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chaos </a:t>
            </a:r>
            <a:r>
              <a:rPr lang="en-GB" dirty="0"/>
              <a:t>(= maybe complex</a:t>
            </a:r>
            <a:r>
              <a:rPr lang="en-GB" dirty="0" smtClean="0"/>
              <a:t>) 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4-phase cluster (</a:t>
            </a:r>
            <a:r>
              <a:rPr lang="en-GB" b="1" dirty="0"/>
              <a:t>W</a:t>
            </a:r>
            <a:r>
              <a:rPr lang="en-GB" dirty="0"/>
              <a:t> mode) and localized clusters (= OS </a:t>
            </a:r>
            <a:r>
              <a:rPr lang="en-GB" dirty="0" smtClean="0"/>
              <a:t>mode)</a:t>
            </a:r>
          </a:p>
          <a:p>
            <a:endParaRPr lang="en-GB" dirty="0"/>
          </a:p>
          <a:p>
            <a:r>
              <a:rPr lang="en-GB" dirty="0" smtClean="0"/>
              <a:t>        </a:t>
            </a:r>
            <a:r>
              <a:rPr lang="ru-RU" dirty="0" smtClean="0"/>
              <a:t>В нашем случае последовательность паттернов при растущем</a:t>
            </a:r>
            <a:r>
              <a:rPr lang="en-GB" dirty="0" smtClean="0"/>
              <a:t> </a:t>
            </a:r>
            <a:r>
              <a:rPr lang="en-GB" i="1" dirty="0" smtClean="0"/>
              <a:t>C</a:t>
            </a:r>
            <a:r>
              <a:rPr lang="en-GB" baseline="-25000" dirty="0" smtClean="0"/>
              <a:t>inh</a:t>
            </a:r>
            <a:r>
              <a:rPr lang="ru-RU" dirty="0" smtClean="0"/>
              <a:t> обратная:</a:t>
            </a:r>
            <a:r>
              <a:rPr lang="en-GB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       </a:t>
            </a:r>
            <a:r>
              <a:rPr lang="ru-RU" dirty="0" smtClean="0"/>
              <a:t>      </a:t>
            </a:r>
            <a:r>
              <a:rPr lang="en-GB" b="1" dirty="0" smtClean="0"/>
              <a:t>W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</a:t>
            </a:r>
            <a:r>
              <a:rPr lang="en-GB" b="1" dirty="0">
                <a:solidFill>
                  <a:srgbClr val="92D050"/>
                </a:solidFill>
              </a:rPr>
              <a:t>3Cl</a:t>
            </a:r>
            <a:r>
              <a:rPr lang="en-GB" dirty="0"/>
              <a:t> </a:t>
            </a:r>
            <a:r>
              <a:rPr lang="en-GB" dirty="0">
                <a:sym typeface="Wingdings"/>
              </a:rPr>
              <a:t></a:t>
            </a:r>
            <a:r>
              <a:rPr lang="en-GB" dirty="0">
                <a:solidFill>
                  <a:srgbClr val="0033CC"/>
                </a:solidFill>
              </a:rPr>
              <a:t>AP</a:t>
            </a:r>
            <a:r>
              <a:rPr lang="en-GB" dirty="0"/>
              <a:t> (and “3+1”)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IP</a:t>
            </a:r>
            <a:r>
              <a:rPr lang="en-GB" dirty="0"/>
              <a:t>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complex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OS mode</a:t>
            </a:r>
            <a:r>
              <a:rPr lang="en-GB" dirty="0" smtClean="0"/>
              <a:t>.</a:t>
            </a:r>
          </a:p>
          <a:p>
            <a:r>
              <a:rPr lang="ru-RU" dirty="0" smtClean="0"/>
              <a:t>(6) Связанные осцилляторы могут изменять свою частоту в разы.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95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Импульсная и диффузионная связи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43" y="917714"/>
            <a:ext cx="4262435" cy="315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10" y="4109171"/>
            <a:ext cx="3406900" cy="7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132" y="1672463"/>
            <a:ext cx="3754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Желтый цвет: два нейрона, которые связаны как электрическим контактом, так и обоюдными химическими синапсами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6034" y="1026132"/>
            <a:ext cx="359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stomatogastric ganglion of the crab, </a:t>
            </a:r>
            <a:endParaRPr lang="en-US" dirty="0" smtClean="0"/>
          </a:p>
          <a:p>
            <a:r>
              <a:rPr lang="en-US" i="1" dirty="0" smtClean="0"/>
              <a:t>Cancer borealis, </a:t>
            </a:r>
            <a:r>
              <a:rPr lang="en-US" dirty="0" smtClean="0"/>
              <a:t>27 </a:t>
            </a:r>
            <a:r>
              <a:rPr lang="ru-RU" dirty="0" smtClean="0"/>
              <a:t>нейронов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6132" y="2999854"/>
            <a:ext cx="340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электрические контакты  </a:t>
            </a:r>
            <a:r>
              <a:rPr lang="ru-RU" dirty="0"/>
              <a:t>и </a:t>
            </a:r>
            <a:r>
              <a:rPr lang="ru-RU" dirty="0" smtClean="0"/>
              <a:t>химические синапсы</a:t>
            </a:r>
            <a:r>
              <a:rPr lang="en-US" dirty="0" smtClean="0"/>
              <a:t> </a:t>
            </a:r>
            <a:r>
              <a:rPr lang="ru-RU" dirty="0" smtClean="0"/>
              <a:t>создают</a:t>
            </a:r>
            <a:r>
              <a:rPr lang="en-US" dirty="0" smtClean="0"/>
              <a:t> ‘</a:t>
            </a:r>
            <a:r>
              <a:rPr lang="ru-RU" dirty="0" smtClean="0"/>
              <a:t>параллельные пути</a:t>
            </a:r>
            <a:r>
              <a:rPr lang="en-US" dirty="0" smtClean="0"/>
              <a:t>’,</a:t>
            </a:r>
            <a:r>
              <a:rPr lang="ru-RU" dirty="0" smtClean="0"/>
              <a:t> между которыми система может переключаться при выбросе гормонов (</a:t>
            </a:r>
            <a:r>
              <a:rPr lang="ru-RU" dirty="0"/>
              <a:t>модуляция)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90058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 </a:t>
            </a:r>
            <a:r>
              <a:rPr lang="ru-RU" dirty="0" smtClean="0"/>
              <a:t>нейрон ингибирует</a:t>
            </a:r>
            <a:r>
              <a:rPr lang="en-US" dirty="0" smtClean="0"/>
              <a:t> </a:t>
            </a:r>
            <a:r>
              <a:rPr lang="en-US" dirty="0"/>
              <a:t>IC </a:t>
            </a:r>
            <a:r>
              <a:rPr lang="ru-RU" dirty="0" smtClean="0"/>
              <a:t>нейрон</a:t>
            </a:r>
            <a:r>
              <a:rPr lang="en-US" dirty="0" smtClean="0"/>
              <a:t> </a:t>
            </a:r>
            <a:r>
              <a:rPr lang="ru-RU" dirty="0" smtClean="0"/>
              <a:t>через химический синапс, но может  влиять на него и через электрический контакт по пути  через </a:t>
            </a:r>
            <a:r>
              <a:rPr lang="en-US" dirty="0" smtClean="0"/>
              <a:t>LP </a:t>
            </a:r>
            <a:r>
              <a:rPr lang="ru-RU" dirty="0" smtClean="0"/>
              <a:t>к</a:t>
            </a:r>
            <a:r>
              <a:rPr lang="en-US" dirty="0" smtClean="0"/>
              <a:t> IC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415" y="5694598"/>
            <a:ext cx="860407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простейших модельных системах два типа связи одновременно не изучались, даже для 2-х связанных осцилляторов.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229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3994"/>
            <a:ext cx="9144000" cy="1344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Много (</a:t>
            </a:r>
            <a:r>
              <a:rPr lang="en-US" sz="3600" b="1" dirty="0" smtClean="0">
                <a:solidFill>
                  <a:srgbClr val="0070C0"/>
                </a:solidFill>
              </a:rPr>
              <a:t>N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одинаковых осцилляторов. Глобальная связь. Фазовые осцилляторы Курамото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7408164"/>
              </p:ext>
            </p:extLst>
          </p:nvPr>
        </p:nvGraphicFramePr>
        <p:xfrm>
          <a:off x="821664" y="1844824"/>
          <a:ext cx="4249434" cy="1062358"/>
        </p:xfrm>
        <a:graphic>
          <a:graphicData uri="http://schemas.openxmlformats.org/presentationml/2006/ole">
            <p:oleObj spid="_x0000_s6570" name="Equation" r:id="rId3" imgW="1777680" imgH="444240" progId="">
              <p:embed/>
            </p:oleObj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655" y="3138901"/>
            <a:ext cx="3517515" cy="20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0136101"/>
              </p:ext>
            </p:extLst>
          </p:nvPr>
        </p:nvGraphicFramePr>
        <p:xfrm>
          <a:off x="5789613" y="2774950"/>
          <a:ext cx="2781300" cy="728663"/>
        </p:xfrm>
        <a:graphic>
          <a:graphicData uri="http://schemas.openxmlformats.org/presentationml/2006/ole">
            <p:oleObj spid="_x0000_s6571" name="Equation" r:id="rId5" imgW="1650960" imgH="4316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3651814"/>
            <a:ext cx="3343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ru-RU" dirty="0" smtClean="0">
                <a:solidFill>
                  <a:srgbClr val="0070C0"/>
                </a:solidFill>
              </a:rPr>
              <a:t>параметр порядка</a:t>
            </a:r>
          </a:p>
          <a:p>
            <a:r>
              <a:rPr lang="ru-RU" dirty="0" smtClean="0"/>
              <a:t> При </a:t>
            </a:r>
            <a:r>
              <a:rPr lang="en-US" i="1" dirty="0" smtClean="0"/>
              <a:t>R</a:t>
            </a:r>
            <a:r>
              <a:rPr lang="ru-RU" dirty="0" smtClean="0"/>
              <a:t> = 0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ru-RU" dirty="0" smtClean="0"/>
              <a:t>осцилляторы</a:t>
            </a:r>
          </a:p>
          <a:p>
            <a:r>
              <a:rPr lang="ru-RU" dirty="0" smtClean="0"/>
              <a:t>полностью рассинхронизованы.</a:t>
            </a:r>
          </a:p>
          <a:p>
            <a:r>
              <a:rPr lang="ru-RU" dirty="0" smtClean="0"/>
              <a:t>При </a:t>
            </a:r>
            <a:r>
              <a:rPr lang="en-US" i="1" dirty="0" smtClean="0"/>
              <a:t>R</a:t>
            </a:r>
            <a:r>
              <a:rPr lang="ru-RU" dirty="0" smtClean="0"/>
              <a:t> = 1 –  осцилляторы</a:t>
            </a:r>
          </a:p>
          <a:p>
            <a:r>
              <a:rPr lang="ru-RU" dirty="0" smtClean="0"/>
              <a:t>полностью синхронизованы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454" y="537868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baseline="-25000" dirty="0" smtClean="0"/>
              <a:t>cr</a:t>
            </a:r>
            <a:r>
              <a:rPr lang="en-US" dirty="0" smtClean="0"/>
              <a:t> =  2/[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g(0)];</a:t>
            </a:r>
            <a:r>
              <a:rPr lang="ru-RU" dirty="0" smtClean="0"/>
              <a:t>      </a:t>
            </a:r>
            <a:endParaRPr lang="en-US" dirty="0" smtClean="0"/>
          </a:p>
          <a:p>
            <a:r>
              <a:rPr lang="en-US" dirty="0" smtClean="0"/>
              <a:t>g(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) =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/[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g(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) – </a:t>
            </a:r>
            <a:r>
              <a:rPr lang="ru-RU" dirty="0" smtClean="0"/>
              <a:t>распределение осцилляторов </a:t>
            </a:r>
          </a:p>
          <a:p>
            <a:r>
              <a:rPr lang="ru-RU" dirty="0"/>
              <a:t> </a:t>
            </a:r>
            <a:r>
              <a:rPr lang="ru-RU" dirty="0" smtClean="0"/>
              <a:t>            по частотам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7778118"/>
              </p:ext>
            </p:extLst>
          </p:nvPr>
        </p:nvGraphicFramePr>
        <p:xfrm>
          <a:off x="6300192" y="5350760"/>
          <a:ext cx="1347788" cy="750887"/>
        </p:xfrm>
        <a:graphic>
          <a:graphicData uri="http://schemas.openxmlformats.org/presentationml/2006/ole">
            <p:oleObj spid="_x0000_s6572" name="Equation" r:id="rId6" imgW="799920" imgH="444240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8123" y="1772816"/>
            <a:ext cx="298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Kuramoto transition from </a:t>
            </a:r>
            <a:r>
              <a:rPr lang="en-US" dirty="0">
                <a:solidFill>
                  <a:srgbClr val="FF0000"/>
                </a:solidFill>
              </a:rPr>
              <a:t>desynchronized </a:t>
            </a:r>
            <a:r>
              <a:rPr lang="en-US" dirty="0"/>
              <a:t>to synchronized oscillations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201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3994"/>
            <a:ext cx="8229600" cy="6363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Кластеры фазовых осцилляторов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5669382"/>
              </p:ext>
            </p:extLst>
          </p:nvPr>
        </p:nvGraphicFramePr>
        <p:xfrm>
          <a:off x="755576" y="781888"/>
          <a:ext cx="3241972" cy="846912"/>
        </p:xfrm>
        <a:graphic>
          <a:graphicData uri="http://schemas.openxmlformats.org/presentationml/2006/ole">
            <p:oleObj spid="_x0000_s8334" name="Equation" r:id="rId3" imgW="1701720" imgH="44424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9981" y="1743199"/>
            <a:ext cx="774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мы рассматриваем идентичные (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ru-RU" baseline="-25000" dirty="0" smtClean="0"/>
              <a:t>0</a:t>
            </a:r>
            <a:r>
              <a:rPr lang="ru-RU" dirty="0" smtClean="0"/>
              <a:t>) осцилляторы, но связь  </a:t>
            </a:r>
            <a:r>
              <a:rPr lang="ru-RU" i="1" dirty="0" smtClean="0"/>
              <a:t>Г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j</a:t>
            </a:r>
            <a:r>
              <a:rPr lang="en-US" dirty="0" smtClean="0"/>
              <a:t> –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k</a:t>
            </a:r>
            <a:r>
              <a:rPr lang="en-US" dirty="0" smtClean="0"/>
              <a:t>) - </a:t>
            </a:r>
            <a:r>
              <a:rPr lang="ru-RU" dirty="0" smtClean="0"/>
              <a:t> более сложная функция,  например, с несколькими  гармониками.  В этом случае образуются фазовые кластеры, которые зависят от начальных фаз.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292" name="Picture 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4" y="2852936"/>
            <a:ext cx="5980906" cy="36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0720" y="2924944"/>
            <a:ext cx="25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33CC"/>
                </a:solidFill>
              </a:rPr>
              <a:t>Ингибиторная связь</a:t>
            </a:r>
            <a:endParaRPr lang="en-US" i="1" dirty="0" smtClean="0">
              <a:solidFill>
                <a:srgbClr val="0033CC"/>
              </a:solidFill>
            </a:endParaRPr>
          </a:p>
          <a:p>
            <a:r>
              <a:rPr lang="ru-RU" i="1" dirty="0" smtClean="0"/>
              <a:t>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Г</a:t>
            </a:r>
            <a:r>
              <a:rPr lang="en-US" dirty="0" smtClean="0"/>
              <a:t>(</a:t>
            </a:r>
            <a:r>
              <a:rPr lang="en-US" dirty="0">
                <a:sym typeface="Symbol"/>
              </a:rPr>
              <a:t></a:t>
            </a:r>
            <a:r>
              <a:rPr lang="en-US" dirty="0" smtClean="0"/>
              <a:t>) = sin </a:t>
            </a:r>
            <a:r>
              <a:rPr lang="en-US" dirty="0" smtClean="0">
                <a:sym typeface="Symbol"/>
              </a:rPr>
              <a:t></a:t>
            </a:r>
            <a:endParaRPr lang="ru-RU" dirty="0" smtClean="0">
              <a:sym typeface="Symbol"/>
            </a:endParaRPr>
          </a:p>
          <a:p>
            <a:endParaRPr lang="ru-RU" dirty="0">
              <a:sym typeface="Symbol"/>
            </a:endParaRPr>
          </a:p>
          <a:p>
            <a:r>
              <a:rPr lang="ru-RU" dirty="0" smtClean="0">
                <a:sym typeface="Symbol"/>
              </a:rPr>
              <a:t>Этот тип связи никогда не дает кластеров</a:t>
            </a:r>
          </a:p>
        </p:txBody>
      </p:sp>
      <p:pic>
        <p:nvPicPr>
          <p:cNvPr id="8293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78539"/>
            <a:ext cx="2448272" cy="5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61536" y="5106924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Г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; -0.7)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5680" y="705470"/>
            <a:ext cx="42568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K. Okuda, “Variety and generality of </a:t>
            </a:r>
            <a:r>
              <a:rPr lang="en-US" dirty="0" smtClean="0"/>
              <a:t>clustering</a:t>
            </a:r>
            <a:r>
              <a:rPr lang="ru-RU" dirty="0" smtClean="0"/>
              <a:t> </a:t>
            </a:r>
            <a:r>
              <a:rPr lang="en-US" dirty="0" smtClean="0"/>
              <a:t> in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/>
              <a:t>globally </a:t>
            </a:r>
            <a:r>
              <a:rPr lang="ru-RU" dirty="0" smtClean="0"/>
              <a:t> </a:t>
            </a:r>
            <a:r>
              <a:rPr lang="en-US" dirty="0" smtClean="0"/>
              <a:t>coupled oscillators”</a:t>
            </a:r>
            <a:endParaRPr lang="en-US" dirty="0"/>
          </a:p>
          <a:p>
            <a:r>
              <a:rPr lang="en-US" dirty="0"/>
              <a:t>Physica D </a:t>
            </a:r>
            <a:r>
              <a:rPr lang="ru-RU" dirty="0" smtClean="0"/>
              <a:t> </a:t>
            </a:r>
            <a:r>
              <a:rPr lang="en-US" dirty="0" smtClean="0"/>
              <a:t>63</a:t>
            </a:r>
            <a:r>
              <a:rPr lang="en-US" dirty="0"/>
              <a:t>, 424–436 (1993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Кластеры фазовых </a:t>
            </a:r>
            <a:r>
              <a:rPr lang="ru-RU" b="1" dirty="0" smtClean="0">
                <a:solidFill>
                  <a:srgbClr val="0070C0"/>
                </a:solidFill>
              </a:rPr>
              <a:t>осцилляторов - 2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6" y="620688"/>
            <a:ext cx="5667324" cy="32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908720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33CC"/>
                </a:solidFill>
              </a:rPr>
              <a:t>Активаторная связь</a:t>
            </a:r>
          </a:p>
          <a:p>
            <a:r>
              <a:rPr lang="ru-RU" i="1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Attractive coupling)</a:t>
            </a:r>
            <a:r>
              <a:rPr lang="ru-RU" i="1" dirty="0" smtClean="0"/>
              <a:t>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Г</a:t>
            </a:r>
            <a:r>
              <a:rPr lang="en-US" dirty="0" smtClean="0"/>
              <a:t>(</a:t>
            </a:r>
            <a:r>
              <a:rPr lang="en-US" dirty="0">
                <a:sym typeface="Symbol"/>
              </a:rPr>
              <a:t></a:t>
            </a:r>
            <a:r>
              <a:rPr lang="en-US" dirty="0" smtClean="0"/>
              <a:t>) = </a:t>
            </a:r>
            <a:r>
              <a:rPr lang="ru-RU" dirty="0" smtClean="0"/>
              <a:t>-</a:t>
            </a:r>
            <a:r>
              <a:rPr lang="en-US" dirty="0" smtClean="0"/>
              <a:t>sin </a:t>
            </a:r>
            <a:r>
              <a:rPr lang="en-US" dirty="0" smtClean="0">
                <a:sym typeface="Symbol"/>
              </a:rPr>
              <a:t></a:t>
            </a:r>
            <a:endParaRPr lang="ru-RU" dirty="0" smtClean="0">
              <a:sym typeface="Symbol"/>
            </a:endParaRPr>
          </a:p>
          <a:p>
            <a:r>
              <a:rPr lang="ru-RU" dirty="0" smtClean="0">
                <a:sym typeface="Symbol"/>
              </a:rPr>
              <a:t>Синфазные колебания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3680" y="2780928"/>
            <a:ext cx="229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33CC"/>
                </a:solidFill>
              </a:rPr>
              <a:t>Активаторная связь</a:t>
            </a:r>
          </a:p>
          <a:p>
            <a:r>
              <a:rPr lang="ru-RU" i="1" dirty="0" smtClean="0"/>
              <a:t>  Г</a:t>
            </a:r>
            <a:r>
              <a:rPr lang="en-US" dirty="0" smtClean="0"/>
              <a:t>(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) = </a:t>
            </a:r>
            <a:r>
              <a:rPr lang="en-US" dirty="0" smtClean="0"/>
              <a:t>-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; -0.7)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3 </a:t>
            </a:r>
            <a:r>
              <a:rPr lang="ru-RU" dirty="0" smtClean="0"/>
              <a:t>кластера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27" y="3933056"/>
            <a:ext cx="550200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4149080"/>
            <a:ext cx="2901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Г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) = </a:t>
            </a:r>
            <a:r>
              <a:rPr lang="en-US" dirty="0" smtClean="0"/>
              <a:t>sin(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 + 0.12sin(2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 –</a:t>
            </a:r>
          </a:p>
          <a:p>
            <a:r>
              <a:rPr lang="en-US" dirty="0" smtClean="0"/>
              <a:t>              0.05sin(4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</a:t>
            </a:r>
          </a:p>
          <a:p>
            <a:r>
              <a:rPr lang="ru-RU" dirty="0" smtClean="0"/>
              <a:t>    4</a:t>
            </a:r>
            <a:r>
              <a:rPr lang="en-US" dirty="0" smtClean="0"/>
              <a:t> </a:t>
            </a:r>
            <a:r>
              <a:rPr lang="ru-RU" dirty="0" smtClean="0"/>
              <a:t>кластера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530006"/>
            <a:ext cx="311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Г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) = </a:t>
            </a:r>
            <a:r>
              <a:rPr lang="en-US" dirty="0" smtClean="0"/>
              <a:t>sin(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 + 0.021sin(3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 –</a:t>
            </a:r>
          </a:p>
          <a:p>
            <a:r>
              <a:rPr lang="en-US" dirty="0" smtClean="0"/>
              <a:t>          0.05sin(5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 + 0.01sin(9</a:t>
            </a:r>
            <a:r>
              <a:rPr lang="en-US" dirty="0" smtClean="0">
                <a:sym typeface="Symbol"/>
              </a:rPr>
              <a:t></a:t>
            </a:r>
            <a:r>
              <a:rPr lang="en-US" dirty="0"/>
              <a:t>)</a:t>
            </a:r>
            <a:endParaRPr lang="en-US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5 </a:t>
            </a:r>
            <a:r>
              <a:rPr lang="ru-RU" dirty="0" smtClean="0"/>
              <a:t>кластеров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4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3994"/>
            <a:ext cx="9144000" cy="1128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</a:rPr>
              <a:t>Dynamical Quorum Sensing </a:t>
            </a:r>
            <a:r>
              <a:rPr lang="en-US" sz="3200" b="1" dirty="0" smtClean="0">
                <a:solidFill>
                  <a:srgbClr val="0070C0"/>
                </a:solidFill>
              </a:rPr>
              <a:t>and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Synchronization </a:t>
            </a:r>
            <a:r>
              <a:rPr lang="en-US" sz="3200" b="1" dirty="0">
                <a:solidFill>
                  <a:srgbClr val="0070C0"/>
                </a:solidFill>
              </a:rPr>
              <a:t>in Large </a:t>
            </a:r>
            <a:r>
              <a:rPr lang="en-US" sz="3200" b="1" dirty="0" smtClean="0">
                <a:solidFill>
                  <a:srgbClr val="0070C0"/>
                </a:solidFill>
              </a:rPr>
              <a:t>Populations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of </a:t>
            </a:r>
            <a:r>
              <a:rPr lang="en-US" sz="3200" b="1" dirty="0">
                <a:solidFill>
                  <a:srgbClr val="0070C0"/>
                </a:solidFill>
              </a:rPr>
              <a:t>Chemical Oscillators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7559"/>
            <a:ext cx="5000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724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229200"/>
            <a:ext cx="7484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увеличении плотности частиц-осцилляторов (или живых клеток)  </a:t>
            </a:r>
          </a:p>
          <a:p>
            <a:r>
              <a:rPr lang="ru-RU" dirty="0"/>
              <a:t> </a:t>
            </a:r>
            <a:r>
              <a:rPr lang="ru-RU" dirty="0" smtClean="0"/>
              <a:t>увеличивается концентрация сигнальных молекул между осцилляторами</a:t>
            </a:r>
          </a:p>
          <a:p>
            <a:r>
              <a:rPr lang="ru-RU" dirty="0" smtClean="0"/>
              <a:t>(клетками).  При некоторой критической  плотности  все осцилляторы </a:t>
            </a:r>
          </a:p>
          <a:p>
            <a:r>
              <a:rPr lang="ru-RU" dirty="0" smtClean="0"/>
              <a:t>начинают работать синхронно.  Это - 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rgbClr val="0070C0"/>
                </a:solidFill>
              </a:rPr>
              <a:t>Quorum Sensing </a:t>
            </a:r>
            <a:r>
              <a:rPr lang="en-US" dirty="0" smtClean="0"/>
              <a:t>”.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fr-FR" dirty="0" smtClean="0"/>
              <a:t>[Taylor </a:t>
            </a:r>
            <a:r>
              <a:rPr lang="fr-FR" dirty="0"/>
              <a:t>et al., Science 323, 614–617 (2009</a:t>
            </a:r>
            <a:r>
              <a:rPr lang="fr-FR" dirty="0" smtClean="0"/>
              <a:t>)].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4153" y="4017838"/>
            <a:ext cx="364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route is dynamical quorum-sensing transition from </a:t>
            </a:r>
            <a:r>
              <a:rPr lang="en-US" dirty="0">
                <a:solidFill>
                  <a:srgbClr val="FF0000"/>
                </a:solidFill>
              </a:rPr>
              <a:t>quiescence</a:t>
            </a:r>
            <a:r>
              <a:rPr lang="en-US" dirty="0"/>
              <a:t> to collective oscillations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669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Чем интересны связанные осцилляторы?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2146044"/>
            <a:ext cx="532859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/>
              <a:t>       Примеры синхронизации</a:t>
            </a:r>
            <a:endParaRPr lang="en-US" sz="2400" b="1" i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Синхронное  деление  клеток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Синхронизация и резонансы в радиотехнике.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Аплодисменты, переходящие в овации</a:t>
            </a:r>
            <a:r>
              <a:rPr lang="en-US" sz="2400" dirty="0" smtClean="0"/>
              <a:t>;</a:t>
            </a:r>
            <a:r>
              <a:rPr lang="ru-RU" sz="2400" dirty="0" smtClean="0"/>
              <a:t> пешеходные мосты.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B0F0"/>
                </a:solidFill>
              </a:rPr>
              <a:t>Синхронные</a:t>
            </a:r>
            <a:r>
              <a:rPr lang="ru-RU" sz="2400" dirty="0" smtClean="0"/>
              <a:t> или </a:t>
            </a:r>
            <a:r>
              <a:rPr lang="ru-RU" sz="2400" dirty="0" smtClean="0">
                <a:solidFill>
                  <a:srgbClr val="FF0000"/>
                </a:solidFill>
              </a:rPr>
              <a:t>согласованные</a:t>
            </a:r>
            <a:r>
              <a:rPr lang="ru-RU" sz="2400" dirty="0" smtClean="0"/>
              <a:t> движения конечностей животного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Синхронизация спайков нервных клеток в нейросетях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6937"/>
            <a:ext cx="4786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подстройка ритмов осциллирующих объектов </a:t>
            </a:r>
          </a:p>
          <a:p>
            <a:r>
              <a:rPr lang="ru-RU" dirty="0" smtClean="0"/>
              <a:t>за счет (слабого) взаимодействия между ними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7305"/>
            <a:ext cx="3647407" cy="515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836712"/>
            <a:ext cx="581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Эффектами синхронизации, резонансами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3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8327"/>
            <a:ext cx="8229600" cy="6363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Химера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836712"/>
            <a:ext cx="5562600" cy="1697914"/>
            <a:chOff x="323528" y="1278979"/>
            <a:chExt cx="5562600" cy="169791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78979"/>
              <a:ext cx="556260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828" y="2700668"/>
              <a:ext cx="942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695180" y="836712"/>
            <a:ext cx="334131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Нелокальные связи </a:t>
            </a:r>
          </a:p>
          <a:p>
            <a:r>
              <a:rPr lang="ru-RU" dirty="0" smtClean="0"/>
              <a:t>( = не локальные и</a:t>
            </a:r>
          </a:p>
          <a:p>
            <a:r>
              <a:rPr lang="ru-RU" dirty="0"/>
              <a:t> </a:t>
            </a:r>
            <a:r>
              <a:rPr lang="ru-RU" dirty="0" smtClean="0"/>
              <a:t> не глобальные)</a:t>
            </a:r>
          </a:p>
          <a:p>
            <a:r>
              <a:rPr lang="ru-RU" dirty="0" smtClean="0"/>
              <a:t>приводят к состоянию,</a:t>
            </a:r>
          </a:p>
          <a:p>
            <a:r>
              <a:rPr lang="ru-RU" dirty="0" smtClean="0"/>
              <a:t>получившему название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ХИМЕРА.</a:t>
            </a:r>
          </a:p>
          <a:p>
            <a:r>
              <a:rPr lang="ru-RU" dirty="0" smtClean="0"/>
              <a:t>В дальнейшем Химера была найдена и для связей </a:t>
            </a:r>
            <a:r>
              <a:rPr lang="en-US" dirty="0" smtClean="0"/>
              <a:t>“</a:t>
            </a:r>
            <a:r>
              <a:rPr lang="ru-RU" dirty="0" smtClean="0"/>
              <a:t>каждый с каждым</a:t>
            </a:r>
            <a:r>
              <a:rPr lang="en-US" dirty="0" smtClean="0"/>
              <a:t>”</a:t>
            </a:r>
            <a:r>
              <a:rPr lang="ru-RU" dirty="0" smtClean="0"/>
              <a:t>, но для 2-х взаимодействущих  популяций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124" y="2924944"/>
            <a:ext cx="5048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Химера  это:</a:t>
            </a:r>
            <a:r>
              <a:rPr lang="en-US" dirty="0" smtClean="0"/>
              <a:t> </a:t>
            </a:r>
          </a:p>
          <a:p>
            <a:r>
              <a:rPr lang="ru-RU" dirty="0" smtClean="0"/>
              <a:t>одна часть популяции колеблется синхронно, </a:t>
            </a:r>
          </a:p>
          <a:p>
            <a:r>
              <a:rPr lang="ru-RU" dirty="0" smtClean="0"/>
              <a:t>а другая часть - асинхронно или даже хаотически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8441"/>
            <a:ext cx="3312368" cy="22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25" y="4365104"/>
            <a:ext cx="4787947" cy="16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165304"/>
            <a:ext cx="448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Несколько синхронных групп осцилляторов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854" y="2607439"/>
            <a:ext cx="46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C. Bick </a:t>
            </a:r>
            <a:r>
              <a:rPr lang="en-US" sz="1600" dirty="0"/>
              <a:t>and </a:t>
            </a:r>
            <a:r>
              <a:rPr lang="en-US" sz="1600" dirty="0" smtClean="0"/>
              <a:t>E. Martens, New </a:t>
            </a:r>
            <a:r>
              <a:rPr lang="en-US" sz="1600" dirty="0"/>
              <a:t>J. Phys. 17 (2015) 033030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3087" y="6134694"/>
            <a:ext cx="341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M.. </a:t>
            </a:r>
            <a:r>
              <a:rPr lang="en-US" sz="1600" dirty="0"/>
              <a:t>Tinsley, </a:t>
            </a:r>
            <a:r>
              <a:rPr lang="en-US" sz="1600" dirty="0" smtClean="0"/>
              <a:t>S. </a:t>
            </a:r>
            <a:r>
              <a:rPr lang="en-US" sz="1600" dirty="0" err="1"/>
              <a:t>Nkomo</a:t>
            </a:r>
            <a:r>
              <a:rPr lang="en-US" sz="1600" dirty="0"/>
              <a:t> and </a:t>
            </a:r>
            <a:r>
              <a:rPr lang="en-US" sz="1600" dirty="0" smtClean="0"/>
              <a:t>K. Showalter</a:t>
            </a:r>
          </a:p>
          <a:p>
            <a:r>
              <a:rPr lang="en-US" sz="1600" dirty="0"/>
              <a:t>NATURE </a:t>
            </a:r>
            <a:r>
              <a:rPr lang="en-US" sz="1600" dirty="0" smtClean="0"/>
              <a:t>PHYSICS, V. 8, </a:t>
            </a:r>
            <a:r>
              <a:rPr lang="en-US" sz="16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xmlns="" val="6826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12" y="28803"/>
            <a:ext cx="8229600" cy="807909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Мультистабильность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093296"/>
            <a:ext cx="811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/>
              <a:t>Komarov and A. Pikovsky, “Multiplicity of singular </a:t>
            </a:r>
            <a:r>
              <a:rPr lang="en-US" dirty="0" smtClean="0"/>
              <a:t>synchronous states </a:t>
            </a:r>
            <a:r>
              <a:rPr lang="en-US" dirty="0"/>
              <a:t>in the Kuramoto model of coupled oscillators,” Phys. Rev. Lett</a:t>
            </a:r>
            <a:r>
              <a:rPr lang="en-US" dirty="0" smtClean="0"/>
              <a:t>. 111</a:t>
            </a:r>
            <a:r>
              <a:rPr lang="en-US" dirty="0"/>
              <a:t>, 204101 (2013); </a:t>
            </a: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752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523" y="1077085"/>
            <a:ext cx="1895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730" y="1628427"/>
            <a:ext cx="3771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618" y="2026403"/>
            <a:ext cx="2971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6213700" cy="42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25" y="3429000"/>
            <a:ext cx="35576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746" y="3491913"/>
            <a:ext cx="3223698" cy="24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34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3999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Глобально связанные фазовые осцилляторы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237" y="764704"/>
            <a:ext cx="35356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T</a:t>
            </a:r>
            <a:r>
              <a:rPr lang="en-US" dirty="0"/>
              <a:t>. </a:t>
            </a:r>
            <a:r>
              <a:rPr lang="en-US" dirty="0" smtClean="0"/>
              <a:t>Winfree, </a:t>
            </a:r>
            <a:r>
              <a:rPr lang="en-US" sz="1600" dirty="0" smtClean="0"/>
              <a:t>“</a:t>
            </a:r>
            <a:r>
              <a:rPr lang="en-US" sz="1600" dirty="0"/>
              <a:t>Biological rhythms and the behavior of populations </a:t>
            </a:r>
            <a:r>
              <a:rPr lang="en-US" sz="1600" dirty="0" smtClean="0"/>
              <a:t>of coupled </a:t>
            </a:r>
            <a:r>
              <a:rPr lang="en-US" sz="1600" dirty="0"/>
              <a:t>oscillators,” J. Theor. Biol. 16, </a:t>
            </a:r>
            <a:r>
              <a:rPr lang="en-US" sz="1600" dirty="0" smtClean="0"/>
              <a:t>15–42, </a:t>
            </a:r>
            <a:r>
              <a:rPr lang="en-US" b="1" dirty="0" smtClean="0"/>
              <a:t>1967</a:t>
            </a:r>
            <a:r>
              <a:rPr lang="en-US" dirty="0" smtClean="0"/>
              <a:t>.     </a:t>
            </a:r>
            <a:r>
              <a:rPr lang="en-US" dirty="0" smtClean="0">
                <a:solidFill>
                  <a:srgbClr val="FF0066"/>
                </a:solidFill>
              </a:rPr>
              <a:t>1240 citations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114" y="764704"/>
            <a:ext cx="3240360" cy="8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9826" y="764704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 = </a:t>
            </a:r>
            <a:r>
              <a:rPr lang="en-US" dirty="0" smtClean="0"/>
              <a:t>PRC.</a:t>
            </a:r>
          </a:p>
          <a:p>
            <a:r>
              <a:rPr lang="en-US" sz="1600" dirty="0"/>
              <a:t>transition to a macroscopic synchronized 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29" y="2034872"/>
            <a:ext cx="34636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Kuramoto</a:t>
            </a:r>
            <a:r>
              <a:rPr lang="en-US" sz="1600" dirty="0"/>
              <a:t>, “Self-entrainment of a population of coupled </a:t>
            </a:r>
            <a:r>
              <a:rPr lang="en-US" sz="1600" dirty="0" smtClean="0"/>
              <a:t>nonlinear oscillators,” </a:t>
            </a:r>
            <a:r>
              <a:rPr lang="en-US" sz="1600" dirty="0"/>
              <a:t>Lecture Notes Physics, Vol. 39</a:t>
            </a:r>
            <a:r>
              <a:rPr lang="en-US" sz="1600" dirty="0" smtClean="0"/>
              <a:t>,</a:t>
            </a:r>
            <a:r>
              <a:rPr lang="en-US" sz="1600" dirty="0"/>
              <a:t> 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420, </a:t>
            </a:r>
            <a:r>
              <a:rPr lang="en-US" b="1" dirty="0" smtClean="0"/>
              <a:t>1975</a:t>
            </a:r>
            <a:r>
              <a:rPr lang="en-US" dirty="0" smtClean="0"/>
              <a:t>.    </a:t>
            </a:r>
            <a:r>
              <a:rPr lang="en-US" dirty="0" smtClean="0">
                <a:solidFill>
                  <a:srgbClr val="FF0066"/>
                </a:solidFill>
              </a:rPr>
              <a:t>723 citations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460" y="1772816"/>
            <a:ext cx="2827957" cy="83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460" y="2605021"/>
            <a:ext cx="2937495" cy="6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810" y="2281094"/>
            <a:ext cx="2101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 &gt;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c</a:t>
            </a:r>
            <a:r>
              <a:rPr lang="en-US" dirty="0"/>
              <a:t>, </a:t>
            </a:r>
            <a:r>
              <a:rPr lang="en-US" dirty="0" smtClean="0"/>
              <a:t>a  </a:t>
            </a:r>
            <a:r>
              <a:rPr lang="en-US" sz="1600" dirty="0"/>
              <a:t>nontrivial solution </a:t>
            </a:r>
            <a:r>
              <a:rPr lang="en-US" sz="1600" dirty="0" smtClean="0"/>
              <a:t>with non-zero </a:t>
            </a:r>
            <a:r>
              <a:rPr lang="en-US" sz="1600" dirty="0"/>
              <a:t>mean field appears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57" y="3226911"/>
            <a:ext cx="3209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/>
              <a:t>. Sakaguchi and Y. Kuramoto</a:t>
            </a:r>
            <a:r>
              <a:rPr lang="en-US" sz="1600" dirty="0"/>
              <a:t>, </a:t>
            </a:r>
            <a:endParaRPr lang="ru-RU" sz="1600" dirty="0" smtClean="0"/>
          </a:p>
          <a:p>
            <a:r>
              <a:rPr lang="en-US" sz="1600" dirty="0" smtClean="0"/>
              <a:t>“</a:t>
            </a:r>
            <a:r>
              <a:rPr lang="en-US" sz="1600" dirty="0"/>
              <a:t>A soluble active rotator model </a:t>
            </a:r>
            <a:r>
              <a:rPr lang="en-US" sz="1600" dirty="0" smtClean="0"/>
              <a:t>showing phase </a:t>
            </a:r>
            <a:r>
              <a:rPr lang="en-US" sz="1600" dirty="0"/>
              <a:t>transition via mutual entrainment,” Prog</a:t>
            </a:r>
            <a:r>
              <a:rPr lang="en-US" sz="1600" dirty="0" smtClean="0"/>
              <a:t>. Theor</a:t>
            </a:r>
            <a:r>
              <a:rPr lang="en-US" sz="1600" dirty="0"/>
              <a:t>. Phys. 76, </a:t>
            </a:r>
            <a:r>
              <a:rPr lang="en-US" sz="1600" dirty="0" smtClean="0"/>
              <a:t>576–581, </a:t>
            </a:r>
            <a:r>
              <a:rPr lang="en-US" b="1" dirty="0" smtClean="0"/>
              <a:t>1986. </a:t>
            </a:r>
            <a:r>
              <a:rPr lang="en-US" dirty="0" smtClean="0">
                <a:solidFill>
                  <a:srgbClr val="FF0066"/>
                </a:solidFill>
              </a:rPr>
              <a:t>255 </a:t>
            </a:r>
            <a:r>
              <a:rPr lang="en-US" dirty="0">
                <a:solidFill>
                  <a:srgbClr val="FF0066"/>
                </a:solidFill>
              </a:rPr>
              <a:t>citations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3789040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Фазовый сдвиг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189" y="3429000"/>
            <a:ext cx="2826500" cy="4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022" y="3904202"/>
            <a:ext cx="3227234" cy="49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4806" y="4522475"/>
            <a:ext cx="34104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 Watanabe and S. H. Strogatz</a:t>
            </a:r>
            <a:r>
              <a:rPr lang="en-US" dirty="0" smtClean="0"/>
              <a:t>,</a:t>
            </a:r>
            <a:r>
              <a:rPr lang="en-US" sz="1600" dirty="0" smtClean="0"/>
              <a:t> “</a:t>
            </a:r>
            <a:r>
              <a:rPr lang="en-US" sz="1600" dirty="0"/>
              <a:t>Integrability of a globally coupled </a:t>
            </a:r>
            <a:r>
              <a:rPr lang="en-US" sz="1600" dirty="0" smtClean="0"/>
              <a:t>oscillator array” </a:t>
            </a:r>
            <a:r>
              <a:rPr lang="en-US" sz="1600" dirty="0"/>
              <a:t>Phys. Rev. Lett. 70, </a:t>
            </a:r>
            <a:r>
              <a:rPr lang="en-US" sz="1600" dirty="0" smtClean="0"/>
              <a:t>2391–2394, </a:t>
            </a:r>
            <a:r>
              <a:rPr lang="en-US" b="1" dirty="0" smtClean="0"/>
              <a:t>1993</a:t>
            </a:r>
            <a:r>
              <a:rPr lang="en-US" dirty="0" smtClean="0"/>
              <a:t>;    </a:t>
            </a:r>
            <a:r>
              <a:rPr lang="en-US" dirty="0" smtClean="0">
                <a:solidFill>
                  <a:srgbClr val="FF0066"/>
                </a:solidFill>
              </a:rPr>
              <a:t>136 </a:t>
            </a:r>
            <a:r>
              <a:rPr lang="en-US" dirty="0">
                <a:solidFill>
                  <a:srgbClr val="FF0066"/>
                </a:solidFill>
              </a:rPr>
              <a:t>citations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65313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dynamics of </a:t>
            </a:r>
            <a:r>
              <a:rPr lang="en-US" dirty="0" smtClean="0"/>
              <a:t>the previous system with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baseline="-25000" dirty="0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Symbol" panose="05050102010706020507" pitchFamily="18" charset="2"/>
              </a:rPr>
              <a:t>w </a:t>
            </a:r>
            <a:r>
              <a:rPr lang="en-US" dirty="0" smtClean="0"/>
              <a:t>can </a:t>
            </a:r>
            <a:r>
              <a:rPr lang="en-US" dirty="0"/>
              <a:t>be described by three global variables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, </a:t>
            </a:r>
            <a:r>
              <a:rPr lang="ru-RU" dirty="0" smtClean="0"/>
              <a:t>Ф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dirty="0" smtClean="0"/>
              <a:t>3 </a:t>
            </a:r>
            <a:r>
              <a:rPr lang="ru-RU" dirty="0" smtClean="0"/>
              <a:t>константами</a:t>
            </a:r>
            <a:r>
              <a:rPr lang="en-US" dirty="0" smtClean="0"/>
              <a:t> </a:t>
            </a:r>
            <a:r>
              <a:rPr lang="ru-RU" dirty="0" smtClean="0"/>
              <a:t>движения </a:t>
            </a:r>
            <a:r>
              <a:rPr lang="ru-RU" dirty="0" smtClean="0">
                <a:sym typeface="Symbol"/>
              </a:rPr>
              <a:t></a:t>
            </a:r>
            <a:r>
              <a:rPr lang="en-US" dirty="0" smtClean="0"/>
              <a:t>.</a:t>
            </a:r>
            <a:r>
              <a:rPr lang="ru-RU" dirty="0" smtClean="0"/>
              <a:t>  </a:t>
            </a:r>
            <a:r>
              <a:rPr lang="en-US" dirty="0" smtClean="0"/>
              <a:t>WS </a:t>
            </a:r>
            <a:r>
              <a:rPr lang="ru-RU" dirty="0" smtClean="0"/>
              <a:t>теория.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5661248"/>
            <a:ext cx="39903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Ott and T. M. Antonsen, </a:t>
            </a:r>
            <a:r>
              <a:rPr lang="en-US" sz="1600" dirty="0"/>
              <a:t>“Low dimensional behavior of large systems of globally coupled oscillators”  </a:t>
            </a:r>
            <a:r>
              <a:rPr lang="en-US" sz="1600" dirty="0" smtClean="0"/>
              <a:t>Chaos </a:t>
            </a:r>
            <a:r>
              <a:rPr lang="en-US" sz="1600" b="1" dirty="0"/>
              <a:t>18</a:t>
            </a:r>
            <a:r>
              <a:rPr lang="en-US" sz="1600" dirty="0"/>
              <a:t>, </a:t>
            </a:r>
            <a:r>
              <a:rPr lang="en-US" sz="1600" dirty="0" smtClean="0"/>
              <a:t>037113, </a:t>
            </a:r>
            <a:r>
              <a:rPr lang="en-US" b="1" dirty="0" smtClean="0"/>
              <a:t>2008</a:t>
            </a:r>
            <a:r>
              <a:rPr lang="en-US" sz="1600" dirty="0" smtClean="0"/>
              <a:t>.     </a:t>
            </a:r>
            <a:r>
              <a:rPr lang="en-US" sz="1600" dirty="0" smtClean="0">
                <a:solidFill>
                  <a:srgbClr val="FF0066"/>
                </a:solidFill>
              </a:rPr>
              <a:t>285  </a:t>
            </a:r>
            <a:r>
              <a:rPr lang="en-US" sz="1600" dirty="0">
                <a:solidFill>
                  <a:srgbClr val="FF0066"/>
                </a:solidFill>
              </a:rPr>
              <a:t>citations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557" y="1844824"/>
            <a:ext cx="8937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7504" y="3284984"/>
            <a:ext cx="8937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7504" y="4581128"/>
            <a:ext cx="8937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504" y="5661248"/>
            <a:ext cx="8937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1920" y="5661248"/>
            <a:ext cx="52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ODE </a:t>
            </a:r>
            <a:r>
              <a:rPr lang="ru-RU" dirty="0" smtClean="0"/>
              <a:t>для параметра порядка задачи Курамото:</a:t>
            </a:r>
          </a:p>
          <a:p>
            <a:r>
              <a:rPr lang="en-US" i="1" dirty="0" smtClean="0"/>
              <a:t>r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i="1" dirty="0" smtClean="0">
                <a:latin typeface="Symbol" panose="05050102010706020507" pitchFamily="18" charset="2"/>
              </a:rPr>
              <a:t>r</a:t>
            </a:r>
            <a:r>
              <a:rPr lang="en-US" i="1" dirty="0" smtClean="0"/>
              <a:t>e</a:t>
            </a:r>
            <a:r>
              <a:rPr lang="en-US" baseline="30000" dirty="0"/>
              <a:t>−</a:t>
            </a:r>
            <a:r>
              <a:rPr lang="en-US" i="1" baseline="30000" dirty="0" smtClean="0"/>
              <a:t>i</a:t>
            </a:r>
            <a:r>
              <a:rPr lang="en-US" i="1" baseline="30000" dirty="0" smtClean="0">
                <a:latin typeface="Symbol" panose="05050102010706020507" pitchFamily="18" charset="2"/>
              </a:rPr>
              <a:t>f</a:t>
            </a:r>
            <a:r>
              <a:rPr lang="en-US" i="1" dirty="0" smtClean="0">
                <a:latin typeface="Symbol" panose="05050102010706020507" pitchFamily="18" charset="2"/>
              </a:rPr>
              <a:t>,      </a:t>
            </a:r>
            <a:r>
              <a:rPr lang="en-US" i="1" dirty="0" smtClean="0"/>
              <a:t>d</a:t>
            </a:r>
            <a:r>
              <a:rPr lang="en-US" i="1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/</a:t>
            </a:r>
            <a:r>
              <a:rPr lang="en-US" i="1" dirty="0" smtClean="0"/>
              <a:t>dt </a:t>
            </a:r>
            <a:r>
              <a:rPr lang="en-US" dirty="0"/>
              <a:t>+ (</a:t>
            </a:r>
            <a:r>
              <a:rPr lang="en-US" dirty="0" smtClean="0"/>
              <a:t>1 </a:t>
            </a:r>
            <a:r>
              <a:rPr lang="en-US" dirty="0"/>
              <a:t>− </a:t>
            </a:r>
            <a:r>
              <a:rPr lang="en-US" i="1" dirty="0" smtClean="0"/>
              <a:t>K/2)</a:t>
            </a:r>
            <a:r>
              <a:rPr lang="en-US" i="1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(1/2)</a:t>
            </a:r>
            <a:r>
              <a:rPr lang="en-US" i="1" dirty="0" smtClean="0"/>
              <a:t>K</a:t>
            </a:r>
            <a:r>
              <a:rPr lang="en-US" i="1" dirty="0">
                <a:latin typeface="Symbol" panose="05050102010706020507" pitchFamily="18" charset="2"/>
              </a:rPr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ru-RU" dirty="0" smtClean="0"/>
              <a:t>. </a:t>
            </a:r>
            <a:endParaRPr lang="en-US" dirty="0" smtClean="0">
              <a:latin typeface="Symbol" panose="05050102010706020507" pitchFamily="18" charset="2"/>
            </a:endParaRPr>
          </a:p>
          <a:p>
            <a:r>
              <a:rPr lang="ru-RU" dirty="0" smtClean="0"/>
              <a:t>Взаимодействующие </a:t>
            </a:r>
            <a:r>
              <a:rPr lang="en-US" dirty="0" smtClean="0"/>
              <a:t>“Kuramoto”</a:t>
            </a:r>
            <a:r>
              <a:rPr lang="ru-RU" dirty="0" smtClean="0"/>
              <a:t>популяции</a:t>
            </a:r>
            <a:r>
              <a:rPr lang="en-US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1173" y="3429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887"/>
            <a:ext cx="3816424" cy="7708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Типы сетей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625" y="956518"/>
            <a:ext cx="5961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Граф «Мир тéсен» (ма́ленький мир</a:t>
            </a:r>
            <a:r>
              <a:rPr lang="en-US" b="1" dirty="0" smtClean="0"/>
              <a:t>= small world</a:t>
            </a:r>
            <a:r>
              <a:rPr lang="ru-RU" b="1" dirty="0" smtClean="0"/>
              <a:t>)</a:t>
            </a:r>
            <a:r>
              <a:rPr lang="ru-RU" dirty="0" smtClean="0"/>
              <a:t> — разновидность </a:t>
            </a:r>
            <a:r>
              <a:rPr lang="ru-RU" dirty="0" smtClean="0">
                <a:hlinkClick r:id="rId2" tooltip="Граф (математика)"/>
              </a:rPr>
              <a:t>графа</a:t>
            </a:r>
            <a:r>
              <a:rPr lang="ru-RU" dirty="0" smtClean="0"/>
              <a:t>, который имеет следующее свойство: если взять две произвольные вершины </a:t>
            </a:r>
            <a:r>
              <a:rPr lang="ru-RU" i="1" dirty="0" smtClean="0"/>
              <a:t>a</a:t>
            </a:r>
            <a:r>
              <a:rPr lang="ru-RU" dirty="0" smtClean="0"/>
              <a:t> и </a:t>
            </a:r>
            <a:r>
              <a:rPr lang="ru-RU" i="1" dirty="0" smtClean="0"/>
              <a:t>b</a:t>
            </a:r>
            <a:r>
              <a:rPr lang="ru-RU" dirty="0" smtClean="0"/>
              <a:t>, то они с большой вероятностью не являются смежными, однако одна достижима из другой посредством небольшого количества переходов через другие вершины. А именно, граф «Мир тесен» определяется как сеть, в которой типичное расстояние </a:t>
            </a:r>
            <a:r>
              <a:rPr lang="ru-RU" i="1" dirty="0" smtClean="0"/>
              <a:t>L</a:t>
            </a:r>
            <a:r>
              <a:rPr lang="ru-RU" dirty="0" smtClean="0"/>
              <a:t> между двумя произвольно выбранными вершинами (количество шагов, необходимых, чтобы достичь одну из другой) растёт пропорционально логарифму от числа вершин </a:t>
            </a:r>
            <a:r>
              <a:rPr lang="ru-RU" i="1" dirty="0" smtClean="0"/>
              <a:t>N</a:t>
            </a:r>
            <a:r>
              <a:rPr lang="ru-RU" dirty="0" smtClean="0"/>
              <a:t> в сети, таким образом</a:t>
            </a:r>
            <a:r>
              <a:rPr lang="ru-RU" baseline="30000" dirty="0" smtClean="0">
                <a:hlinkClick r:id="rId3"/>
              </a:rPr>
              <a:t>[1]</a:t>
            </a:r>
            <a:r>
              <a:rPr lang="ru-RU" dirty="0" smtClean="0"/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553" y="1618821"/>
            <a:ext cx="1324927" cy="10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365104"/>
            <a:ext cx="7560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Безмасштабная сеть</a:t>
            </a:r>
            <a:r>
              <a:rPr lang="ru-RU" dirty="0" smtClean="0"/>
              <a:t> или </a:t>
            </a:r>
            <a:r>
              <a:rPr lang="ru-RU" b="1" dirty="0" smtClean="0"/>
              <a:t>масштабно-инвариантная сеть</a:t>
            </a:r>
            <a:r>
              <a:rPr lang="ru-RU" dirty="0" smtClean="0"/>
              <a:t> (</a:t>
            </a:r>
            <a:r>
              <a:rPr lang="ru-RU" dirty="0" smtClean="0">
                <a:hlinkClick r:id="rId5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smtClean="0"/>
              <a:t>scale-free network</a:t>
            </a:r>
            <a:r>
              <a:rPr lang="ru-RU" dirty="0" smtClean="0"/>
              <a:t>) — </a:t>
            </a:r>
            <a:r>
              <a:rPr lang="ru-RU" dirty="0" smtClean="0">
                <a:hlinkClick r:id="rId2" tooltip="Граф (математика)"/>
              </a:rPr>
              <a:t>граф</a:t>
            </a:r>
            <a:r>
              <a:rPr lang="ru-RU" dirty="0" smtClean="0"/>
              <a:t>, в котором </a:t>
            </a:r>
            <a:r>
              <a:rPr lang="ru-RU" dirty="0" smtClean="0">
                <a:hlinkClick r:id="rId6" tooltip="Степень (теория графов)"/>
              </a:rPr>
              <a:t>степени</a:t>
            </a:r>
            <a:r>
              <a:rPr lang="ru-RU" dirty="0" smtClean="0"/>
              <a:t> вершин распределены по степенному закону, то есть доля вершин со степенью примерно или асимптотически пропорциональна .</a:t>
            </a:r>
          </a:p>
          <a:p>
            <a:r>
              <a:rPr lang="ru-RU" dirty="0" smtClean="0"/>
              <a:t>Эмпирически было установлено, что многие естественно </a:t>
            </a:r>
            <a:r>
              <a:rPr lang="en-US" dirty="0" smtClean="0"/>
              <a:t> </a:t>
            </a:r>
            <a:r>
              <a:rPr lang="ru-RU" dirty="0" smtClean="0"/>
              <a:t>возникающие сети — </a:t>
            </a:r>
            <a:r>
              <a:rPr lang="ru-RU" dirty="0" smtClean="0">
                <a:hlinkClick r:id="rId7" tooltip="Социальная сеть"/>
              </a:rPr>
              <a:t>социальные</a:t>
            </a:r>
            <a:r>
              <a:rPr lang="ru-RU" dirty="0" smtClean="0"/>
              <a:t>, коммуникационные, биологические, графы цитирований, ссылок в </a:t>
            </a:r>
            <a:r>
              <a:rPr lang="ru-RU" dirty="0" smtClean="0">
                <a:hlinkClick r:id="rId8" tooltip="Всемирная паутина"/>
              </a:rPr>
              <a:t>WWW</a:t>
            </a:r>
            <a:r>
              <a:rPr lang="ru-RU" dirty="0" smtClean="0"/>
              <a:t>, и другие системы — хорошо моделируются безмасштабными графами.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16871"/>
            <a:ext cx="1482675" cy="140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143" y="116632"/>
            <a:ext cx="290334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0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81"/>
            <a:ext cx="9144000" cy="673815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“</a:t>
            </a:r>
            <a:r>
              <a:rPr lang="ru-RU" b="1" dirty="0" smtClean="0">
                <a:solidFill>
                  <a:srgbClr val="0033CC"/>
                </a:solidFill>
              </a:rPr>
              <a:t>Модель Курамото</a:t>
            </a:r>
            <a:r>
              <a:rPr lang="en-US" b="1" dirty="0" smtClean="0">
                <a:solidFill>
                  <a:srgbClr val="0033CC"/>
                </a:solidFill>
              </a:rPr>
              <a:t>”</a:t>
            </a:r>
            <a:r>
              <a:rPr lang="ru-RU" b="1" smtClean="0">
                <a:solidFill>
                  <a:srgbClr val="0033CC"/>
                </a:solidFill>
              </a:rPr>
              <a:t> </a:t>
            </a:r>
            <a:r>
              <a:rPr lang="ru-RU" b="1" dirty="0" smtClean="0">
                <a:solidFill>
                  <a:srgbClr val="0033CC"/>
                </a:solidFill>
              </a:rPr>
              <a:t>на сетях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51" y="561304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/>
              <a:t>. S. Skardal and J. G. Restrepo, “Hierarchical synchrony of phase </a:t>
            </a:r>
            <a:r>
              <a:rPr lang="en-US" dirty="0" smtClean="0"/>
              <a:t>oscillators in </a:t>
            </a:r>
            <a:r>
              <a:rPr lang="en-US" dirty="0"/>
              <a:t>modular networks,” Phys. Rev. E 85, 016208 (2012</a:t>
            </a:r>
            <a:r>
              <a:rPr lang="en-US" dirty="0" smtClean="0"/>
              <a:t>)];</a:t>
            </a:r>
          </a:p>
          <a:p>
            <a:r>
              <a:rPr lang="en-US" dirty="0" smtClean="0"/>
              <a:t>A</a:t>
            </a:r>
            <a:r>
              <a:rPr lang="en-US" dirty="0"/>
              <a:t>. Arenas, A. Dıaz-Guilera, and C. J. Perez-Vicente, “</a:t>
            </a:r>
            <a:r>
              <a:rPr lang="en-US" dirty="0" smtClean="0"/>
              <a:t>Synchronization reveals </a:t>
            </a:r>
            <a:r>
              <a:rPr lang="en-US" dirty="0"/>
              <a:t>topological scales in complex </a:t>
            </a:r>
            <a:r>
              <a:rPr lang="en-US" dirty="0" smtClean="0"/>
              <a:t>networks</a:t>
            </a:r>
            <a:r>
              <a:rPr lang="en-US" dirty="0"/>
              <a:t>,” Phys. Rev. Lett. 96</a:t>
            </a:r>
            <a:r>
              <a:rPr lang="en-US" dirty="0" smtClean="0"/>
              <a:t>, 114102 </a:t>
            </a:r>
            <a:r>
              <a:rPr lang="en-US" dirty="0"/>
              <a:t>(2006</a:t>
            </a:r>
            <a:r>
              <a:rPr lang="en-US" dirty="0" smtClean="0"/>
              <a:t>)].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2016224" cy="15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27332"/>
            <a:ext cx="6804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en-US" dirty="0" smtClean="0"/>
              <a:t>       </a:t>
            </a:r>
            <a:r>
              <a:rPr lang="ru-RU" dirty="0" smtClean="0"/>
              <a:t> </a:t>
            </a:r>
            <a:r>
              <a:rPr lang="en-US" dirty="0" smtClean="0"/>
              <a:t>             </a:t>
            </a:r>
            <a:r>
              <a:rPr lang="ru-RU" dirty="0" smtClean="0"/>
              <a:t>Локальные</a:t>
            </a:r>
            <a:r>
              <a:rPr lang="en-US" dirty="0" smtClean="0"/>
              <a:t> </a:t>
            </a:r>
            <a:r>
              <a:rPr lang="ru-RU" dirty="0" smtClean="0"/>
              <a:t> и</a:t>
            </a:r>
            <a:r>
              <a:rPr lang="en-US" dirty="0" smtClean="0"/>
              <a:t>  </a:t>
            </a:r>
            <a:r>
              <a:rPr lang="ru-RU" dirty="0" smtClean="0"/>
              <a:t>глобальные  параметры  порядка</a:t>
            </a:r>
            <a:endParaRPr lang="en-US" dirty="0"/>
          </a:p>
          <a:p>
            <a:endParaRPr lang="el-GR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i="1" dirty="0" smtClean="0"/>
          </a:p>
          <a:p>
            <a:r>
              <a:rPr lang="en-US" sz="2000" i="1" dirty="0" smtClean="0">
                <a:solidFill>
                  <a:srgbClr val="FF0000"/>
                </a:solidFill>
              </a:rPr>
              <a:t>r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σ</a:t>
            </a:r>
            <a:r>
              <a:rPr lang="en-US" i="1" dirty="0" smtClean="0"/>
              <a:t>  </a:t>
            </a:r>
            <a:r>
              <a:rPr lang="ru-RU" dirty="0" smtClean="0"/>
              <a:t>характеризует степень  локальной синхронизации в подграфе  </a:t>
            </a:r>
            <a:r>
              <a:rPr lang="en-US" i="1" dirty="0" smtClean="0"/>
              <a:t>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а </a:t>
            </a:r>
            <a:r>
              <a:rPr lang="en-US" dirty="0" smtClean="0"/>
              <a:t> </a:t>
            </a:r>
            <a:r>
              <a:rPr lang="en-US" sz="2000" i="1" dirty="0"/>
              <a:t>R</a:t>
            </a:r>
            <a:r>
              <a:rPr lang="en-US" i="1" dirty="0"/>
              <a:t> </a:t>
            </a:r>
            <a:r>
              <a:rPr lang="ru-RU" dirty="0"/>
              <a:t>характеризует </a:t>
            </a:r>
            <a:r>
              <a:rPr lang="ru-RU" dirty="0" smtClean="0"/>
              <a:t>степень  глобальной синхронизации всей сети.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2608168"/>
              </p:ext>
            </p:extLst>
          </p:nvPr>
        </p:nvGraphicFramePr>
        <p:xfrm>
          <a:off x="4040300" y="1267096"/>
          <a:ext cx="2691940" cy="792088"/>
        </p:xfrm>
        <a:graphic>
          <a:graphicData uri="http://schemas.openxmlformats.org/presentationml/2006/ole">
            <p:oleObj spid="_x0000_s13385" name="Equation" r:id="rId4" imgW="1549080" imgH="4572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5925332"/>
              </p:ext>
            </p:extLst>
          </p:nvPr>
        </p:nvGraphicFramePr>
        <p:xfrm>
          <a:off x="6785991" y="1267095"/>
          <a:ext cx="2250505" cy="793753"/>
        </p:xfrm>
        <a:graphic>
          <a:graphicData uri="http://schemas.openxmlformats.org/presentationml/2006/ole">
            <p:oleObj spid="_x0000_s13386" name="Equation" r:id="rId5" imgW="1218960" imgH="431640" progId="">
              <p:embed/>
            </p:oleObj>
          </a:graphicData>
        </a:graphic>
      </p:graphicFrame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37531"/>
            <a:ext cx="37766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6" y="704106"/>
            <a:ext cx="2933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685" y="2996952"/>
            <a:ext cx="33718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6671" y="3001549"/>
            <a:ext cx="3350741" cy="182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251" y="4942909"/>
            <a:ext cx="882016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R &gt; 0</a:t>
            </a:r>
            <a:r>
              <a:rPr lang="ru-RU" dirty="0" smtClean="0"/>
              <a:t> (локальные сообщества частично синхронизованы)</a:t>
            </a:r>
            <a:r>
              <a:rPr lang="en-US" dirty="0" smtClean="0"/>
              <a:t>, </a:t>
            </a:r>
            <a:r>
              <a:rPr lang="ru-RU" dirty="0" smtClean="0"/>
              <a:t>то это немного ингибирует  локальную синхронизацию.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1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Интеллектуальная работа сетей осцилляторов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420888"/>
            <a:ext cx="35675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Память</a:t>
            </a:r>
            <a:endParaRPr lang="en-US" sz="2400" dirty="0" smtClean="0"/>
          </a:p>
          <a:p>
            <a:r>
              <a:rPr lang="ru-RU" sz="2400" dirty="0" smtClean="0"/>
              <a:t>Обучение</a:t>
            </a:r>
          </a:p>
          <a:p>
            <a:r>
              <a:rPr lang="ru-RU" sz="2400" dirty="0" smtClean="0"/>
              <a:t>Распознавание образов</a:t>
            </a:r>
          </a:p>
          <a:p>
            <a:endParaRPr lang="ru-RU" sz="2400" dirty="0"/>
          </a:p>
          <a:p>
            <a:r>
              <a:rPr lang="ru-RU" sz="2400" dirty="0" smtClean="0"/>
              <a:t>Принятие решений</a:t>
            </a:r>
          </a:p>
          <a:p>
            <a:r>
              <a:rPr lang="ru-RU" sz="2400" dirty="0" smtClean="0"/>
              <a:t>Адаптация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Искусственный интеллект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374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25" y="0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Нейросеть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284984"/>
            <a:ext cx="44230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{0, 1</a:t>
            </a:r>
            <a:r>
              <a:rPr lang="en-US" dirty="0" smtClean="0"/>
              <a:t>} - </a:t>
            </a:r>
            <a:r>
              <a:rPr lang="ru-RU" dirty="0" smtClean="0"/>
              <a:t>входы</a:t>
            </a:r>
            <a:r>
              <a:rPr lang="en-US" dirty="0" smtClean="0"/>
              <a:t>.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measure of </a:t>
            </a:r>
            <a:r>
              <a:rPr lang="en-US" dirty="0"/>
              <a:t>how likely a </a:t>
            </a:r>
            <a:r>
              <a:rPr lang="en-US" dirty="0" smtClean="0"/>
              <a:t>unit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is to be </a:t>
            </a:r>
            <a:r>
              <a:rPr lang="en-US" dirty="0" smtClean="0"/>
              <a:t>active</a:t>
            </a:r>
          </a:p>
          <a:p>
            <a:r>
              <a:rPr lang="en-US" dirty="0" smtClean="0"/>
              <a:t> P</a:t>
            </a:r>
            <a:r>
              <a:rPr lang="en-US" baseline="-25000" dirty="0" smtClean="0"/>
              <a:t>ij</a:t>
            </a:r>
            <a:r>
              <a:rPr lang="en-US" dirty="0" smtClean="0"/>
              <a:t> is measures of the probability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of two units being active simultaneously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P</a:t>
            </a:r>
            <a:r>
              <a:rPr lang="en-US" dirty="0" smtClean="0"/>
              <a:t> controls </a:t>
            </a:r>
            <a:r>
              <a:rPr lang="en-US" dirty="0"/>
              <a:t>the plasticity of the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ij</a:t>
            </a:r>
            <a:r>
              <a:rPr lang="en-US" dirty="0" smtClean="0"/>
              <a:t> </a:t>
            </a:r>
            <a:r>
              <a:rPr lang="ru-RU" dirty="0" smtClean="0"/>
              <a:t>веса связей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590" y="1509937"/>
            <a:ext cx="4171950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609" y="6195086"/>
            <a:ext cx="346864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Neural </a:t>
            </a:r>
            <a:r>
              <a:rPr lang="en-US" dirty="0" smtClean="0"/>
              <a:t>Networks, 20 </a:t>
            </a:r>
            <a:r>
              <a:rPr lang="en-US" dirty="0"/>
              <a:t>(2007) 48–61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11" y="2239997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model with 1.6 × 10</a:t>
            </a:r>
            <a:r>
              <a:rPr lang="en-US" baseline="30000" dirty="0"/>
              <a:t>6</a:t>
            </a:r>
            <a:r>
              <a:rPr lang="en-US" dirty="0"/>
              <a:t> units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2 × 10</a:t>
            </a:r>
            <a:r>
              <a:rPr lang="en-US" baseline="30000" dirty="0"/>
              <a:t>11</a:t>
            </a:r>
            <a:r>
              <a:rPr lang="en-US" dirty="0"/>
              <a:t> connections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385" y="1325271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Hebbian learning</a:t>
            </a:r>
          </a:p>
        </p:txBody>
      </p:sp>
    </p:spTree>
    <p:extLst>
      <p:ext uri="{BB962C8B-B14F-4D97-AF65-F5344CB8AC3E}">
        <p14:creationId xmlns:p14="http://schemas.microsoft.com/office/powerpoint/2010/main" xmlns="" val="4522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6"/>
            <a:ext cx="9144000" cy="1143000"/>
          </a:xfrm>
        </p:spPr>
        <p:txBody>
          <a:bodyPr/>
          <a:lstStyle/>
          <a:p>
            <a:r>
              <a:rPr lang="ru-RU" b="1" dirty="0" smtClean="0"/>
              <a:t>Ассоциативная память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45238" cy="39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48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Полихронизация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92696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EUGENE M. IZHIKEVICH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6" y="1256922"/>
            <a:ext cx="3906240" cy="22242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242" y="1256922"/>
            <a:ext cx="3787654" cy="436050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6" y="3500610"/>
            <a:ext cx="4334577" cy="23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398" y="6041871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Polychronous groups </a:t>
            </a:r>
            <a:r>
              <a:rPr lang="en-US" sz="2000" b="1" dirty="0">
                <a:solidFill>
                  <a:srgbClr val="0070C0"/>
                </a:solidFill>
              </a:rPr>
              <a:t>could represent memories and </a:t>
            </a:r>
            <a:r>
              <a:rPr lang="en-US" sz="2000" b="1" dirty="0" smtClean="0">
                <a:solidFill>
                  <a:srgbClr val="0070C0"/>
                </a:solidFill>
              </a:rPr>
              <a:t>experience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1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7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БЖ-капельки на плоскости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61" y="908720"/>
            <a:ext cx="25717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136701" cy="59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4274" y="5505604"/>
            <a:ext cx="114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/3 </a:t>
            </a:r>
            <a:r>
              <a:rPr lang="en-US" dirty="0"/>
              <a:t>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347700"/>
            <a:ext cx="100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-S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177625"/>
            <a:ext cx="3374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M. </a:t>
            </a:r>
            <a:r>
              <a:rPr lang="en-US" sz="1600" dirty="0" err="1"/>
              <a:t>Toiya</a:t>
            </a:r>
            <a:r>
              <a:rPr lang="en-US" sz="1600" dirty="0" smtClean="0"/>
              <a:t>, V. K. </a:t>
            </a:r>
            <a:r>
              <a:rPr lang="en-US" sz="1600" dirty="0" err="1" smtClean="0"/>
              <a:t>Vanag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en-US" sz="1600" dirty="0" smtClean="0"/>
              <a:t>et. al.</a:t>
            </a:r>
            <a:r>
              <a:rPr lang="de-DE" sz="1600" dirty="0" smtClean="0"/>
              <a:t>, </a:t>
            </a:r>
          </a:p>
          <a:p>
            <a:r>
              <a:rPr lang="de-DE" sz="1600" dirty="0" smtClean="0"/>
              <a:t>J</a:t>
            </a:r>
            <a:r>
              <a:rPr lang="de-DE" sz="1600" dirty="0"/>
              <a:t>. Phys. Chem. Lett., </a:t>
            </a:r>
            <a:r>
              <a:rPr lang="de-DE" sz="1600" b="1" dirty="0"/>
              <a:t>2010</a:t>
            </a:r>
            <a:r>
              <a:rPr lang="de-DE" sz="1600" dirty="0"/>
              <a:t>, </a:t>
            </a:r>
            <a:r>
              <a:rPr lang="de-DE" sz="1600" dirty="0" smtClean="0"/>
              <a:t> </a:t>
            </a:r>
            <a:r>
              <a:rPr lang="de-DE" sz="1600" dirty="0"/>
              <a:t>1241–1246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70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Синхронизованные вспышки светлячков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firefli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63933"/>
            <a:ext cx="4470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55435" y="2697839"/>
            <a:ext cx="4284201" cy="135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E. Kaempfer, </a:t>
            </a:r>
            <a:r>
              <a:rPr lang="en-US" sz="1600" dirty="0" smtClean="0"/>
              <a:t> The </a:t>
            </a:r>
            <a:r>
              <a:rPr lang="en-US" sz="1600" dirty="0"/>
              <a:t>History of Japan (With a Description of the </a:t>
            </a:r>
            <a:r>
              <a:rPr lang="en-US" sz="1600" dirty="0" smtClean="0"/>
              <a:t>Kingdom</a:t>
            </a:r>
            <a:r>
              <a:rPr lang="ru-RU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Siam) (Sloane, London, </a:t>
            </a:r>
            <a:r>
              <a:rPr lang="en-US" b="1" dirty="0"/>
              <a:t>1727</a:t>
            </a:r>
            <a:r>
              <a:rPr lang="en-US" sz="1600" dirty="0"/>
              <a:t>) posthumous translation; or reprint </a:t>
            </a:r>
            <a:r>
              <a:rPr lang="en-US" sz="1600" dirty="0" smtClean="0"/>
              <a:t>by</a:t>
            </a:r>
            <a:r>
              <a:rPr lang="ru-RU" sz="1600" dirty="0" smtClean="0"/>
              <a:t> </a:t>
            </a:r>
            <a:r>
              <a:rPr lang="en-US" sz="1600" dirty="0" smtClean="0"/>
              <a:t>McLehose</a:t>
            </a:r>
            <a:r>
              <a:rPr lang="en-US" sz="1600" dirty="0"/>
              <a:t>, Glasgow, 1906.</a:t>
            </a:r>
            <a:endParaRPr lang="ru-RU" altLang="en-US" sz="1600" dirty="0" smtClean="0"/>
          </a:p>
          <a:p>
            <a:r>
              <a:rPr lang="en-US" altLang="en-US" sz="1600" dirty="0" smtClean="0"/>
              <a:t>        Strogatz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Stewart, Sci</a:t>
            </a:r>
            <a:r>
              <a:rPr lang="en-US" altLang="en-US" sz="1600" dirty="0"/>
              <a:t>. Am. 1993</a:t>
            </a:r>
            <a:r>
              <a:rPr lang="en-US" altLang="en-US" sz="1600" dirty="0" smtClean="0"/>
              <a:t>,</a:t>
            </a:r>
            <a:endParaRPr lang="en-US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42619" y="836712"/>
            <a:ext cx="274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Светлячки на дереве.    </a:t>
            </a:r>
          </a:p>
          <a:p>
            <a:r>
              <a:rPr lang="en-US" sz="2000" b="1" dirty="0" smtClean="0"/>
              <a:t>Synchronous </a:t>
            </a:r>
            <a:r>
              <a:rPr lang="ru-RU" sz="2000" b="1" dirty="0" smtClean="0"/>
              <a:t> </a:t>
            </a:r>
            <a:r>
              <a:rPr lang="en-US" sz="2000" b="1" dirty="0" smtClean="0"/>
              <a:t>Fireflies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5435" y="4293096"/>
            <a:ext cx="4284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Синхронно делятся клетки на ранних стадиях эмбрионального развития. Волокна сердечной мышцы также сокращаются синхронно. Синхронизация наблюдается в полёте стай птиц и движении косяков рыб: взмахи крыльев и плавников происходят синхронно.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5435" y="1005696"/>
            <a:ext cx="4209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/>
              </a:rPr>
              <a:t>Согласованно вспыхивающее свечение многих тысяч светлячков, которые обычно собираются в огромных количествах на берегах рек в Южной Азии.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085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Структуры Тьюринга - морфогенез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04865"/>
            <a:ext cx="7488832" cy="30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1026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N. Tompkins, </a:t>
            </a:r>
            <a:r>
              <a:rPr lang="ru-RU" dirty="0" smtClean="0"/>
              <a:t> </a:t>
            </a:r>
            <a:r>
              <a:rPr lang="en-US" dirty="0" smtClean="0"/>
              <a:t>et. al., </a:t>
            </a:r>
            <a:r>
              <a:rPr lang="en-US" dirty="0"/>
              <a:t>Proc. Natl. Acad. Sci. U. S. A., </a:t>
            </a:r>
            <a:r>
              <a:rPr lang="en-US" b="1" dirty="0"/>
              <a:t>2014</a:t>
            </a:r>
            <a:r>
              <a:rPr lang="en-US" dirty="0"/>
              <a:t>, 111</a:t>
            </a:r>
            <a:r>
              <a:rPr lang="en-US" dirty="0" smtClean="0"/>
              <a:t>, 4397–4402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518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" y="0"/>
            <a:ext cx="769252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Перспективы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30052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Обратные связи в сетях осцилляторов – адаптивное поведение</a:t>
            </a:r>
            <a:r>
              <a:rPr lang="en-US" sz="2000" dirty="0" smtClean="0"/>
              <a:t>, </a:t>
            </a:r>
            <a:r>
              <a:rPr lang="ru-RU" sz="2000" dirty="0" smtClean="0"/>
              <a:t>переключение между разными ритмами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Переключение между разными типами связей, например, </a:t>
            </a:r>
          </a:p>
          <a:p>
            <a:r>
              <a:rPr lang="ru-RU" sz="2000" dirty="0" smtClean="0"/>
              <a:t>     импульсными связями и диффузионными или активаторными 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ингибиторными</a:t>
            </a:r>
            <a:r>
              <a:rPr lang="en-US" sz="2000" dirty="0" smtClean="0"/>
              <a:t> (</a:t>
            </a:r>
            <a:r>
              <a:rPr lang="ru-RU" sz="2000" dirty="0" smtClean="0"/>
              <a:t>влияние гормонов на работу нервной системы),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как способ переключения между разными режимами восприятия</a:t>
            </a:r>
            <a:r>
              <a:rPr lang="en-US" sz="2000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Вставка логических элементов в обратные связи (</a:t>
            </a:r>
            <a:r>
              <a:rPr lang="en-US" sz="2000" dirty="0" smtClean="0"/>
              <a:t>AND, OR, … </a:t>
            </a:r>
            <a:r>
              <a:rPr lang="ru-RU" sz="2000" dirty="0" smtClean="0"/>
              <a:t>)</a:t>
            </a:r>
            <a:r>
              <a:rPr lang="en-US" sz="2000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Диффузионные нестабильности в гетерогенных системах и на сетях</a:t>
            </a:r>
            <a:r>
              <a:rPr lang="en-US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Иерархия сетей с разными функциями</a:t>
            </a:r>
            <a:r>
              <a:rPr lang="en-US" sz="2000" dirty="0" smtClean="0"/>
              <a:t>: (i) </a:t>
            </a:r>
            <a:r>
              <a:rPr lang="ru-RU" sz="2000" dirty="0" smtClean="0"/>
              <a:t>сенсорные сети, </a:t>
            </a:r>
            <a:r>
              <a:rPr lang="en-US" sz="2000" dirty="0" smtClean="0"/>
              <a:t>(ii) </a:t>
            </a:r>
            <a:r>
              <a:rPr lang="ru-RU" sz="2000" dirty="0" smtClean="0"/>
              <a:t>сети-процессоры или генераторы ритмов, </a:t>
            </a:r>
            <a:r>
              <a:rPr lang="en-US" sz="2000" dirty="0" smtClean="0"/>
              <a:t>(iii) </a:t>
            </a:r>
            <a:r>
              <a:rPr lang="ru-RU" sz="2000" dirty="0" smtClean="0"/>
              <a:t>считывающие</a:t>
            </a:r>
            <a:r>
              <a:rPr lang="en-US" sz="2000" dirty="0" smtClean="0"/>
              <a:t> </a:t>
            </a:r>
            <a:r>
              <a:rPr lang="ru-RU" sz="2000" dirty="0" smtClean="0"/>
              <a:t>или анализирующие сети, (</a:t>
            </a:r>
            <a:r>
              <a:rPr lang="en-US" sz="2000" dirty="0" smtClean="0"/>
              <a:t>iv) </a:t>
            </a:r>
            <a:r>
              <a:rPr lang="ru-RU" sz="2000" dirty="0" smtClean="0"/>
              <a:t>сети, управляющие механикой (моторные нейроны)</a:t>
            </a:r>
            <a:r>
              <a:rPr lang="en-US" sz="20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AutoShape 2" descr="http://prorealty.ners.ru/andresr25113.jpg"/>
          <p:cNvSpPr>
            <a:spLocks noChangeAspect="1" noChangeArrowheads="1"/>
          </p:cNvSpPr>
          <p:nvPr/>
        </p:nvSpPr>
        <p:spPr bwMode="auto">
          <a:xfrm>
            <a:off x="155575" y="-1379538"/>
            <a:ext cx="38385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ttp://prorealty.ners.ru/andresr25113.jpg"/>
          <p:cNvSpPr>
            <a:spLocks noChangeAspect="1" noChangeArrowheads="1"/>
          </p:cNvSpPr>
          <p:nvPr/>
        </p:nvSpPr>
        <p:spPr bwMode="auto">
          <a:xfrm>
            <a:off x="307975" y="-1227138"/>
            <a:ext cx="38385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951" y="-12625"/>
            <a:ext cx="2441546" cy="184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88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48"/>
            <a:ext cx="91289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Мы будем рассматривать химические осцилляторы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ru-RU" b="1" dirty="0" smtClean="0">
                <a:solidFill>
                  <a:srgbClr val="0033CC"/>
                </a:solidFill>
              </a:rPr>
              <a:t>и их модели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8037"/>
            <a:ext cx="2344240" cy="30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65890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4725144"/>
            <a:ext cx="2756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Макро-осцилляторы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и</a:t>
            </a:r>
          </a:p>
          <a:p>
            <a:endParaRPr lang="ru-RU" b="1" dirty="0" smtClean="0"/>
          </a:p>
          <a:p>
            <a:r>
              <a:rPr lang="ru-RU" b="1" dirty="0" smtClean="0"/>
              <a:t>Микро-осцилляторы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869160"/>
            <a:ext cx="54006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5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399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33CC"/>
                </a:solidFill>
              </a:rPr>
              <a:t>Реакция Белоусова-Жаботинского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0785" y="1052736"/>
            <a:ext cx="2540000" cy="1190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dirty="0"/>
              <a:t>1. Серная кислота</a:t>
            </a:r>
          </a:p>
          <a:p>
            <a:pPr eaLnBrk="1" hangingPunct="1"/>
            <a:r>
              <a:rPr lang="ru-RU" altLang="en-US" dirty="0"/>
              <a:t>2. Малоновая кислота</a:t>
            </a:r>
          </a:p>
          <a:p>
            <a:pPr eaLnBrk="1" hangingPunct="1"/>
            <a:r>
              <a:rPr lang="ru-RU" altLang="en-US" dirty="0"/>
              <a:t>3. Бромат</a:t>
            </a:r>
          </a:p>
          <a:p>
            <a:pPr eaLnBrk="1" hangingPunct="1"/>
            <a:r>
              <a:rPr lang="ru-RU" altLang="en-US" dirty="0"/>
              <a:t>4. Ферроин</a:t>
            </a:r>
            <a:endParaRPr lang="en-US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9188"/>
            <a:ext cx="2554288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5807080"/>
            <a:ext cx="3345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b="1" dirty="0"/>
              <a:t>Борис</a:t>
            </a:r>
            <a:r>
              <a:rPr lang="en-US" altLang="en-US" b="1" dirty="0"/>
              <a:t> </a:t>
            </a:r>
            <a:r>
              <a:rPr lang="ru-RU" altLang="en-US" b="1" dirty="0" smtClean="0"/>
              <a:t>Павлович </a:t>
            </a:r>
            <a:r>
              <a:rPr lang="ru-RU" altLang="en-US" b="1" dirty="0"/>
              <a:t>Белоусов</a:t>
            </a:r>
          </a:p>
          <a:p>
            <a:pPr eaLnBrk="1" hangingPunct="1"/>
            <a:r>
              <a:rPr lang="ru-RU" altLang="en-US" b="1" dirty="0"/>
              <a:t>    1893 - 1970</a:t>
            </a:r>
            <a:endParaRPr lang="en-US" altLang="en-US" b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27962" y="1256644"/>
            <a:ext cx="3972430" cy="26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A</a:t>
            </a:r>
            <a:r>
              <a:rPr lang="ru-RU" altLang="en-US" sz="2400" dirty="0"/>
              <a:t> + </a:t>
            </a:r>
            <a:r>
              <a:rPr lang="en-US" altLang="en-US" sz="2400" dirty="0">
                <a:solidFill>
                  <a:srgbClr val="00B0F0"/>
                </a:solidFill>
              </a:rPr>
              <a:t>Y</a:t>
            </a:r>
            <a:r>
              <a:rPr lang="ru-RU" altLang="en-US" sz="2400" dirty="0"/>
              <a:t> →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ru-RU" altLang="en-US" sz="2400" dirty="0"/>
              <a:t> + </a:t>
            </a:r>
            <a:r>
              <a:rPr lang="en-US" altLang="en-US" sz="2400" dirty="0"/>
              <a:t>P          </a:t>
            </a:r>
            <a:r>
              <a:rPr lang="ru-RU" altLang="en-US" sz="2400" dirty="0" smtClean="0"/>
              <a:t>  </a:t>
            </a:r>
            <a:r>
              <a:rPr lang="en-US" altLang="en-US" sz="2400" i="1" dirty="0" smtClean="0"/>
              <a:t>k</a:t>
            </a:r>
            <a:r>
              <a:rPr lang="ru-RU" altLang="en-US" sz="2400" baseline="-25000" dirty="0" smtClean="0"/>
              <a:t>1</a:t>
            </a:r>
            <a:endParaRPr lang="ru-RU" altLang="en-US" sz="2400" baseline="-250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ru-RU" altLang="en-US" sz="2400" dirty="0"/>
              <a:t> + </a:t>
            </a:r>
            <a:r>
              <a:rPr lang="en-US" altLang="en-US" sz="2400" dirty="0">
                <a:solidFill>
                  <a:srgbClr val="00B0F0"/>
                </a:solidFill>
              </a:rPr>
              <a:t>Y</a:t>
            </a:r>
            <a:r>
              <a:rPr lang="ru-RU" altLang="en-US" sz="2400" dirty="0"/>
              <a:t> → 2</a:t>
            </a:r>
            <a:r>
              <a:rPr lang="en-US" altLang="en-US" sz="2400" dirty="0"/>
              <a:t>P</a:t>
            </a:r>
            <a:r>
              <a:rPr lang="ru-RU" altLang="en-US" sz="2400" dirty="0"/>
              <a:t>	</a:t>
            </a:r>
            <a:r>
              <a:rPr lang="en-US" altLang="en-US" sz="2400" dirty="0"/>
              <a:t>     </a:t>
            </a:r>
            <a:r>
              <a:rPr lang="en-US" altLang="en-US" sz="2400" dirty="0" smtClean="0"/>
              <a:t>        </a:t>
            </a:r>
            <a:r>
              <a:rPr lang="en-US" altLang="en-US" sz="2400" i="1" dirty="0" smtClean="0"/>
              <a:t>k</a:t>
            </a:r>
            <a:r>
              <a:rPr lang="ru-RU" altLang="en-US" sz="2400" baseline="-25000" dirty="0" smtClean="0"/>
              <a:t>2</a:t>
            </a:r>
            <a:r>
              <a:rPr lang="en-US" altLang="en-US" sz="2400" dirty="0" smtClean="0"/>
              <a:t> </a:t>
            </a:r>
            <a:endParaRPr lang="ru-RU" altLang="en-US" sz="2400" dirty="0"/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400" dirty="0"/>
              <a:t>A</a:t>
            </a:r>
            <a:r>
              <a:rPr lang="ru-RU" altLang="en-US" sz="2400" dirty="0"/>
              <a:t> +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ru-RU" altLang="en-US" sz="2400" dirty="0"/>
              <a:t> → 2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ru-RU" altLang="en-US" sz="2400" dirty="0"/>
              <a:t> + 2</a:t>
            </a:r>
            <a:r>
              <a:rPr lang="en-US" altLang="en-US" sz="2400" dirty="0"/>
              <a:t>Z</a:t>
            </a:r>
            <a:r>
              <a:rPr lang="ru-RU" altLang="en-US" sz="2400" dirty="0"/>
              <a:t>   </a:t>
            </a:r>
            <a:r>
              <a:rPr lang="en-US" altLang="en-US" sz="2400" dirty="0" smtClean="0"/>
              <a:t>     </a:t>
            </a:r>
            <a:r>
              <a:rPr lang="en-US" altLang="en-US" sz="2400" i="1" dirty="0" smtClean="0"/>
              <a:t>k</a:t>
            </a:r>
            <a:r>
              <a:rPr lang="ru-RU" altLang="en-US" sz="2400" baseline="-25000" dirty="0" smtClean="0"/>
              <a:t>3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en-US" sz="2400" dirty="0"/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ru-RU" altLang="en-US" sz="2400" dirty="0"/>
              <a:t> → </a:t>
            </a:r>
            <a:r>
              <a:rPr lang="en-US" altLang="en-US" sz="2400" dirty="0"/>
              <a:t>A</a:t>
            </a:r>
            <a:r>
              <a:rPr lang="ru-RU" altLang="en-US" sz="2400" dirty="0"/>
              <a:t> + </a:t>
            </a:r>
            <a:r>
              <a:rPr lang="en-US" altLang="en-US" sz="2400" dirty="0"/>
              <a:t>P</a:t>
            </a:r>
            <a:r>
              <a:rPr lang="ru-RU" altLang="en-US" sz="2400" dirty="0"/>
              <a:t>	 </a:t>
            </a:r>
            <a:r>
              <a:rPr lang="en-US" altLang="en-US" sz="2400" dirty="0"/>
              <a:t>       </a:t>
            </a:r>
            <a:r>
              <a:rPr lang="ru-RU" altLang="en-US" sz="2400" dirty="0" smtClean="0"/>
              <a:t>      </a:t>
            </a:r>
            <a:r>
              <a:rPr lang="en-US" altLang="en-US" sz="2400" i="1" dirty="0" smtClean="0"/>
              <a:t>k</a:t>
            </a:r>
            <a:r>
              <a:rPr lang="ru-RU" altLang="en-US" sz="2400" baseline="-25000" dirty="0" smtClean="0"/>
              <a:t>4</a:t>
            </a:r>
            <a:endParaRPr lang="ru-RU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 Z + B → </a:t>
            </a:r>
            <a:r>
              <a:rPr lang="en-US" altLang="en-US" sz="2400" i="1" dirty="0" err="1">
                <a:latin typeface="Times New Roman" pitchFamily="18" charset="0"/>
              </a:rPr>
              <a:t>g</a:t>
            </a:r>
            <a:r>
              <a:rPr lang="en-US" altLang="en-US" sz="2400" dirty="0" err="1">
                <a:solidFill>
                  <a:srgbClr val="00B0F0"/>
                </a:solidFill>
              </a:rPr>
              <a:t>Y</a:t>
            </a:r>
            <a:r>
              <a:rPr lang="en-US" altLang="en-US" sz="2400" dirty="0"/>
              <a:t>         </a:t>
            </a:r>
            <a:r>
              <a:rPr lang="en-US" altLang="en-US" sz="2400" dirty="0" smtClean="0"/>
              <a:t>       </a:t>
            </a:r>
            <a:r>
              <a:rPr lang="en-US" altLang="en-US" sz="2400" i="1" dirty="0" smtClean="0"/>
              <a:t>k</a:t>
            </a:r>
            <a:r>
              <a:rPr lang="ru-RU" altLang="en-US" sz="2400" baseline="-25000" dirty="0" smtClean="0"/>
              <a:t>5</a:t>
            </a:r>
            <a:endParaRPr lang="en-US" alt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135894" y="692696"/>
            <a:ext cx="175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400" b="1" dirty="0">
                <a:solidFill>
                  <a:srgbClr val="0070C0"/>
                </a:solidFill>
              </a:rPr>
              <a:t>Орегонатор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7203015"/>
              </p:ext>
            </p:extLst>
          </p:nvPr>
        </p:nvGraphicFramePr>
        <p:xfrm>
          <a:off x="4571999" y="3861048"/>
          <a:ext cx="2552060" cy="1403354"/>
        </p:xfrm>
        <a:graphic>
          <a:graphicData uri="http://schemas.openxmlformats.org/presentationml/2006/ole">
            <p:oleObj spid="_x0000_s11361" name="Equation" r:id="rId4" imgW="1524000" imgH="838200" progId="Equation.3">
              <p:embed/>
            </p:oleObj>
          </a:graphicData>
        </a:graphic>
      </p:graphicFrame>
      <p:pic>
        <p:nvPicPr>
          <p:cNvPr id="11349" name="Picture 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39724"/>
            <a:ext cx="4049693" cy="12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Типы и характеристики связей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1042"/>
            <a:ext cx="655272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Локальная (диффузионная) связь</a:t>
            </a:r>
            <a:r>
              <a:rPr lang="en-US" sz="2000" dirty="0" smtClean="0"/>
              <a:t>;  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– </a:t>
            </a:r>
            <a:r>
              <a:rPr lang="en-US" sz="2000" i="1" dirty="0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Импульсная </a:t>
            </a:r>
            <a:r>
              <a:rPr lang="ru-RU" sz="2000" dirty="0" smtClean="0"/>
              <a:t>связь</a:t>
            </a:r>
            <a:r>
              <a:rPr lang="en-US" sz="2000" dirty="0" smtClean="0">
                <a:solidFill>
                  <a:srgbClr val="FF0000"/>
                </a:solidFill>
              </a:rPr>
              <a:t>; P(t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, A</a:t>
            </a:r>
            <a:r>
              <a:rPr lang="en-US" sz="2000" baseline="-25000" dirty="0" smtClean="0">
                <a:solidFill>
                  <a:srgbClr val="FF0000"/>
                </a:solidFill>
              </a:rPr>
              <a:t>P 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</a:rPr>
              <a:t>P 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Связь с временной </a:t>
            </a:r>
            <a:r>
              <a:rPr lang="ru-RU" sz="2000" dirty="0" smtClean="0"/>
              <a:t>задержкой 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         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 (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 t)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Связь по </a:t>
            </a:r>
            <a:r>
              <a:rPr lang="ru-RU" sz="2000" b="1" dirty="0">
                <a:solidFill>
                  <a:srgbClr val="0033CC"/>
                </a:solidFill>
              </a:rPr>
              <a:t>ингибитору</a:t>
            </a:r>
            <a:r>
              <a:rPr lang="ru-RU" sz="2000" dirty="0"/>
              <a:t> или по </a:t>
            </a:r>
            <a:r>
              <a:rPr lang="ru-RU" sz="2000" b="1" dirty="0">
                <a:solidFill>
                  <a:srgbClr val="FF0000"/>
                </a:solidFill>
              </a:rPr>
              <a:t>активатору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Связи в сетях (с соседями, с удаленными узлами сети)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  <a:r>
              <a:rPr lang="en-US" sz="2000" i="1" dirty="0" smtClean="0"/>
              <a:t>“small world”, </a:t>
            </a:r>
            <a:r>
              <a:rPr lang="ru-RU" sz="2000" i="1" dirty="0"/>
              <a:t>scale-free network</a:t>
            </a:r>
            <a:r>
              <a:rPr lang="ru-RU" sz="2000" dirty="0" smtClean="0"/>
              <a:t> .  </a:t>
            </a:r>
            <a:r>
              <a:rPr lang="en-US" sz="2000" dirty="0" smtClean="0">
                <a:solidFill>
                  <a:srgbClr val="FF0000"/>
                </a:solidFill>
              </a:rPr>
              <a:t>Connectivity</a:t>
            </a:r>
            <a:r>
              <a:rPr lang="en-US" sz="2000" dirty="0" smtClean="0"/>
              <a:t>. </a:t>
            </a:r>
            <a:r>
              <a:rPr lang="en-US" sz="2000" dirty="0"/>
              <a:t> </a:t>
            </a:r>
            <a:r>
              <a:rPr lang="ru-RU" sz="2000" dirty="0" smtClean="0">
                <a:solidFill>
                  <a:srgbClr val="FF0066"/>
                </a:solidFill>
              </a:rPr>
              <a:t>Глобальная </a:t>
            </a:r>
            <a:r>
              <a:rPr lang="ru-RU" sz="2000" dirty="0">
                <a:solidFill>
                  <a:srgbClr val="FF0066"/>
                </a:solidFill>
              </a:rPr>
              <a:t>связь </a:t>
            </a:r>
            <a:r>
              <a:rPr lang="ru-RU" sz="2000" dirty="0"/>
              <a:t>или каждый с </a:t>
            </a:r>
            <a:r>
              <a:rPr lang="ru-RU" sz="2000" dirty="0" smtClean="0"/>
              <a:t>каждым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327" y="1009666"/>
            <a:ext cx="2491383" cy="16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67544" y="4592036"/>
                <a:ext cx="1724579" cy="12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 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92036"/>
                <a:ext cx="1724579" cy="12942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636604" y="4653136"/>
                <a:ext cx="2160591" cy="162268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&gt;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, активатор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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dirty="0" smtClean="0"/>
                  <a:t>  </a:t>
                </a:r>
                <a:r>
                  <a:rPr lang="ru-RU" dirty="0" smtClean="0"/>
                  <a:t>ингибитор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04" y="4653136"/>
                <a:ext cx="2160591" cy="162268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7536932"/>
              </p:ext>
            </p:extLst>
          </p:nvPr>
        </p:nvGraphicFramePr>
        <p:xfrm>
          <a:off x="1403648" y="3691142"/>
          <a:ext cx="5186363" cy="795338"/>
        </p:xfrm>
        <a:graphic>
          <a:graphicData uri="http://schemas.openxmlformats.org/presentationml/2006/ole">
            <p:oleObj spid="_x0000_s12383" name="Equation" r:id="rId6" imgW="2730240" imgH="41904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5364088" y="4593575"/>
                <a:ext cx="3600400" cy="162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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/>
                            <a:sym typeface="Symbol"/>
                          </a:rPr>
                          <m:t>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𝑞𝑓𝑣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</a:rPr>
                  <a:t>&gt; 0</a:t>
                </a:r>
                <a:endParaRPr lang="en-US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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 =−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 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593575"/>
                <a:ext cx="3600400" cy="1622688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20272" y="243460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s</a:t>
            </a:r>
            <a:endParaRPr lang="en-GB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32320" y="2204863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95933" y="3861048"/>
            <a:ext cx="175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400" b="1" dirty="0">
                <a:solidFill>
                  <a:srgbClr val="0070C0"/>
                </a:solidFill>
              </a:rPr>
              <a:t>Орегонатор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13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4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Два связанных осциллятора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6604"/>
            <a:ext cx="3695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53" y="2107877"/>
            <a:ext cx="3429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984" y="3668831"/>
            <a:ext cx="42484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 </a:t>
            </a:r>
            <a:r>
              <a:rPr lang="en-US" altLang="en-US" b="1" i="1" dirty="0">
                <a:latin typeface="Symbol" pitchFamily="18" charset="2"/>
              </a:rPr>
              <a:t>r</a:t>
            </a:r>
            <a:r>
              <a:rPr lang="en-US" altLang="en-US" b="1" i="1" dirty="0"/>
              <a:t> </a:t>
            </a:r>
            <a:r>
              <a:rPr lang="en-US" altLang="en-US" b="1" i="1" dirty="0" smtClean="0"/>
              <a:t>  </a:t>
            </a:r>
            <a:r>
              <a:rPr lang="ru-RU" altLang="en-US" b="1" i="1" dirty="0" smtClean="0"/>
              <a:t>- </a:t>
            </a:r>
            <a:r>
              <a:rPr lang="ru-RU" altLang="en-US" dirty="0" smtClean="0"/>
              <a:t>это сила связи</a:t>
            </a:r>
          </a:p>
          <a:p>
            <a:r>
              <a:rPr lang="en-US" altLang="en-US" dirty="0" smtClean="0"/>
              <a:t>AP = anti-phase  (</a:t>
            </a:r>
            <a:r>
              <a:rPr lang="ru-RU" altLang="en-US" dirty="0" smtClean="0"/>
              <a:t>противофаза) </a:t>
            </a:r>
            <a:r>
              <a:rPr lang="en-US" altLang="en-US" dirty="0" smtClean="0"/>
              <a:t>       </a:t>
            </a:r>
            <a:r>
              <a:rPr lang="en-US" altLang="en-US" sz="800" dirty="0" smtClean="0"/>
              <a:t>   </a:t>
            </a:r>
            <a:r>
              <a:rPr lang="en-US" altLang="en-US" dirty="0" smtClean="0"/>
              <a:t>  </a:t>
            </a:r>
            <a:r>
              <a:rPr lang="ru-RU" altLang="en-US" dirty="0" smtClean="0"/>
              <a:t>(</a:t>
            </a:r>
            <a:r>
              <a:rPr lang="en-US" altLang="en-US" b="1" dirty="0" smtClean="0"/>
              <a:t>a</a:t>
            </a:r>
            <a:r>
              <a:rPr lang="en-US" altLang="en-US" dirty="0" smtClean="0"/>
              <a:t>)</a:t>
            </a:r>
            <a:endParaRPr lang="ru-RU" altLang="en-US" dirty="0" smtClean="0"/>
          </a:p>
          <a:p>
            <a:r>
              <a:rPr lang="en-US" altLang="en-US" dirty="0" smtClean="0"/>
              <a:t>IP = in-phase (</a:t>
            </a:r>
            <a:r>
              <a:rPr lang="ru-RU" altLang="en-US" dirty="0" smtClean="0"/>
              <a:t>синфаза)</a:t>
            </a:r>
            <a:r>
              <a:rPr lang="en-US" altLang="en-US" dirty="0" smtClean="0"/>
              <a:t>                          (</a:t>
            </a:r>
            <a:r>
              <a:rPr lang="en-US" altLang="en-US" b="1" dirty="0" smtClean="0"/>
              <a:t>b</a:t>
            </a:r>
            <a:r>
              <a:rPr lang="en-US" altLang="en-US" dirty="0" smtClean="0"/>
              <a:t>)</a:t>
            </a:r>
            <a:endParaRPr lang="ru-RU" altLang="en-US" dirty="0" smtClean="0"/>
          </a:p>
          <a:p>
            <a:r>
              <a:rPr lang="en-US" altLang="en-US" dirty="0" smtClean="0"/>
              <a:t>SS – steady state (</a:t>
            </a:r>
            <a:r>
              <a:rPr lang="ru-RU" altLang="en-US" dirty="0" smtClean="0"/>
              <a:t>колебания подавлены)</a:t>
            </a:r>
            <a:endParaRPr lang="en-US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3694" y="5757650"/>
            <a:ext cx="2905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en-US" dirty="0" smtClean="0"/>
              <a:t>Два почти одинаковых БЖ осциллятора, связанных </a:t>
            </a:r>
            <a:r>
              <a:rPr lang="ru-RU" altLang="en-US" b="1" dirty="0" smtClean="0">
                <a:solidFill>
                  <a:srgbClr val="0033CC"/>
                </a:solidFill>
              </a:rPr>
              <a:t>массообменом</a:t>
            </a:r>
            <a:r>
              <a:rPr lang="en-US" alt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353" y="1522774"/>
            <a:ext cx="351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/>
              <a:t>Crowley and Epstein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i="1" dirty="0"/>
              <a:t>J. Phys. Chem</a:t>
            </a:r>
            <a:r>
              <a:rPr lang="en-US" altLang="en-US" b="1" i="1" dirty="0"/>
              <a:t>. </a:t>
            </a:r>
            <a:r>
              <a:rPr lang="en-US" altLang="en-US" b="1" dirty="0"/>
              <a:t>1989, </a:t>
            </a:r>
            <a:r>
              <a:rPr lang="en-US" altLang="en-US" dirty="0"/>
              <a:t>93, 2496-2502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98705"/>
            <a:ext cx="3551684" cy="14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E3DE-E98B-417D-A704-C6225F2A6B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092" y="942238"/>
            <a:ext cx="699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</a:t>
            </a:r>
            <a:r>
              <a:rPr lang="en-GB" sz="1600" b="1" dirty="0"/>
              <a:t>. Marek and I. </a:t>
            </a:r>
            <a:r>
              <a:rPr lang="en-GB" sz="1600" b="1" dirty="0" smtClean="0"/>
              <a:t>Stuchl </a:t>
            </a:r>
            <a:r>
              <a:rPr lang="en-GB" sz="1600" dirty="0" smtClean="0"/>
              <a:t>, “Synchronization in two interacting oscillatory systems”, </a:t>
            </a:r>
          </a:p>
          <a:p>
            <a:r>
              <a:rPr lang="en-GB" sz="1600" dirty="0" smtClean="0"/>
              <a:t>  </a:t>
            </a:r>
            <a:r>
              <a:rPr lang="en-GB" sz="1600" i="1" dirty="0"/>
              <a:t>Biophys. Chem.</a:t>
            </a:r>
            <a:r>
              <a:rPr lang="en-GB" dirty="0"/>
              <a:t> </a:t>
            </a:r>
            <a:r>
              <a:rPr lang="en-GB" b="1" dirty="0"/>
              <a:t>1975</a:t>
            </a:r>
            <a:r>
              <a:rPr lang="en-GB" sz="1600" dirty="0"/>
              <a:t>, 3, </a:t>
            </a:r>
            <a:r>
              <a:rPr lang="en-GB" sz="1600" dirty="0" smtClean="0"/>
              <a:t>241-248. 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769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22734</TotalTime>
  <Words>3367</Words>
  <Application>Microsoft Office PowerPoint</Application>
  <PresentationFormat>Экран (4:3)</PresentationFormat>
  <Paragraphs>512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Связанные химические осцилляторы  </vt:lpstr>
      <vt:lpstr>Слайд 2</vt:lpstr>
      <vt:lpstr>Слайд 3</vt:lpstr>
      <vt:lpstr>Чем интересны связанные осцилляторы?</vt:lpstr>
      <vt:lpstr>Синхронизованные вспышки светлячков</vt:lpstr>
      <vt:lpstr>Мы будем рассматривать химические осцилляторы и их модели</vt:lpstr>
      <vt:lpstr>Слайд 7</vt:lpstr>
      <vt:lpstr>Типы и характеристики связей</vt:lpstr>
      <vt:lpstr>Два связанных осциллятора</vt:lpstr>
      <vt:lpstr>        Диффузионная ингибиторная связь между двумя           каплями в стационарном состоянии.    </vt:lpstr>
      <vt:lpstr>Структуры Тьюринга и синфазные колебания</vt:lpstr>
      <vt:lpstr>Слайд 12</vt:lpstr>
      <vt:lpstr>Другие Несимметричные Моды</vt:lpstr>
      <vt:lpstr>Diffusive instabilities in heterogeneous systems</vt:lpstr>
      <vt:lpstr>Wave instability     anti-phase oscillations</vt:lpstr>
      <vt:lpstr>Excitatory and inhibitory coupling in a 1D array of  the BZ micro-oscillators</vt:lpstr>
      <vt:lpstr>3, 4 и 8 БЖ осцилляторов, связанных диффузионно по кругу</vt:lpstr>
      <vt:lpstr>Эксперимент</vt:lpstr>
      <vt:lpstr>Слайд 19</vt:lpstr>
      <vt:lpstr> Два одинаковых импульсно связанных осциллятора.     </vt:lpstr>
      <vt:lpstr>Резонансы</vt:lpstr>
      <vt:lpstr>4 Импульсно связанных почти одинаковых осциллятора. Ингибиторная связь</vt:lpstr>
      <vt:lpstr>Ритмы и аллюры четвероногих</vt:lpstr>
      <vt:lpstr>Однонаправленно связанные по кругу осцилляторы</vt:lpstr>
      <vt:lpstr>Сложные режимы и режимы OS</vt:lpstr>
      <vt:lpstr>Полная диаграмма</vt:lpstr>
      <vt:lpstr>Двунаправленная импульсная связь по кругу</vt:lpstr>
      <vt:lpstr>Слайд 28</vt:lpstr>
      <vt:lpstr>Слайд 29</vt:lpstr>
      <vt:lpstr>Слайд 30</vt:lpstr>
      <vt:lpstr>Слайд 31</vt:lpstr>
      <vt:lpstr>Работает ли теория гетероклин для импульсных связей?</vt:lpstr>
      <vt:lpstr>Complex modes II</vt:lpstr>
      <vt:lpstr>Суммируя для 4-х осцилляторов:</vt:lpstr>
      <vt:lpstr>Импульсная и диффузионная связи</vt:lpstr>
      <vt:lpstr>Слайд 36</vt:lpstr>
      <vt:lpstr>Слайд 37</vt:lpstr>
      <vt:lpstr>Кластеры фазовых осцилляторов - 2</vt:lpstr>
      <vt:lpstr>Слайд 39</vt:lpstr>
      <vt:lpstr>Слайд 40</vt:lpstr>
      <vt:lpstr>Мультистабильность</vt:lpstr>
      <vt:lpstr>Глобально связанные фазовые осцилляторы</vt:lpstr>
      <vt:lpstr>Типы сетей</vt:lpstr>
      <vt:lpstr>“Модель Курамото” на сетях </vt:lpstr>
      <vt:lpstr>Интеллектуальная работа сетей осцилляторов</vt:lpstr>
      <vt:lpstr>Нейросеть</vt:lpstr>
      <vt:lpstr>Ассоциативная память</vt:lpstr>
      <vt:lpstr>Полихронизация</vt:lpstr>
      <vt:lpstr>БЖ-капельки на плоскости</vt:lpstr>
      <vt:lpstr>Структуры Тьюринга - морфогенез</vt:lpstr>
      <vt:lpstr>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Связанные осцилляторы.  Сети активных элементов</dc:title>
  <dc:creator>vanag</dc:creator>
  <cp:lastModifiedBy>user1</cp:lastModifiedBy>
  <cp:revision>246</cp:revision>
  <dcterms:created xsi:type="dcterms:W3CDTF">2015-08-13T10:41:58Z</dcterms:created>
  <dcterms:modified xsi:type="dcterms:W3CDTF">2016-03-31T10:49:39Z</dcterms:modified>
</cp:coreProperties>
</file>