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80" r:id="rId3"/>
    <p:sldId id="257" r:id="rId4"/>
    <p:sldId id="258" r:id="rId5"/>
    <p:sldId id="274" r:id="rId6"/>
    <p:sldId id="275" r:id="rId7"/>
    <p:sldId id="277" r:id="rId8"/>
    <p:sldId id="276" r:id="rId9"/>
    <p:sldId id="278" r:id="rId10"/>
    <p:sldId id="259" r:id="rId11"/>
    <p:sldId id="260" r:id="rId12"/>
    <p:sldId id="264" r:id="rId13"/>
    <p:sldId id="282" r:id="rId14"/>
    <p:sldId id="283" r:id="rId15"/>
    <p:sldId id="284" r:id="rId16"/>
    <p:sldId id="285" r:id="rId17"/>
    <p:sldId id="263" r:id="rId18"/>
    <p:sldId id="261" r:id="rId19"/>
    <p:sldId id="279" r:id="rId20"/>
    <p:sldId id="287" r:id="rId21"/>
    <p:sldId id="288" r:id="rId22"/>
    <p:sldId id="266" r:id="rId23"/>
    <p:sldId id="268" r:id="rId24"/>
    <p:sldId id="269" r:id="rId25"/>
    <p:sldId id="270" r:id="rId26"/>
    <p:sldId id="271" r:id="rId27"/>
    <p:sldId id="290" r:id="rId28"/>
    <p:sldId id="272" r:id="rId29"/>
    <p:sldId id="27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501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C32CC-1506-42E7-84F8-2C5D6C191BFF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2BAC2-1ABB-4388-B12B-7EE0C86E55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20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2BAC2-1ABB-4388-B12B-7EE0C86E55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26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2BAC2-1ABB-4388-B12B-7EE0C86E55F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«Нелинейные волны – 2016» Нижний Новгород, 27 февраля – 4 марта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«Нелинейные волны – 2016» Нижний Новгород, 27 февраля – 4 марта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«Нелинейные волны – 2016» Нижний Новгород, 27 февраля – 4 марта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Нижний Новгород, 27 февраля – 4 марта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478216" cy="4065632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«Нелинейные волны – 2016» Нижний Новгород, 27 февраля – 4 марта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«Нелинейные волны – 2016» Нижний Новгород, 27 февраля – 4 марта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«Нелинейные волны – 2016» Нижний Новгород, 27 февраля – 4 марта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«Нелинейные волны – 2016» Нижний Новгород, 27 февраля – 4 марта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«Нелинейные волны – 2016» Нижний Новгород, 27 февраля – 4 марта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«Нелинейные волны – 2016» Нижний Новгород, 27 февраля – 4 марта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«Нелинейные волны – 2016»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ey.koronovski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6050533" cy="8821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Короновский А.А.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2060"/>
                </a:solidFill>
                <a:hlinkClick r:id="rId3"/>
              </a:rPr>
              <a:t>alexey.koronovskii@gmail.com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859216" cy="2160240"/>
          </a:xfrm>
        </p:spPr>
        <p:txBody>
          <a:bodyPr/>
          <a:lstStyle/>
          <a:p>
            <a:r>
              <a:rPr lang="ru-RU" sz="3600" dirty="0"/>
              <a:t>Нелинейные феномены в когнитивной деятельности человека, связанной с визуальным восприятием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5600" y="6174000"/>
            <a:ext cx="3352801" cy="363600"/>
          </a:xfrm>
        </p:spPr>
        <p:txBody>
          <a:bodyPr vert="horz" lIns="91440" tIns="45720" rIns="91440" bIns="45720" rtlCol="0" anchor="ctr"/>
          <a:lstStyle/>
          <a:p>
            <a:r>
              <a:rPr lang="ru-RU" dirty="0"/>
              <a:t>«Нелинейные волны – 2016»</a:t>
            </a:r>
          </a:p>
          <a:p>
            <a:r>
              <a:rPr lang="ru-RU" dirty="0"/>
              <a:t>Нижний Новгород, 27 февраля – 4 марта</a:t>
            </a:r>
          </a:p>
        </p:txBody>
      </p:sp>
      <p:pic>
        <p:nvPicPr>
          <p:cNvPr id="1026" name="Picture 2" descr="http://www.nonlinearwaves.sci-nnov.ru/images/verh2.g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1" t="20700"/>
          <a:stretch/>
        </p:blipFill>
        <p:spPr bwMode="auto">
          <a:xfrm>
            <a:off x="543426" y="188640"/>
            <a:ext cx="1590173" cy="11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43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Куб </a:t>
            </a:r>
            <a:r>
              <a:rPr lang="ru-RU" b="0" dirty="0" err="1" smtClean="0"/>
              <a:t>Некера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13"/>
          </p:nvPr>
        </p:nvSpPr>
        <p:spPr>
          <a:xfrm>
            <a:off x="561694" y="721064"/>
            <a:ext cx="7972698" cy="1368152"/>
          </a:xfrm>
        </p:spPr>
        <p:txBody>
          <a:bodyPr>
            <a:noAutofit/>
          </a:bodyPr>
          <a:lstStyle/>
          <a:p>
            <a:pPr algn="just"/>
            <a:r>
              <a:rPr lang="de-DE" sz="2000" dirty="0"/>
              <a:t>L. A. Necker, </a:t>
            </a:r>
            <a:r>
              <a:rPr lang="en-US" sz="2000" dirty="0"/>
              <a:t>Observations on some remarkable phenomena seen in Switzerland; and an optical phenomenon which occurs on viewing of a crystal or geometrical </a:t>
            </a:r>
            <a:r>
              <a:rPr lang="en-US" sz="2000" dirty="0" smtClean="0"/>
              <a:t>solid. </a:t>
            </a:r>
            <a:r>
              <a:rPr lang="de-DE" sz="2000" i="1" dirty="0" err="1" smtClean="0"/>
              <a:t>Philos</a:t>
            </a:r>
            <a:r>
              <a:rPr lang="de-DE" sz="2000" i="1" dirty="0"/>
              <a:t>. Mag.</a:t>
            </a:r>
            <a:r>
              <a:rPr lang="de-DE" sz="2000" dirty="0"/>
              <a:t> </a:t>
            </a:r>
            <a:r>
              <a:rPr lang="de-DE" sz="2000" b="1" dirty="0"/>
              <a:t>3</a:t>
            </a:r>
            <a:r>
              <a:rPr lang="de-DE" sz="2000" dirty="0"/>
              <a:t>, 329 (1832</a:t>
            </a:r>
            <a:r>
              <a:rPr lang="de-DE" sz="2000" dirty="0" smtClean="0"/>
              <a:t>).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856" y="2625429"/>
            <a:ext cx="1447394" cy="16592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5088" y="2348880"/>
            <a:ext cx="1950172" cy="22123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625429"/>
            <a:ext cx="1462629" cy="1659291"/>
          </a:xfrm>
          <a:prstGeom prst="rect">
            <a:avLst/>
          </a:prstGeom>
        </p:spPr>
      </p:pic>
      <p:sp>
        <p:nvSpPr>
          <p:cNvPr id="18" name="Стрелка вправо с вырезом 17"/>
          <p:cNvSpPr/>
          <p:nvPr/>
        </p:nvSpPr>
        <p:spPr>
          <a:xfrm>
            <a:off x="5796136" y="2996952"/>
            <a:ext cx="1080120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10800000">
            <a:off x="2190781" y="2996952"/>
            <a:ext cx="1080120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7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Недавние работы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199" y="548680"/>
            <a:ext cx="8363273" cy="4464496"/>
          </a:xfrm>
        </p:spPr>
        <p:txBody>
          <a:bodyPr>
            <a:normAutofit/>
          </a:bodyPr>
          <a:lstStyle/>
          <a:p>
            <a:r>
              <a:rPr lang="en-US" sz="2000" dirty="0"/>
              <a:t>D. A. Leopold and N. K. </a:t>
            </a:r>
            <a:r>
              <a:rPr lang="en-US" sz="2000" dirty="0" err="1"/>
              <a:t>Logothetis</a:t>
            </a:r>
            <a:r>
              <a:rPr lang="en-US" sz="2000" dirty="0"/>
              <a:t>, </a:t>
            </a:r>
            <a:r>
              <a:rPr lang="en-US" sz="2000" i="1" dirty="0"/>
              <a:t>Trends in </a:t>
            </a:r>
            <a:r>
              <a:rPr lang="en-US" sz="2000" i="1" dirty="0" smtClean="0"/>
              <a:t>Cognitive Sciences</a:t>
            </a:r>
            <a:r>
              <a:rPr lang="en-US" sz="2000" dirty="0" smtClean="0"/>
              <a:t> </a:t>
            </a:r>
            <a:r>
              <a:rPr lang="en-US" sz="2000" b="1" dirty="0"/>
              <a:t>3</a:t>
            </a:r>
            <a:r>
              <a:rPr lang="en-US" sz="2000" dirty="0"/>
              <a:t>, 254 (1999</a:t>
            </a:r>
            <a:r>
              <a:rPr lang="en-US" sz="2000" dirty="0" smtClean="0"/>
              <a:t>).</a:t>
            </a:r>
          </a:p>
          <a:p>
            <a:r>
              <a:rPr lang="en-US" sz="2000" dirty="0"/>
              <a:t>R. Blake and N. K. </a:t>
            </a:r>
            <a:r>
              <a:rPr lang="en-US" sz="2000" dirty="0" err="1"/>
              <a:t>Logothetis</a:t>
            </a:r>
            <a:r>
              <a:rPr lang="en-US" sz="2000" dirty="0"/>
              <a:t>, </a:t>
            </a:r>
            <a:r>
              <a:rPr lang="en-US" sz="2000" i="1" dirty="0"/>
              <a:t>Nature Reviews. </a:t>
            </a:r>
            <a:r>
              <a:rPr lang="en-US" sz="2000" i="1" dirty="0" smtClean="0"/>
              <a:t>Neuroscience</a:t>
            </a:r>
            <a:r>
              <a:rPr lang="en-US" sz="2000" dirty="0" smtClean="0"/>
              <a:t> </a:t>
            </a:r>
            <a:r>
              <a:rPr lang="en-US" sz="2000" b="1" dirty="0"/>
              <a:t>3</a:t>
            </a:r>
            <a:r>
              <a:rPr lang="en-US" sz="2000" dirty="0"/>
              <a:t>, 13 (2002</a:t>
            </a:r>
            <a:r>
              <a:rPr lang="en-US" sz="2000" dirty="0" smtClean="0"/>
              <a:t>).</a:t>
            </a:r>
          </a:p>
          <a:p>
            <a:r>
              <a:rPr lang="en-US" sz="2000" dirty="0"/>
              <a:t>A. N. </a:t>
            </a:r>
            <a:r>
              <a:rPr lang="en-US" sz="2000" dirty="0" err="1"/>
              <a:t>Pisarchik</a:t>
            </a:r>
            <a:r>
              <a:rPr lang="en-US" sz="2000" dirty="0"/>
              <a:t>, R. </a:t>
            </a:r>
            <a:r>
              <a:rPr lang="en-US" sz="2000" dirty="0" err="1"/>
              <a:t>Jaimes-Reategui</a:t>
            </a:r>
            <a:r>
              <a:rPr lang="en-US" sz="2000" dirty="0"/>
              <a:t>, C. D. A. </a:t>
            </a:r>
            <a:r>
              <a:rPr lang="en-US" sz="2000" dirty="0" err="1" smtClean="0"/>
              <a:t>Magallon</a:t>
            </a:r>
            <a:r>
              <a:rPr lang="en-US" sz="2000" dirty="0" smtClean="0"/>
              <a:t>-Garcia</a:t>
            </a:r>
            <a:r>
              <a:rPr lang="en-US" sz="2000" dirty="0"/>
              <a:t>, and C. O. Castillo-Morales, </a:t>
            </a:r>
            <a:r>
              <a:rPr lang="en-US" sz="2000" i="1" dirty="0"/>
              <a:t>Biological </a:t>
            </a:r>
            <a:r>
              <a:rPr lang="en-US" sz="2000" i="1" dirty="0" smtClean="0"/>
              <a:t>Cybernetics</a:t>
            </a:r>
            <a:r>
              <a:rPr lang="en-US" sz="2000" dirty="0" smtClean="0"/>
              <a:t> </a:t>
            </a:r>
            <a:r>
              <a:rPr lang="en-US" sz="2000" b="1" dirty="0"/>
              <a:t>108</a:t>
            </a:r>
            <a:r>
              <a:rPr lang="en-US" sz="2000" dirty="0"/>
              <a:t>, 397 (2014</a:t>
            </a:r>
            <a:r>
              <a:rPr lang="en-US" sz="2000" dirty="0" smtClean="0"/>
              <a:t>).</a:t>
            </a:r>
          </a:p>
          <a:p>
            <a:r>
              <a:rPr lang="de-DE" sz="2000" dirty="0"/>
              <a:t>P. Sterzer, A. Kleinschmidt, </a:t>
            </a:r>
            <a:r>
              <a:rPr lang="de-DE" sz="2000" dirty="0" err="1"/>
              <a:t>and</a:t>
            </a:r>
            <a:r>
              <a:rPr lang="de-DE" sz="2000" dirty="0"/>
              <a:t> G. Rees, </a:t>
            </a:r>
            <a:r>
              <a:rPr lang="de-DE" sz="2000" i="1" dirty="0"/>
              <a:t>Trends </a:t>
            </a:r>
            <a:r>
              <a:rPr lang="de-DE" sz="2000" i="1" dirty="0" smtClean="0"/>
              <a:t>in </a:t>
            </a:r>
            <a:r>
              <a:rPr lang="fr-FR" sz="2000" i="1" dirty="0" smtClean="0"/>
              <a:t>Cognitive </a:t>
            </a:r>
            <a:r>
              <a:rPr lang="fr-FR" sz="2000" i="1" dirty="0"/>
              <a:t>Sciences</a:t>
            </a:r>
            <a:r>
              <a:rPr lang="fr-FR" sz="2000" dirty="0"/>
              <a:t> </a:t>
            </a:r>
            <a:r>
              <a:rPr lang="fr-FR" sz="2000" b="1" dirty="0"/>
              <a:t>13</a:t>
            </a:r>
            <a:r>
              <a:rPr lang="fr-FR" sz="2000" dirty="0"/>
              <a:t>, 310 (2009</a:t>
            </a:r>
            <a:r>
              <a:rPr lang="fr-FR" sz="2000" dirty="0" smtClean="0"/>
              <a:t>).</a:t>
            </a:r>
          </a:p>
          <a:p>
            <a:r>
              <a:rPr lang="en-US" sz="2000" dirty="0"/>
              <a:t>G. </a:t>
            </a:r>
            <a:r>
              <a:rPr lang="en-US" sz="2000" dirty="0" err="1"/>
              <a:t>Huguet</a:t>
            </a:r>
            <a:r>
              <a:rPr lang="en-US" sz="2000" dirty="0"/>
              <a:t>, J. </a:t>
            </a:r>
            <a:r>
              <a:rPr lang="en-US" sz="2000" dirty="0" err="1"/>
              <a:t>Rinzel</a:t>
            </a:r>
            <a:r>
              <a:rPr lang="en-US" sz="2000" dirty="0"/>
              <a:t>, and J.-M. </a:t>
            </a:r>
            <a:r>
              <a:rPr lang="en-US" sz="2000" dirty="0" err="1"/>
              <a:t>Hupe</a:t>
            </a:r>
            <a:r>
              <a:rPr lang="en-US" sz="2000" dirty="0"/>
              <a:t>, </a:t>
            </a:r>
            <a:r>
              <a:rPr lang="en-US" sz="2000" i="1" dirty="0"/>
              <a:t>Journal of </a:t>
            </a:r>
            <a:r>
              <a:rPr lang="en-US" sz="2000" i="1" dirty="0" smtClean="0"/>
              <a:t>Vision</a:t>
            </a:r>
            <a:r>
              <a:rPr lang="en-US" sz="2000" dirty="0" smtClean="0"/>
              <a:t> </a:t>
            </a:r>
            <a:r>
              <a:rPr lang="ru-RU" sz="2000" b="1" dirty="0" smtClean="0"/>
              <a:t>14</a:t>
            </a:r>
            <a:r>
              <a:rPr lang="ru-RU" sz="2000" dirty="0"/>
              <a:t>, </a:t>
            </a:r>
            <a:r>
              <a:rPr lang="ru-RU" sz="2000" dirty="0" smtClean="0"/>
              <a:t>1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/>
              <a:t>2014</a:t>
            </a:r>
            <a:r>
              <a:rPr lang="ru-RU" sz="2000" dirty="0" smtClean="0"/>
              <a:t>).</a:t>
            </a:r>
            <a:endParaRPr lang="en-US" sz="2000" dirty="0" smtClean="0"/>
          </a:p>
          <a:p>
            <a:r>
              <a:rPr lang="it-IT" sz="2000" dirty="0"/>
              <a:t>G. Gigante, M. Mattia, J. Braun, and P. D. Giudice</a:t>
            </a:r>
            <a:r>
              <a:rPr lang="it-IT" sz="2000" dirty="0" smtClean="0"/>
              <a:t>, </a:t>
            </a:r>
            <a:r>
              <a:rPr lang="en-US" sz="2000" i="1" dirty="0" err="1" smtClean="0"/>
              <a:t>PLoS</a:t>
            </a:r>
            <a:r>
              <a:rPr lang="en-US" sz="2000" i="1" dirty="0" smtClean="0"/>
              <a:t> </a:t>
            </a:r>
            <a:r>
              <a:rPr lang="en-US" sz="2000" i="1" dirty="0"/>
              <a:t>Computational Biology</a:t>
            </a:r>
            <a:r>
              <a:rPr lang="en-US" sz="2000" dirty="0"/>
              <a:t> </a:t>
            </a:r>
            <a:r>
              <a:rPr lang="en-US" sz="2000" b="1" dirty="0"/>
              <a:t>5</a:t>
            </a:r>
            <a:r>
              <a:rPr lang="en-US" sz="2000" dirty="0"/>
              <a:t>, e1000430 (2009</a:t>
            </a:r>
            <a:r>
              <a:rPr lang="en-US" sz="2000" dirty="0" smtClean="0"/>
              <a:t>).</a:t>
            </a:r>
          </a:p>
          <a:p>
            <a:r>
              <a:rPr lang="en-US" sz="2000" dirty="0"/>
              <a:t>I. </a:t>
            </a:r>
            <a:r>
              <a:rPr lang="en-US" sz="2000" dirty="0" err="1"/>
              <a:t>Merk</a:t>
            </a:r>
            <a:r>
              <a:rPr lang="en-US" sz="2000" dirty="0"/>
              <a:t> and J. Schnakenberg, </a:t>
            </a:r>
            <a:r>
              <a:rPr lang="en-US" sz="2000" i="1" dirty="0"/>
              <a:t>Biological Cybernetics</a:t>
            </a:r>
            <a:r>
              <a:rPr lang="en-US" sz="2000" dirty="0"/>
              <a:t> </a:t>
            </a:r>
            <a:r>
              <a:rPr lang="en-US" sz="2000" b="1" dirty="0"/>
              <a:t>86</a:t>
            </a:r>
            <a:r>
              <a:rPr lang="en-US" sz="2000" dirty="0" smtClean="0"/>
              <a:t>, </a:t>
            </a:r>
            <a:r>
              <a:rPr lang="ru-RU" sz="2000" dirty="0" smtClean="0"/>
              <a:t>111 </a:t>
            </a:r>
            <a:r>
              <a:rPr lang="ru-RU" sz="2000" dirty="0"/>
              <a:t>(2002).</a:t>
            </a:r>
          </a:p>
        </p:txBody>
      </p:sp>
    </p:spTree>
    <p:extLst>
      <p:ext uri="{BB962C8B-B14F-4D97-AF65-F5344CB8AC3E}">
        <p14:creationId xmlns:p14="http://schemas.microsoft.com/office/powerpoint/2010/main" xmlns="" val="12271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  <a:endParaRPr lang="en-US" dirty="0" smtClean="0"/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4941168"/>
            <a:ext cx="7478217" cy="1143000"/>
          </a:xfrm>
        </p:spPr>
        <p:txBody>
          <a:bodyPr/>
          <a:lstStyle/>
          <a:p>
            <a:r>
              <a:rPr lang="ru-RU" dirty="0" smtClean="0"/>
              <a:t>Теоретическая модель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0000" y="338240"/>
            <a:ext cx="4876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CMR10"/>
              </a:rPr>
              <a:t> – </a:t>
            </a:r>
            <a:r>
              <a:rPr lang="ru-RU" dirty="0" smtClean="0">
                <a:latin typeface="CMR10"/>
              </a:rPr>
              <a:t>разность между безразмерными скоростями активации конкурирующих популяций нейронов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458636"/>
            <a:ext cx="2963415" cy="1890244"/>
          </a:xfr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7187" y="1634505"/>
            <a:ext cx="2943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бъект 5"/>
          <p:cNvSpPr txBox="1">
            <a:spLocks/>
          </p:cNvSpPr>
          <p:nvPr/>
        </p:nvSpPr>
        <p:spPr>
          <a:xfrm>
            <a:off x="452520" y="2947744"/>
            <a:ext cx="8435281" cy="1905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G. </a:t>
            </a:r>
            <a:r>
              <a:rPr lang="en-US" sz="2000" dirty="0" err="1" smtClean="0"/>
              <a:t>Huguet</a:t>
            </a:r>
            <a:r>
              <a:rPr lang="en-US" sz="2000" dirty="0" smtClean="0"/>
              <a:t>, J. </a:t>
            </a:r>
            <a:r>
              <a:rPr lang="en-US" sz="2000" dirty="0" err="1" smtClean="0"/>
              <a:t>Rinzel</a:t>
            </a:r>
            <a:r>
              <a:rPr lang="en-US" sz="2000" dirty="0" smtClean="0"/>
              <a:t>, and J.-M. </a:t>
            </a:r>
            <a:r>
              <a:rPr lang="en-US" sz="2000" dirty="0" err="1" smtClean="0"/>
              <a:t>Hupe</a:t>
            </a:r>
            <a:r>
              <a:rPr lang="en-US" sz="2000" dirty="0" smtClean="0"/>
              <a:t>, </a:t>
            </a:r>
            <a:r>
              <a:rPr lang="en-US" sz="2000" i="1" dirty="0" smtClean="0"/>
              <a:t>Journal of Vision</a:t>
            </a:r>
            <a:r>
              <a:rPr lang="en-US" sz="2000" dirty="0" smtClean="0"/>
              <a:t> </a:t>
            </a:r>
            <a:r>
              <a:rPr lang="ru-RU" sz="2000" b="1" dirty="0" smtClean="0"/>
              <a:t>14</a:t>
            </a:r>
            <a:r>
              <a:rPr lang="ru-RU" sz="2000" dirty="0" smtClean="0"/>
              <a:t>, 1</a:t>
            </a:r>
            <a:r>
              <a:rPr lang="en-US" sz="2000" dirty="0" smtClean="0"/>
              <a:t> </a:t>
            </a:r>
            <a:r>
              <a:rPr lang="ru-RU" sz="2000" dirty="0" smtClean="0"/>
              <a:t>(2014)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A. N. </a:t>
            </a:r>
            <a:r>
              <a:rPr lang="en-US" sz="2000" dirty="0" err="1"/>
              <a:t>Pisarchik</a:t>
            </a:r>
            <a:r>
              <a:rPr lang="en-US" sz="2000" dirty="0"/>
              <a:t>, R. </a:t>
            </a:r>
            <a:r>
              <a:rPr lang="en-US" sz="2000" dirty="0" err="1"/>
              <a:t>Jaimes-Reategui</a:t>
            </a:r>
            <a:r>
              <a:rPr lang="en-US" sz="2000" dirty="0"/>
              <a:t>, C. D. A. </a:t>
            </a:r>
            <a:r>
              <a:rPr lang="en-US" sz="2000" dirty="0" err="1" smtClean="0"/>
              <a:t>Magallon</a:t>
            </a:r>
            <a:r>
              <a:rPr lang="en-US" sz="2000" dirty="0" smtClean="0"/>
              <a:t>-Garcia</a:t>
            </a:r>
            <a:r>
              <a:rPr lang="en-US" sz="2000" dirty="0"/>
              <a:t>, and C. O. Castillo-Morales, </a:t>
            </a:r>
            <a:r>
              <a:rPr lang="en-US" sz="2000" i="1" dirty="0"/>
              <a:t>Biological </a:t>
            </a:r>
            <a:r>
              <a:rPr lang="en-US" sz="2000" i="1" dirty="0" smtClean="0"/>
              <a:t>Cybernetics </a:t>
            </a:r>
            <a:r>
              <a:rPr lang="en-US" sz="2000" b="1" dirty="0"/>
              <a:t>108</a:t>
            </a:r>
            <a:r>
              <a:rPr lang="en-US" sz="2000" dirty="0"/>
              <a:t>, 397 (2014</a:t>
            </a:r>
            <a:r>
              <a:rPr lang="en-US" sz="2000" dirty="0" smtClean="0"/>
              <a:t>).</a:t>
            </a:r>
          </a:p>
          <a:p>
            <a:r>
              <a:rPr lang="en-US" sz="2000" dirty="0"/>
              <a:t>R. Moreno-</a:t>
            </a:r>
            <a:r>
              <a:rPr lang="en-US" sz="2000" dirty="0" err="1"/>
              <a:t>Bote</a:t>
            </a:r>
            <a:r>
              <a:rPr lang="en-US" sz="2000" dirty="0"/>
              <a:t>, J. </a:t>
            </a:r>
            <a:r>
              <a:rPr lang="en-US" sz="2000" dirty="0" err="1"/>
              <a:t>Rinzel</a:t>
            </a:r>
            <a:r>
              <a:rPr lang="en-US" sz="2000" dirty="0"/>
              <a:t>, and N. Rubin, </a:t>
            </a:r>
            <a:r>
              <a:rPr lang="en-US" sz="2000" i="1" dirty="0"/>
              <a:t>Journal </a:t>
            </a:r>
            <a:r>
              <a:rPr lang="en-US" sz="2000" i="1" dirty="0" smtClean="0"/>
              <a:t>of Neurophysiology</a:t>
            </a:r>
            <a:r>
              <a:rPr lang="en-US" sz="2000" dirty="0" smtClean="0"/>
              <a:t> </a:t>
            </a:r>
            <a:r>
              <a:rPr lang="en-US" sz="2000" b="1" dirty="0"/>
              <a:t>98</a:t>
            </a:r>
            <a:r>
              <a:rPr lang="en-US" sz="2000" dirty="0"/>
              <a:t>, 1125 (2007).</a:t>
            </a:r>
            <a:endParaRPr lang="ru-RU" sz="20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0" r="2501"/>
          <a:stretch>
            <a:fillRect/>
          </a:stretch>
        </p:blipFill>
        <p:spPr bwMode="auto">
          <a:xfrm>
            <a:off x="5292080" y="2259656"/>
            <a:ext cx="3512328" cy="37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705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системы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59" y="188640"/>
            <a:ext cx="3970785" cy="44723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05144" y="1700808"/>
            <a:ext cx="4487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R</a:t>
            </a:r>
            <a:r>
              <a:rPr lang="ru-RU" dirty="0"/>
              <a:t>. Moreno-</a:t>
            </a:r>
            <a:r>
              <a:rPr lang="ru-RU" dirty="0" err="1"/>
              <a:t>Bote</a:t>
            </a:r>
            <a:r>
              <a:rPr lang="ru-RU" dirty="0"/>
              <a:t>, J. </a:t>
            </a:r>
            <a:r>
              <a:rPr lang="ru-RU" dirty="0" err="1"/>
              <a:t>Rinzel</a:t>
            </a:r>
            <a:r>
              <a:rPr lang="ru-RU" dirty="0"/>
              <a:t>, </a:t>
            </a:r>
            <a:r>
              <a:rPr lang="ru-RU" dirty="0" err="1"/>
              <a:t>and</a:t>
            </a:r>
            <a:r>
              <a:rPr lang="ru-RU" dirty="0"/>
              <a:t> N. </a:t>
            </a:r>
            <a:r>
              <a:rPr lang="ru-RU" dirty="0" err="1"/>
              <a:t>Rubin</a:t>
            </a:r>
            <a:r>
              <a:rPr lang="ru-RU" dirty="0"/>
              <a:t>, </a:t>
            </a:r>
            <a:r>
              <a:rPr lang="ru-RU" dirty="0" err="1"/>
              <a:t>Journal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Neurophysiology</a:t>
            </a:r>
            <a:r>
              <a:rPr lang="ru-RU" dirty="0"/>
              <a:t> 98, 1125 (</a:t>
            </a:r>
            <a:r>
              <a:rPr lang="ru-RU" dirty="0" smtClean="0"/>
              <a:t>2007)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4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941168"/>
            <a:ext cx="7622233" cy="1143000"/>
          </a:xfrm>
        </p:spPr>
        <p:txBody>
          <a:bodyPr/>
          <a:lstStyle/>
          <a:p>
            <a:r>
              <a:rPr lang="ru-RU" sz="3600" dirty="0" err="1" smtClean="0"/>
              <a:t>Перемежаемость</a:t>
            </a:r>
            <a:r>
              <a:rPr lang="ru-RU" sz="3600" dirty="0" smtClean="0"/>
              <a:t> в визуальном восприятии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315993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Merk</a:t>
            </a:r>
            <a:r>
              <a:rPr lang="en-US" dirty="0"/>
              <a:t> I. and Schnakenberg J. Biological Cybernetics, volume 86, </a:t>
            </a:r>
            <a:r>
              <a:rPr lang="en-US" dirty="0" smtClean="0"/>
              <a:t>111-116</a:t>
            </a:r>
            <a:r>
              <a:rPr lang="en-US" dirty="0"/>
              <a:t>, 2002.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320" y="189551"/>
            <a:ext cx="6263174" cy="24245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585" y="2702180"/>
            <a:ext cx="3808192" cy="20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5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  <a:endParaRPr lang="en-US" dirty="0" smtClean="0"/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1" y="4941168"/>
            <a:ext cx="7334200" cy="1143000"/>
          </a:xfrm>
        </p:spPr>
        <p:txBody>
          <a:bodyPr/>
          <a:lstStyle/>
          <a:p>
            <a:r>
              <a:rPr lang="ru-RU" dirty="0" smtClean="0"/>
              <a:t>Гистерезис восприятия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123" y="1108713"/>
            <a:ext cx="4245243" cy="32563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1525" y="969394"/>
            <a:ext cx="2114550" cy="3276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991118"/>
            <a:ext cx="2133600" cy="3276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006" y="4054269"/>
            <a:ext cx="4000500" cy="6286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7440" y="4493493"/>
            <a:ext cx="1562100" cy="4476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53449" y="209303"/>
            <a:ext cx="7202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N. Pisarchik, R. </a:t>
            </a:r>
            <a:r>
              <a:rPr lang="en-US" dirty="0" err="1"/>
              <a:t>Jaimes-Reategui</a:t>
            </a:r>
            <a:r>
              <a:rPr lang="en-US" dirty="0"/>
              <a:t>, C. D. A. </a:t>
            </a:r>
            <a:r>
              <a:rPr lang="en-US" dirty="0" err="1"/>
              <a:t>Magallon</a:t>
            </a:r>
            <a:r>
              <a:rPr lang="en-US" dirty="0"/>
              <a:t>-Garcia, and C. O. Castillo-Morales, </a:t>
            </a:r>
            <a:r>
              <a:rPr lang="en-US" i="1" dirty="0"/>
              <a:t>Biological Cybernetics</a:t>
            </a:r>
            <a:r>
              <a:rPr lang="en-US" dirty="0"/>
              <a:t> </a:t>
            </a:r>
            <a:r>
              <a:rPr lang="en-US" b="1" dirty="0"/>
              <a:t>108</a:t>
            </a:r>
            <a:r>
              <a:rPr lang="en-US" dirty="0"/>
              <a:t>, 397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04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«Нелинейные волны – 2016» 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5" y="4941168"/>
            <a:ext cx="7118176" cy="1143000"/>
          </a:xfrm>
        </p:spPr>
        <p:txBody>
          <a:bodyPr/>
          <a:lstStyle/>
          <a:p>
            <a:r>
              <a:rPr lang="ru-RU" dirty="0" smtClean="0"/>
              <a:t>Эксперимент и теория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291" y="1484784"/>
            <a:ext cx="4109693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8426" y="1463050"/>
            <a:ext cx="4063984" cy="30606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7067" y="249434"/>
            <a:ext cx="7187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N. Pisarchik, R. </a:t>
            </a:r>
            <a:r>
              <a:rPr lang="en-US" dirty="0" err="1"/>
              <a:t>Jaimes-Reategui</a:t>
            </a:r>
            <a:r>
              <a:rPr lang="en-US" dirty="0"/>
              <a:t>, C. D. A. </a:t>
            </a:r>
            <a:r>
              <a:rPr lang="en-US" dirty="0" err="1"/>
              <a:t>Magallon</a:t>
            </a:r>
            <a:r>
              <a:rPr lang="en-US" dirty="0"/>
              <a:t>-Garcia, and C. O. Castillo-Morales, </a:t>
            </a:r>
            <a:r>
              <a:rPr lang="en-US" i="1" dirty="0"/>
              <a:t>Biological Cybernetics</a:t>
            </a:r>
            <a:r>
              <a:rPr lang="en-US" dirty="0"/>
              <a:t> </a:t>
            </a:r>
            <a:r>
              <a:rPr lang="en-US" b="1" dirty="0"/>
              <a:t>108</a:t>
            </a:r>
            <a:r>
              <a:rPr lang="en-US" dirty="0"/>
              <a:t>, 397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42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4941168"/>
            <a:ext cx="6974161" cy="1143000"/>
          </a:xfrm>
        </p:spPr>
        <p:txBody>
          <a:bodyPr/>
          <a:lstStyle/>
          <a:p>
            <a:r>
              <a:rPr lang="ru-RU" sz="4200" dirty="0" smtClean="0"/>
              <a:t>Описание эксперимента</a:t>
            </a:r>
            <a:endParaRPr lang="ru-RU" sz="4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N </a:t>
            </a:r>
            <a:r>
              <a:rPr lang="en-US" sz="2400" dirty="0"/>
              <a:t>= 16 </a:t>
            </a:r>
            <a:r>
              <a:rPr lang="ru-RU" sz="2400" dirty="0" smtClean="0"/>
              <a:t>кубов </a:t>
            </a:r>
            <a:r>
              <a:rPr lang="ru-RU" sz="2400" dirty="0" err="1" smtClean="0"/>
              <a:t>Некера</a:t>
            </a:r>
            <a:r>
              <a:rPr lang="ru-RU" sz="2400" dirty="0" smtClean="0"/>
              <a:t> с различной интенсивностью внутренних граней.</a:t>
            </a:r>
          </a:p>
          <a:p>
            <a:r>
              <a:rPr lang="ru-RU" sz="2400" dirty="0" smtClean="0"/>
              <a:t>Случайная последовательность предъявлений</a:t>
            </a:r>
            <a:r>
              <a:rPr lang="ru-RU" sz="2400" dirty="0"/>
              <a:t>.</a:t>
            </a:r>
            <a:endParaRPr lang="en-US" sz="2400" dirty="0" smtClean="0"/>
          </a:p>
          <a:p>
            <a:r>
              <a:rPr lang="ru-RU" sz="2400" dirty="0" smtClean="0"/>
              <a:t>Большое количество предъявлений каждого куба </a:t>
            </a:r>
            <a:r>
              <a:rPr lang="ru-RU" sz="2400" dirty="0" err="1" smtClean="0"/>
              <a:t>Некера</a:t>
            </a:r>
            <a:r>
              <a:rPr lang="en-US" sz="2400" dirty="0" smtClean="0"/>
              <a:t> – 47 </a:t>
            </a:r>
            <a:r>
              <a:rPr lang="ru-RU" sz="2400" dirty="0" smtClean="0"/>
              <a:t>раз</a:t>
            </a:r>
            <a:endParaRPr lang="en-US" sz="2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35"/>
          <a:stretch/>
        </p:blipFill>
        <p:spPr>
          <a:xfrm>
            <a:off x="2051720" y="2924944"/>
            <a:ext cx="5269962" cy="21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4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1" y="4941168"/>
            <a:ext cx="6974160" cy="1143000"/>
          </a:xfrm>
        </p:spPr>
        <p:txBody>
          <a:bodyPr/>
          <a:lstStyle/>
          <a:p>
            <a:r>
              <a:rPr lang="ru-RU" sz="4200" dirty="0"/>
              <a:t>Описание эксперимента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067944" y="548680"/>
            <a:ext cx="4618856" cy="43044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20</a:t>
            </a:r>
            <a:r>
              <a:rPr lang="en-US" sz="2400" dirty="0" smtClean="0"/>
              <a:t> </a:t>
            </a:r>
            <a:r>
              <a:rPr lang="ru-RU" sz="2400" dirty="0" smtClean="0"/>
              <a:t>здоровых добровольцев, мужчин и женщины.</a:t>
            </a:r>
            <a:endParaRPr lang="en-US" sz="2400" dirty="0" smtClean="0"/>
          </a:p>
          <a:p>
            <a:r>
              <a:rPr lang="ru-RU" sz="2400" dirty="0" smtClean="0"/>
              <a:t>Длительность эксперимента: 32 мин.</a:t>
            </a:r>
            <a:endParaRPr lang="en-US" sz="2400" dirty="0" smtClean="0"/>
          </a:p>
          <a:p>
            <a:r>
              <a:rPr lang="ru-RU" sz="2400" dirty="0" smtClean="0"/>
              <a:t>Время одного предъявления куба </a:t>
            </a:r>
            <a:r>
              <a:rPr lang="ru-RU" sz="2400" dirty="0" err="1" smtClean="0"/>
              <a:t>Некера</a:t>
            </a:r>
            <a:r>
              <a:rPr lang="en-US" sz="2400" dirty="0" smtClean="0"/>
              <a:t>: 0</a:t>
            </a:r>
            <a:r>
              <a:rPr lang="en-US" sz="2400" i="1" dirty="0" smtClean="0"/>
              <a:t>.</a:t>
            </a:r>
            <a:r>
              <a:rPr lang="en-US" sz="2400" dirty="0" smtClean="0"/>
              <a:t>5 – 0.7 </a:t>
            </a:r>
            <a:r>
              <a:rPr lang="ru-RU" sz="2400" dirty="0" smtClean="0"/>
              <a:t>сек.</a:t>
            </a:r>
            <a:endParaRPr lang="en-US" sz="2400" dirty="0"/>
          </a:p>
          <a:p>
            <a:r>
              <a:rPr lang="ru-RU" sz="2400" dirty="0" smtClean="0"/>
              <a:t>Время между двумя предъявлениями различных кубов </a:t>
            </a:r>
            <a:r>
              <a:rPr lang="ru-RU" sz="2400" dirty="0" err="1" smtClean="0"/>
              <a:t>Некера</a:t>
            </a:r>
            <a:r>
              <a:rPr lang="ru-RU" sz="2400" dirty="0" smtClean="0"/>
              <a:t>: 1</a:t>
            </a:r>
            <a:r>
              <a:rPr lang="en-US" sz="2400" dirty="0" smtClean="0"/>
              <a:t>.</a:t>
            </a:r>
            <a:r>
              <a:rPr lang="ru-RU" sz="2400" dirty="0" smtClean="0"/>
              <a:t>5</a:t>
            </a:r>
            <a:r>
              <a:rPr lang="en-US" sz="2400" dirty="0"/>
              <a:t> – 2.</a:t>
            </a:r>
            <a:r>
              <a:rPr lang="ru-RU" sz="2400" dirty="0" smtClean="0"/>
              <a:t>0</a:t>
            </a:r>
            <a:r>
              <a:rPr lang="en-US" sz="2400" dirty="0" smtClean="0"/>
              <a:t> </a:t>
            </a:r>
            <a:r>
              <a:rPr lang="ru-RU" sz="2400" dirty="0" smtClean="0"/>
              <a:t>сек</a:t>
            </a:r>
            <a:r>
              <a:rPr lang="en-US" sz="2400" dirty="0" smtClean="0"/>
              <a:t>.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1026" name="Picture 2" descr="Experi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8720"/>
            <a:ext cx="320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9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941168"/>
            <a:ext cx="7982273" cy="1143000"/>
          </a:xfrm>
        </p:spPr>
        <p:txBody>
          <a:bodyPr/>
          <a:lstStyle/>
          <a:p>
            <a:r>
              <a:rPr lang="ru-RU" sz="4000" dirty="0" smtClean="0"/>
              <a:t>Психометрическая функция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3816424" cy="2902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1560240"/>
            <a:ext cx="4581279" cy="18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00" b="18500"/>
          <a:stretch/>
        </p:blipFill>
        <p:spPr>
          <a:xfrm>
            <a:off x="5931505" y="3429000"/>
            <a:ext cx="1800225" cy="288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404" y="3419735"/>
            <a:ext cx="4251960" cy="4267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9288" y="3909296"/>
            <a:ext cx="3938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A. A. Kingdom and N. </a:t>
            </a:r>
            <a:r>
              <a:rPr lang="en-US" dirty="0" err="1"/>
              <a:t>Prins</a:t>
            </a:r>
            <a:r>
              <a:rPr lang="en-US" dirty="0"/>
              <a:t>, </a:t>
            </a:r>
            <a:r>
              <a:rPr lang="en-US" i="1" dirty="0"/>
              <a:t>Psychophysics: A Practical</a:t>
            </a:r>
          </a:p>
          <a:p>
            <a:r>
              <a:rPr lang="en-US" i="1" dirty="0"/>
              <a:t>Introduction </a:t>
            </a:r>
            <a:r>
              <a:rPr lang="en-US" dirty="0"/>
              <a:t>(Academic Press, 2010)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65665" y="404664"/>
            <a:ext cx="1562519" cy="504056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1617" y="395576"/>
            <a:ext cx="1562519" cy="504056"/>
          </a:xfrm>
          <a:prstGeom prst="roundRect">
            <a:avLst/>
          </a:prstGeom>
          <a:gradFill>
            <a:gsLst>
              <a:gs pos="0">
                <a:schemeClr val="bg2">
                  <a:tint val="98000"/>
                  <a:shade val="90000"/>
                  <a:satMod val="160000"/>
                  <a:lumMod val="100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20000" t="10000" r="20000" b="6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7192717" y="474058"/>
            <a:ext cx="374439" cy="37443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2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9" y="4372168"/>
            <a:ext cx="6542112" cy="1143000"/>
          </a:xfrm>
        </p:spPr>
        <p:txBody>
          <a:bodyPr/>
          <a:lstStyle/>
          <a:p>
            <a:r>
              <a:rPr lang="ru-RU" dirty="0" smtClean="0"/>
              <a:t>Соавторы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220072" y="568932"/>
            <a:ext cx="3346704" cy="3474720"/>
          </a:xfrm>
        </p:spPr>
        <p:txBody>
          <a:bodyPr/>
          <a:lstStyle/>
          <a:p>
            <a:r>
              <a:rPr lang="ru-RU" dirty="0"/>
              <a:t>Грубов В.В.,</a:t>
            </a:r>
          </a:p>
          <a:p>
            <a:r>
              <a:rPr lang="ru-RU" dirty="0" smtClean="0"/>
              <a:t>Журавлев М.О.,</a:t>
            </a:r>
          </a:p>
          <a:p>
            <a:r>
              <a:rPr lang="ru-RU" dirty="0" smtClean="0"/>
              <a:t>Куровская М.К.,</a:t>
            </a:r>
          </a:p>
          <a:p>
            <a:r>
              <a:rPr lang="ru-RU" dirty="0" err="1"/>
              <a:t>Писарчик</a:t>
            </a:r>
            <a:r>
              <a:rPr lang="ru-RU" dirty="0"/>
              <a:t> А.Н.</a:t>
            </a:r>
          </a:p>
          <a:p>
            <a:r>
              <a:rPr lang="ru-RU" dirty="0" smtClean="0"/>
              <a:t>Руннова </a:t>
            </a:r>
            <a:r>
              <a:rPr lang="ru-RU" dirty="0"/>
              <a:t>А.Е.,</a:t>
            </a:r>
          </a:p>
          <a:p>
            <a:r>
              <a:rPr lang="ru-RU" dirty="0" smtClean="0"/>
              <a:t>Храмов </a:t>
            </a:r>
            <a:r>
              <a:rPr lang="ru-RU" dirty="0"/>
              <a:t>А.Е.,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28187" y="568932"/>
            <a:ext cx="4071805" cy="3777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Саратовский государственный университет имени </a:t>
            </a:r>
            <a:br>
              <a:rPr lang="ru-RU" dirty="0" smtClean="0"/>
            </a:br>
            <a:r>
              <a:rPr lang="ru-RU" dirty="0" smtClean="0"/>
              <a:t>Н.Г. Чернышевского;</a:t>
            </a:r>
          </a:p>
          <a:p>
            <a:r>
              <a:rPr lang="ru-RU" dirty="0" smtClean="0"/>
              <a:t>Саратовский государственный технический университет имени Гагарина Ю.А.;</a:t>
            </a:r>
          </a:p>
          <a:p>
            <a:r>
              <a:rPr lang="en-US" dirty="0"/>
              <a:t>Center for Biomedical Technology, Technical University of Madrid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41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  <a:endParaRPr lang="en-US" dirty="0" smtClean="0"/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ошибок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5" y="3306424"/>
            <a:ext cx="9115425" cy="685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312" y="3937620"/>
            <a:ext cx="6457950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112833"/>
            <a:ext cx="5616624" cy="30661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812" y="4442132"/>
            <a:ext cx="53149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5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5" y="4941168"/>
            <a:ext cx="6758136" cy="1143000"/>
          </a:xfrm>
        </p:spPr>
        <p:txBody>
          <a:bodyPr/>
          <a:lstStyle/>
          <a:p>
            <a:r>
              <a:rPr lang="ru-RU" sz="4000" dirty="0" smtClean="0"/>
              <a:t>Традиционные виды функций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6787" y="698575"/>
            <a:ext cx="4471757" cy="3145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944" y="2420888"/>
            <a:ext cx="4130040" cy="853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07680"/>
            <a:ext cx="3368040" cy="7010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949856"/>
            <a:ext cx="3169920" cy="822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44824"/>
            <a:ext cx="3406140" cy="396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80" y="3501008"/>
            <a:ext cx="391668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«Нелинейные волны – 2016» </a:t>
            </a:r>
          </a:p>
          <a:p>
            <a:r>
              <a:rPr lang="ru-RU" smtClean="0"/>
              <a:t>Нижний Новгород, 27 февраля – 4 марта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4941168"/>
            <a:ext cx="7550225" cy="1143000"/>
          </a:xfrm>
        </p:spPr>
        <p:txBody>
          <a:bodyPr/>
          <a:lstStyle/>
          <a:p>
            <a:r>
              <a:rPr lang="ru-RU" sz="3800" b="0" dirty="0" smtClean="0"/>
              <a:t>Вероятность для «левого» куба</a:t>
            </a:r>
            <a:endParaRPr lang="ru-RU" sz="3800" dirty="0"/>
          </a:p>
        </p:txBody>
      </p:sp>
      <p:pic>
        <p:nvPicPr>
          <p:cNvPr id="7" name="Picture 2" descr="Experi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142" y="376496"/>
            <a:ext cx="2816706" cy="254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949" y="3284984"/>
            <a:ext cx="3598847" cy="8581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5196" y="3068960"/>
            <a:ext cx="3775276" cy="1212097"/>
          </a:xfrm>
          <a:prstGeom prst="rect">
            <a:avLst/>
          </a:prstGeom>
        </p:spPr>
      </p:pic>
      <p:sp>
        <p:nvSpPr>
          <p:cNvPr id="22" name="Двойная стрелка влево/вправо 21"/>
          <p:cNvSpPr/>
          <p:nvPr/>
        </p:nvSpPr>
        <p:spPr>
          <a:xfrm>
            <a:off x="4138450" y="3494988"/>
            <a:ext cx="698091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842448" y="3453467"/>
            <a:ext cx="6360354" cy="576064"/>
            <a:chOff x="1842448" y="3453467"/>
            <a:chExt cx="6360354" cy="57606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131841" y="3741499"/>
              <a:ext cx="792088" cy="288032"/>
            </a:xfrm>
            <a:prstGeom prst="roundRect">
              <a:avLst/>
            </a:prstGeom>
            <a:gradFill>
              <a:gsLst>
                <a:gs pos="0">
                  <a:schemeClr val="bg2">
                    <a:tint val="98000"/>
                    <a:shade val="90000"/>
                    <a:satMod val="160000"/>
                    <a:lumMod val="100000"/>
                  </a:schemeClr>
                </a:gs>
                <a:gs pos="60000">
                  <a:schemeClr val="bg2">
                    <a:tint val="95000"/>
                    <a:shade val="100000"/>
                    <a:satMod val="130000"/>
                    <a:lumMod val="130000"/>
                  </a:schemeClr>
                </a:gs>
                <a:gs pos="100000">
                  <a:schemeClr val="bg2">
                    <a:tint val="97000"/>
                    <a:shade val="100000"/>
                    <a:hueMod val="100000"/>
                    <a:satMod val="140000"/>
                    <a:lumMod val="80000"/>
                  </a:schemeClr>
                </a:gs>
              </a:gsLst>
              <a:path path="circle">
                <a:fillToRect l="20000" t="10000" r="20000" b="6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842448" y="3741499"/>
              <a:ext cx="792088" cy="288032"/>
            </a:xfrm>
            <a:prstGeom prst="roundRect">
              <a:avLst/>
            </a:prstGeom>
            <a:gradFill>
              <a:gsLst>
                <a:gs pos="0">
                  <a:schemeClr val="bg2">
                    <a:tint val="98000"/>
                    <a:shade val="90000"/>
                    <a:satMod val="160000"/>
                    <a:lumMod val="100000"/>
                  </a:schemeClr>
                </a:gs>
                <a:gs pos="60000">
                  <a:schemeClr val="bg2">
                    <a:tint val="95000"/>
                    <a:shade val="100000"/>
                    <a:satMod val="130000"/>
                    <a:lumMod val="130000"/>
                  </a:schemeClr>
                </a:gs>
                <a:gs pos="100000">
                  <a:schemeClr val="bg2">
                    <a:tint val="97000"/>
                    <a:shade val="100000"/>
                    <a:hueMod val="100000"/>
                    <a:satMod val="140000"/>
                    <a:lumMod val="80000"/>
                  </a:schemeClr>
                </a:gs>
              </a:gsLst>
              <a:path path="circle">
                <a:fillToRect l="20000" t="10000" r="20000" b="6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842448" y="3453467"/>
              <a:ext cx="792088" cy="28803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410714" y="3741499"/>
              <a:ext cx="792088" cy="28803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Экспериментальные результаты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04664"/>
            <a:ext cx="7634701" cy="42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5" y="4941168"/>
            <a:ext cx="6758136" cy="1143000"/>
          </a:xfrm>
        </p:spPr>
        <p:txBody>
          <a:bodyPr/>
          <a:lstStyle/>
          <a:p>
            <a:r>
              <a:rPr lang="ru-RU" sz="4000" dirty="0"/>
              <a:t>Экспериментальные результаты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1" y="3763888"/>
            <a:ext cx="3190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3" y="3835896"/>
            <a:ext cx="85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3" y="3835896"/>
            <a:ext cx="2266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124744"/>
            <a:ext cx="4414327" cy="249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171600"/>
            <a:ext cx="437027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124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9" y="4941168"/>
            <a:ext cx="6902152" cy="1143000"/>
          </a:xfrm>
        </p:spPr>
        <p:txBody>
          <a:bodyPr/>
          <a:lstStyle/>
          <a:p>
            <a:r>
              <a:rPr lang="ru-RU" sz="4000" dirty="0"/>
              <a:t>Экспериментальные результаты</a:t>
            </a:r>
          </a:p>
        </p:txBody>
      </p:sp>
      <p:pic>
        <p:nvPicPr>
          <p:cNvPr id="7" name="Picture 2" descr="D:\00diskD\rabbit\000_DROPBOX\Dropbox\ивнд презентация\Fig3_1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869" b="41259"/>
          <a:stretch>
            <a:fillRect/>
          </a:stretch>
        </p:blipFill>
        <p:spPr bwMode="auto">
          <a:xfrm>
            <a:off x="971600" y="476672"/>
            <a:ext cx="6908800" cy="424847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69" b="-4155"/>
          <a:stretch>
            <a:fillRect/>
          </a:stretch>
        </p:blipFill>
        <p:spPr bwMode="auto">
          <a:xfrm>
            <a:off x="529430" y="299219"/>
            <a:ext cx="2109544" cy="32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9155" y="277361"/>
            <a:ext cx="592931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8295" y="299219"/>
            <a:ext cx="1350169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48" b="-6699"/>
          <a:stretch>
            <a:fillRect/>
          </a:stretch>
        </p:blipFill>
        <p:spPr bwMode="auto">
          <a:xfrm>
            <a:off x="337110" y="4644326"/>
            <a:ext cx="2330843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058" y="4636559"/>
            <a:ext cx="193595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78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1" y="4941168"/>
            <a:ext cx="6974160" cy="1143000"/>
          </a:xfrm>
        </p:spPr>
        <p:txBody>
          <a:bodyPr/>
          <a:lstStyle/>
          <a:p>
            <a:r>
              <a:rPr lang="ru-RU" sz="4000" dirty="0"/>
              <a:t>Экспериментальные результаты</a:t>
            </a:r>
          </a:p>
        </p:txBody>
      </p:sp>
      <p:pic>
        <p:nvPicPr>
          <p:cNvPr id="7" name="Picture 2" descr="D:\00diskD\rabbit\000_DROPBOX\Dropbox\ивнд презентация\Fig3_1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741"/>
          <a:stretch>
            <a:fillRect/>
          </a:stretch>
        </p:blipFill>
        <p:spPr bwMode="auto">
          <a:xfrm>
            <a:off x="971600" y="456852"/>
            <a:ext cx="6908800" cy="439628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199" y="149094"/>
            <a:ext cx="1943100" cy="40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4594" y="227675"/>
            <a:ext cx="2178844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199" y="4626087"/>
            <a:ext cx="23431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3059" y="4635128"/>
            <a:ext cx="2157413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8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дальше?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2204864"/>
            <a:ext cx="6356653" cy="2808312"/>
          </a:xfrm>
          <a:prstGeom prst="rect">
            <a:avLst/>
          </a:prstGeom>
        </p:spPr>
      </p:pic>
      <p:pic>
        <p:nvPicPr>
          <p:cNvPr id="1028" name="Picture 4" descr="http://www.goldenmed.ru/assets/images/ee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0313"/>
            <a:ext cx="2546792" cy="171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24524"/>
            <a:ext cx="1188490" cy="13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30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Хорошее соответствие теоретических кривых результатам экспериментальных наблюдений</a:t>
            </a:r>
          </a:p>
          <a:p>
            <a:r>
              <a:rPr lang="ru-RU" dirty="0" smtClean="0"/>
              <a:t>Активность мозга, связанная с восприятием неоднозначных изображений может быть охарактеризована с помощью одной скалярной величины</a:t>
            </a:r>
            <a:endParaRPr lang="en-US" dirty="0" smtClean="0"/>
          </a:p>
          <a:p>
            <a:r>
              <a:rPr lang="ru-RU" dirty="0" smtClean="0"/>
              <a:t>Результаты измерений зависят от состояния человека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Нужно работать дальше!!!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9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8194" name="Picture 2" descr="http://im-possible.info/images/articles/principles/mathphys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116617" cy="22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71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Неоднозначное восприятие изображений</a:t>
            </a:r>
            <a:endParaRPr lang="en-US" dirty="0" smtClean="0"/>
          </a:p>
          <a:p>
            <a:r>
              <a:rPr lang="ru-RU" dirty="0" smtClean="0"/>
              <a:t>Куб </a:t>
            </a:r>
            <a:r>
              <a:rPr lang="ru-RU" dirty="0" err="1" smtClean="0"/>
              <a:t>Неккера</a:t>
            </a:r>
            <a:endParaRPr lang="ru-RU" dirty="0" smtClean="0"/>
          </a:p>
          <a:p>
            <a:r>
              <a:rPr lang="ru-RU" dirty="0" err="1" smtClean="0"/>
              <a:t>Перемежаемость</a:t>
            </a:r>
            <a:r>
              <a:rPr lang="ru-RU" dirty="0" smtClean="0"/>
              <a:t> в визуальном восприятии</a:t>
            </a:r>
          </a:p>
          <a:p>
            <a:r>
              <a:rPr lang="ru-RU" dirty="0" smtClean="0"/>
              <a:t>Изменение параметров изображения</a:t>
            </a:r>
            <a:endParaRPr lang="en-US" dirty="0" smtClean="0"/>
          </a:p>
          <a:p>
            <a:r>
              <a:rPr lang="ru-RU" dirty="0" smtClean="0"/>
              <a:t>Психометрическая функция</a:t>
            </a:r>
          </a:p>
          <a:p>
            <a:r>
              <a:rPr lang="ru-RU" dirty="0" smtClean="0"/>
              <a:t>Техника измерения интенсивности возмущений</a:t>
            </a:r>
            <a:endParaRPr lang="en-US" dirty="0"/>
          </a:p>
          <a:p>
            <a:r>
              <a:rPr lang="ru-RU" dirty="0" smtClean="0"/>
              <a:t>Сопоставление экспериментальных и теоретических результатов</a:t>
            </a:r>
            <a:endParaRPr lang="en-US" dirty="0" smtClean="0"/>
          </a:p>
          <a:p>
            <a:r>
              <a:rPr lang="ru-RU" smtClean="0"/>
              <a:t>Заключение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0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941168"/>
            <a:ext cx="7694241" cy="1143000"/>
          </a:xfrm>
        </p:spPr>
        <p:txBody>
          <a:bodyPr/>
          <a:lstStyle/>
          <a:p>
            <a:r>
              <a:rPr lang="ru-RU" sz="3800" dirty="0" smtClean="0"/>
              <a:t>Явление неоднозначного восприятия изображений</a:t>
            </a:r>
            <a:endParaRPr lang="ru-RU" sz="3800" dirty="0"/>
          </a:p>
        </p:txBody>
      </p:sp>
      <p:pic>
        <p:nvPicPr>
          <p:cNvPr id="1026" name="Picture 2" descr="Оптическая иллюзия женское лицо или джазовый музыкант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105" y="276957"/>
            <a:ext cx="238792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igaevpro.ru/index.php?view=image&amp;format=raw&amp;type=orig&amp;id=9&amp;option=com_joomgall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361" y="2843385"/>
            <a:ext cx="14573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еоднозначные, парадоксальные и неопределенные фигуры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822"/>
          <a:stretch/>
        </p:blipFill>
        <p:spPr bwMode="auto">
          <a:xfrm>
            <a:off x="6805160" y="781909"/>
            <a:ext cx="1248679" cy="20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ринципы построения иллюзий: Рис.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224802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46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 smtClean="0"/>
              <a:t>Ваза Рубина</a:t>
            </a:r>
            <a:endParaRPr lang="ru-RU" sz="3800" dirty="0"/>
          </a:p>
        </p:txBody>
      </p:sp>
      <p:pic>
        <p:nvPicPr>
          <p:cNvPr id="7" name="Picture 7" descr="Оптическая иллюзия демонстрирующая лицо или вазу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362" y="332656"/>
            <a:ext cx="1472220" cy="2077466"/>
          </a:xfrm>
          <a:prstGeom prst="rect">
            <a:avLst/>
          </a:prstGeom>
          <a:noFill/>
        </p:spPr>
      </p:pic>
      <p:pic>
        <p:nvPicPr>
          <p:cNvPr id="4098" name="Picture 2" descr="Иллюзия Ваза Руб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2656"/>
            <a:ext cx="3096344" cy="23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6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28" r="27513"/>
          <a:stretch/>
        </p:blipFill>
        <p:spPr bwMode="auto">
          <a:xfrm>
            <a:off x="4919372" y="2432190"/>
            <a:ext cx="1330946" cy="234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sy.gif (2951 bytes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015" y="1413258"/>
            <a:ext cx="1874611" cy="171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uploads8.wikiart.org/images/octavio-ocampo/forever-alway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3312368" cy="24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HARA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512" y="3172828"/>
            <a:ext cx="1459970" cy="172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42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Утка или кролик?</a:t>
            </a:r>
            <a:endParaRPr lang="ru-RU" dirty="0"/>
          </a:p>
        </p:txBody>
      </p:sp>
      <p:pic>
        <p:nvPicPr>
          <p:cNvPr id="7" name="Picture 2" descr="Обман зрения  или Двойственное восприятие   Утка-кролик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5891"/>
            <a:ext cx="3024336" cy="27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908720"/>
            <a:ext cx="3155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77777"/>
                </a:solidFill>
                <a:latin typeface="Droid Sans"/>
              </a:rPr>
              <a:t>Джозеф </a:t>
            </a:r>
            <a:r>
              <a:rPr lang="ru-RU" dirty="0" err="1" smtClean="0">
                <a:solidFill>
                  <a:srgbClr val="777777"/>
                </a:solidFill>
                <a:latin typeface="Droid Sans"/>
              </a:rPr>
              <a:t>Джастроу</a:t>
            </a:r>
            <a:r>
              <a:rPr lang="ru-RU" dirty="0" smtClean="0">
                <a:solidFill>
                  <a:srgbClr val="777777"/>
                </a:solidFill>
                <a:latin typeface="Droid Sans"/>
              </a:rPr>
              <a:t>, 1899 год</a:t>
            </a:r>
            <a:endParaRPr lang="ru-RU" dirty="0"/>
          </a:p>
        </p:txBody>
      </p:sp>
      <p:pic>
        <p:nvPicPr>
          <p:cNvPr id="3074" name="Picture 2" descr="Кто это по вашему сидящий  кролик или утка?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1731" y="1723999"/>
            <a:ext cx="2334940" cy="30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3613" y="4410099"/>
            <a:ext cx="207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77777"/>
                </a:solidFill>
                <a:latin typeface="Droid Sans"/>
              </a:rPr>
              <a:t> Walter </a:t>
            </a:r>
            <a:r>
              <a:rPr lang="en-US" dirty="0" err="1">
                <a:solidFill>
                  <a:srgbClr val="777777"/>
                </a:solidFill>
                <a:latin typeface="Droid Sans"/>
              </a:rPr>
              <a:t>Ehrenstein</a:t>
            </a:r>
            <a:endParaRPr lang="ru-RU" dirty="0"/>
          </a:p>
        </p:txBody>
      </p:sp>
      <p:pic>
        <p:nvPicPr>
          <p:cNvPr id="3076" name="Picture 4" descr="Образ &quot;Утка-кролик&quot; предложенный Витгенштейном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774" y="809608"/>
            <a:ext cx="2558505" cy="18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30367" y="332656"/>
            <a:ext cx="2625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777777"/>
                </a:solidFill>
                <a:latin typeface="Droid Sans"/>
              </a:rPr>
              <a:t>Витгенштейн</a:t>
            </a:r>
            <a:r>
              <a:rPr lang="ru-RU" dirty="0" smtClean="0">
                <a:solidFill>
                  <a:srgbClr val="777777"/>
                </a:solidFill>
                <a:latin typeface="Droid Sans"/>
              </a:rPr>
              <a:t>, 1999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10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Octavio </a:t>
            </a:r>
            <a:r>
              <a:rPr lang="en-US" dirty="0" err="1" smtClean="0"/>
              <a:t>Ocampo</a:t>
            </a:r>
            <a:endParaRPr lang="ru-RU" dirty="0"/>
          </a:p>
        </p:txBody>
      </p:sp>
      <p:pic>
        <p:nvPicPr>
          <p:cNvPr id="9" name="Picture 4" descr="http://uploads3.wikiart.org/images/octavio-ocampo/visions-of-quixo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2"/>
          <a:stretch/>
        </p:blipFill>
        <p:spPr bwMode="auto">
          <a:xfrm>
            <a:off x="3246333" y="476671"/>
            <a:ext cx="2621811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t.lowrider.com/uploads/sites/7/2009/12/1001_lrap_03_o-octavio_ocampo_metamorphosis_art-soldi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647" y="2314505"/>
            <a:ext cx="2324836" cy="30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ages26.fotki.com/v934/photos/1/1159332/5029317/ocampo_07-v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828" y="1124744"/>
            <a:ext cx="2465486" cy="344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80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Логотипы и постеры</a:t>
            </a:r>
            <a:endParaRPr lang="ru-RU" dirty="0"/>
          </a:p>
        </p:txBody>
      </p:sp>
      <p:pic>
        <p:nvPicPr>
          <p:cNvPr id="5122" name="Picture 2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993" y="365428"/>
            <a:ext cx="2601807" cy="20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58" y="541874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5701" y="150118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10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80" t="16557" r="27786" b="17924"/>
          <a:stretch/>
        </p:blipFill>
        <p:spPr bwMode="auto">
          <a:xfrm>
            <a:off x="556099" y="2891324"/>
            <a:ext cx="2187100" cy="142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097" y="3362562"/>
            <a:ext cx="2600622" cy="16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Оптический обман двойственного  изображения Вампир или Кров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449" y="2891324"/>
            <a:ext cx="257853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07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28.02.2016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«Нелинейные волны – 2016» </a:t>
            </a:r>
          </a:p>
          <a:p>
            <a:r>
              <a:rPr lang="ru-RU" dirty="0" smtClean="0"/>
              <a:t>Нижний Новгород, 27 февраля – 4 марта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874265" y="6172200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3" y="4941168"/>
            <a:ext cx="6686128" cy="1143000"/>
          </a:xfrm>
        </p:spPr>
        <p:txBody>
          <a:bodyPr/>
          <a:lstStyle/>
          <a:p>
            <a:r>
              <a:rPr lang="ru-RU" dirty="0" smtClean="0"/>
              <a:t>Оптические иллюзии</a:t>
            </a:r>
            <a:endParaRPr lang="ru-RU" dirty="0"/>
          </a:p>
        </p:txBody>
      </p:sp>
      <p:pic>
        <p:nvPicPr>
          <p:cNvPr id="7170" name="Picture 2" descr="Оптический обман Левитирующий коври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68"/>
          <a:stretch/>
        </p:blipFill>
        <p:spPr bwMode="auto">
          <a:xfrm>
            <a:off x="2843808" y="2816746"/>
            <a:ext cx="3024336" cy="212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Здание на переднем плане оптический обман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18" y="278928"/>
            <a:ext cx="2242593" cy="30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Оптический обман  Парирующего парня в воздухе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828" y="1556792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аерo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2527607" cy="19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9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2160</TotalTime>
  <Words>1126</Words>
  <Application>Microsoft Office PowerPoint</Application>
  <PresentationFormat>Экран (4:3)</PresentationFormat>
  <Paragraphs>196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Нелинейные феномены в когнитивной деятельности человека, связанной с визуальным восприятием</vt:lpstr>
      <vt:lpstr>Соавторы</vt:lpstr>
      <vt:lpstr>Содержание</vt:lpstr>
      <vt:lpstr>Явление неоднозначного восприятия изображений</vt:lpstr>
      <vt:lpstr>Ваза Рубина</vt:lpstr>
      <vt:lpstr>Утка или кролик?</vt:lpstr>
      <vt:lpstr>Octavio Ocampo</vt:lpstr>
      <vt:lpstr>Логотипы и постеры</vt:lpstr>
      <vt:lpstr>Оптические иллюзии</vt:lpstr>
      <vt:lpstr>Куб Некера</vt:lpstr>
      <vt:lpstr>Недавние работы</vt:lpstr>
      <vt:lpstr>Теоретическая модель</vt:lpstr>
      <vt:lpstr>Динамика системы</vt:lpstr>
      <vt:lpstr>Перемежаемость в визуальном восприятии</vt:lpstr>
      <vt:lpstr>Гистерезис восприятия</vt:lpstr>
      <vt:lpstr>Эксперимент и теория</vt:lpstr>
      <vt:lpstr>Описание эксперимента</vt:lpstr>
      <vt:lpstr>Описание эксперимента</vt:lpstr>
      <vt:lpstr>Психометрическая функция</vt:lpstr>
      <vt:lpstr>Учет ошибок</vt:lpstr>
      <vt:lpstr>Традиционные виды функций</vt:lpstr>
      <vt:lpstr>Вероятность для «левого» куба</vt:lpstr>
      <vt:lpstr>Экспериментальные результаты</vt:lpstr>
      <vt:lpstr>Экспериментальные результаты</vt:lpstr>
      <vt:lpstr>Экспериментальные результаты</vt:lpstr>
      <vt:lpstr>Экспериментальные результаты</vt:lpstr>
      <vt:lpstr>Что дальше?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Bistable Visual Perception Phenomenon and Measurement of Normalized Brain Noise Intensity</dc:title>
  <dc:creator>Светлана</dc:creator>
  <cp:lastModifiedBy>user1</cp:lastModifiedBy>
  <cp:revision>98</cp:revision>
  <dcterms:modified xsi:type="dcterms:W3CDTF">2016-03-31T14:57:33Z</dcterms:modified>
</cp:coreProperties>
</file>