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7"/>
  </p:notesMasterIdLst>
  <p:handoutMasterIdLst>
    <p:handoutMasterId r:id="rId58"/>
  </p:handoutMasterIdLst>
  <p:sldIdLst>
    <p:sldId id="405" r:id="rId2"/>
    <p:sldId id="399" r:id="rId3"/>
    <p:sldId id="375" r:id="rId4"/>
    <p:sldId id="393" r:id="rId5"/>
    <p:sldId id="492" r:id="rId6"/>
    <p:sldId id="493" r:id="rId7"/>
    <p:sldId id="494" r:id="rId8"/>
    <p:sldId id="495" r:id="rId9"/>
    <p:sldId id="496" r:id="rId10"/>
    <p:sldId id="501" r:id="rId11"/>
    <p:sldId id="468" r:id="rId12"/>
    <p:sldId id="489" r:id="rId13"/>
    <p:sldId id="491" r:id="rId14"/>
    <p:sldId id="473" r:id="rId15"/>
    <p:sldId id="474" r:id="rId16"/>
    <p:sldId id="475" r:id="rId17"/>
    <p:sldId id="502" r:id="rId18"/>
    <p:sldId id="412" r:id="rId19"/>
    <p:sldId id="472" r:id="rId20"/>
    <p:sldId id="408" r:id="rId21"/>
    <p:sldId id="476" r:id="rId22"/>
    <p:sldId id="465" r:id="rId23"/>
    <p:sldId id="497" r:id="rId24"/>
    <p:sldId id="498" r:id="rId25"/>
    <p:sldId id="429" r:id="rId26"/>
    <p:sldId id="452" r:id="rId27"/>
    <p:sldId id="448" r:id="rId28"/>
    <p:sldId id="449" r:id="rId29"/>
    <p:sldId id="505" r:id="rId30"/>
    <p:sldId id="506" r:id="rId31"/>
    <p:sldId id="451" r:id="rId32"/>
    <p:sldId id="444" r:id="rId33"/>
    <p:sldId id="503" r:id="rId34"/>
    <p:sldId id="443" r:id="rId35"/>
    <p:sldId id="434" r:id="rId36"/>
    <p:sldId id="430" r:id="rId37"/>
    <p:sldId id="432" r:id="rId38"/>
    <p:sldId id="425" r:id="rId39"/>
    <p:sldId id="427" r:id="rId40"/>
    <p:sldId id="428" r:id="rId41"/>
    <p:sldId id="435" r:id="rId42"/>
    <p:sldId id="438" r:id="rId43"/>
    <p:sldId id="439" r:id="rId44"/>
    <p:sldId id="414" r:id="rId45"/>
    <p:sldId id="409" r:id="rId46"/>
    <p:sldId id="504" r:id="rId47"/>
    <p:sldId id="453" r:id="rId48"/>
    <p:sldId id="478" r:id="rId49"/>
    <p:sldId id="479" r:id="rId50"/>
    <p:sldId id="483" r:id="rId51"/>
    <p:sldId id="485" r:id="rId52"/>
    <p:sldId id="486" r:id="rId53"/>
    <p:sldId id="487" r:id="rId54"/>
    <p:sldId id="488" r:id="rId55"/>
    <p:sldId id="499" r:id="rId56"/>
  </p:sldIdLst>
  <p:sldSz cx="9144000" cy="6858000" type="screen4x3"/>
  <p:notesSz cx="7099300" cy="10234613"/>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25226"/>
    <a:srgbClr val="113497"/>
    <a:srgbClr val="1848CE"/>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57" autoAdjust="0"/>
    <p:restoredTop sz="68662" autoAdjust="0"/>
  </p:normalViewPr>
  <p:slideViewPr>
    <p:cSldViewPr snapToGrid="0">
      <p:cViewPr varScale="1">
        <p:scale>
          <a:sx n="103" d="100"/>
          <a:sy n="103" d="100"/>
        </p:scale>
        <p:origin x="-324" y="-90"/>
      </p:cViewPr>
      <p:guideLst>
        <p:guide orient="horz" pos="2160"/>
        <p:guide pos="2880"/>
      </p:guideLst>
    </p:cSldViewPr>
  </p:slideViewPr>
  <p:notesTextViewPr>
    <p:cViewPr>
      <p:scale>
        <a:sx n="75" d="100"/>
        <a:sy n="75" d="100"/>
      </p:scale>
      <p:origin x="0" y="0"/>
    </p:cViewPr>
  </p:notesTextViewPr>
  <p:sorterViewPr>
    <p:cViewPr>
      <p:scale>
        <a:sx n="66" d="100"/>
        <a:sy n="66" d="100"/>
      </p:scale>
      <p:origin x="0" y="6114"/>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AFC08-936C-4C5D-9C70-80BBCEF82B4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ru-RU"/>
        </a:p>
      </dgm:t>
    </dgm:pt>
    <dgm:pt modelId="{6C3EB845-08EE-4D9F-8795-4C08D440D51B}">
      <dgm:prSet phldrT="[Текст]"/>
      <dgm:spPr/>
      <dgm:t>
        <a:bodyPr/>
        <a:lstStyle/>
        <a:p>
          <a:r>
            <a:rPr lang="ru-RU" dirty="0"/>
            <a:t>Надежная диагностика</a:t>
          </a:r>
        </a:p>
      </dgm:t>
    </dgm:pt>
    <dgm:pt modelId="{F7CF76A5-5A66-4214-ABFA-8B9594C7FCA5}" type="parTrans" cxnId="{EDE48BFF-6A43-49A7-A669-4A18AC299050}">
      <dgm:prSet/>
      <dgm:spPr/>
      <dgm:t>
        <a:bodyPr/>
        <a:lstStyle/>
        <a:p>
          <a:endParaRPr lang="ru-RU"/>
        </a:p>
      </dgm:t>
    </dgm:pt>
    <dgm:pt modelId="{8066124A-ADA2-4160-89B9-A5C0CC301438}" type="sibTrans" cxnId="{EDE48BFF-6A43-49A7-A669-4A18AC299050}">
      <dgm:prSet/>
      <dgm:spPr/>
      <dgm:t>
        <a:bodyPr/>
        <a:lstStyle/>
        <a:p>
          <a:endParaRPr lang="ru-RU"/>
        </a:p>
      </dgm:t>
    </dgm:pt>
    <dgm:pt modelId="{26232BD9-932A-46CD-BE0A-BCAE71DDAC90}">
      <dgm:prSet phldrT="[Текст]"/>
      <dgm:spPr/>
      <dgm:t>
        <a:bodyPr/>
        <a:lstStyle/>
        <a:p>
          <a:r>
            <a:rPr lang="ru-RU" dirty="0"/>
            <a:t>Выявление механизмов</a:t>
          </a:r>
        </a:p>
      </dgm:t>
    </dgm:pt>
    <dgm:pt modelId="{28F3C127-18C1-4077-A739-AEB59AD9157F}" type="parTrans" cxnId="{49A9BCFF-2514-4093-8806-A8A52918A566}">
      <dgm:prSet/>
      <dgm:spPr/>
      <dgm:t>
        <a:bodyPr/>
        <a:lstStyle/>
        <a:p>
          <a:endParaRPr lang="ru-RU"/>
        </a:p>
      </dgm:t>
    </dgm:pt>
    <dgm:pt modelId="{D5173003-38C0-4A88-A5E2-E0D0BBCA8D9A}" type="sibTrans" cxnId="{49A9BCFF-2514-4093-8806-A8A52918A566}">
      <dgm:prSet/>
      <dgm:spPr/>
      <dgm:t>
        <a:bodyPr/>
        <a:lstStyle/>
        <a:p>
          <a:endParaRPr lang="ru-RU"/>
        </a:p>
      </dgm:t>
    </dgm:pt>
    <dgm:pt modelId="{46255B84-255A-416D-8B93-1DB116885ED6}">
      <dgm:prSet phldrT="[Текст]"/>
      <dgm:spPr/>
      <dgm:t>
        <a:bodyPr/>
        <a:lstStyle/>
        <a:p>
          <a:r>
            <a:rPr lang="ru-RU" dirty="0"/>
            <a:t>Лечение</a:t>
          </a:r>
        </a:p>
      </dgm:t>
    </dgm:pt>
    <dgm:pt modelId="{81ED552D-1AC2-4BBD-8156-15469A80EF8A}" type="parTrans" cxnId="{EAE0FC79-2062-44FC-AB28-03E3452F6348}">
      <dgm:prSet/>
      <dgm:spPr/>
      <dgm:t>
        <a:bodyPr/>
        <a:lstStyle/>
        <a:p>
          <a:endParaRPr lang="ru-RU"/>
        </a:p>
      </dgm:t>
    </dgm:pt>
    <dgm:pt modelId="{48F27626-1B47-41F3-ACC9-6C55DFCE0465}" type="sibTrans" cxnId="{EAE0FC79-2062-44FC-AB28-03E3452F6348}">
      <dgm:prSet/>
      <dgm:spPr/>
      <dgm:t>
        <a:bodyPr/>
        <a:lstStyle/>
        <a:p>
          <a:endParaRPr lang="ru-RU"/>
        </a:p>
      </dgm:t>
    </dgm:pt>
    <dgm:pt modelId="{A946743C-A6DC-4034-BCD7-A8477E8C1EF7}">
      <dgm:prSet phldrT="[Текст]"/>
      <dgm:spPr/>
      <dgm:t>
        <a:bodyPr/>
        <a:lstStyle/>
        <a:p>
          <a:r>
            <a:rPr lang="ru-RU" dirty="0" err="1"/>
            <a:t>Биомаркеры</a:t>
          </a:r>
          <a:endParaRPr lang="ru-RU" dirty="0"/>
        </a:p>
      </dgm:t>
    </dgm:pt>
    <dgm:pt modelId="{9BF9270C-FC20-4C68-8B0C-359F5D457D73}" type="parTrans" cxnId="{41D6DAC6-4C82-4EF6-80EF-6B9B6A3D0A4A}">
      <dgm:prSet/>
      <dgm:spPr/>
      <dgm:t>
        <a:bodyPr/>
        <a:lstStyle/>
        <a:p>
          <a:endParaRPr lang="ru-RU"/>
        </a:p>
      </dgm:t>
    </dgm:pt>
    <dgm:pt modelId="{F3D9F7CA-E524-44D6-9BCA-6A4C8E6EB4E9}" type="sibTrans" cxnId="{41D6DAC6-4C82-4EF6-80EF-6B9B6A3D0A4A}">
      <dgm:prSet/>
      <dgm:spPr/>
      <dgm:t>
        <a:bodyPr/>
        <a:lstStyle/>
        <a:p>
          <a:endParaRPr lang="ru-RU"/>
        </a:p>
      </dgm:t>
    </dgm:pt>
    <dgm:pt modelId="{EA154DDE-5CE0-4AD4-B748-C0AC90048DE6}">
      <dgm:prSet phldrT="[Текст]"/>
      <dgm:spPr/>
      <dgm:t>
        <a:bodyPr/>
        <a:lstStyle/>
        <a:p>
          <a:r>
            <a:rPr lang="ru-RU" dirty="0" err="1"/>
            <a:t>Интериктальные</a:t>
          </a:r>
          <a:r>
            <a:rPr lang="ru-RU" dirty="0"/>
            <a:t> записи активности головного мозга</a:t>
          </a:r>
        </a:p>
      </dgm:t>
    </dgm:pt>
    <dgm:pt modelId="{4FCCBA70-76CF-495F-B21C-7CECA5A09E87}" type="parTrans" cxnId="{0E3BE1B7-7B88-46AF-9C77-298C89EC425B}">
      <dgm:prSet/>
      <dgm:spPr/>
      <dgm:t>
        <a:bodyPr/>
        <a:lstStyle/>
        <a:p>
          <a:endParaRPr lang="ru-RU"/>
        </a:p>
      </dgm:t>
    </dgm:pt>
    <dgm:pt modelId="{3A977F5E-43F6-43FC-B86E-9A8A84C37BC2}" type="sibTrans" cxnId="{0E3BE1B7-7B88-46AF-9C77-298C89EC425B}">
      <dgm:prSet/>
      <dgm:spPr/>
      <dgm:t>
        <a:bodyPr/>
        <a:lstStyle/>
        <a:p>
          <a:endParaRPr lang="ru-RU"/>
        </a:p>
      </dgm:t>
    </dgm:pt>
    <dgm:pt modelId="{059DE2BE-2F3E-44D5-8CED-89AFF7E9D764}">
      <dgm:prSet phldrT="[Текст]"/>
      <dgm:spPr/>
      <dgm:t>
        <a:bodyPr/>
        <a:lstStyle/>
        <a:p>
          <a:r>
            <a:rPr lang="ru-RU" dirty="0"/>
            <a:t>Связь с нарушениями сна</a:t>
          </a:r>
        </a:p>
      </dgm:t>
    </dgm:pt>
    <dgm:pt modelId="{4E975EE6-6741-4633-BDE9-8BE7BAF36CFB}" type="parTrans" cxnId="{A4D343E9-D4E9-411E-8FF2-B1E0B9EA9883}">
      <dgm:prSet/>
      <dgm:spPr/>
      <dgm:t>
        <a:bodyPr/>
        <a:lstStyle/>
        <a:p>
          <a:endParaRPr lang="ru-RU"/>
        </a:p>
      </dgm:t>
    </dgm:pt>
    <dgm:pt modelId="{34FEF03B-B469-4002-AEFF-6853041E8831}" type="sibTrans" cxnId="{A4D343E9-D4E9-411E-8FF2-B1E0B9EA9883}">
      <dgm:prSet/>
      <dgm:spPr/>
      <dgm:t>
        <a:bodyPr/>
        <a:lstStyle/>
        <a:p>
          <a:endParaRPr lang="ru-RU"/>
        </a:p>
      </dgm:t>
    </dgm:pt>
    <dgm:pt modelId="{D55F7F8F-1C7E-4A5D-92F4-034F778D11AD}">
      <dgm:prSet/>
      <dgm:spPr/>
      <dgm:t>
        <a:bodyPr/>
        <a:lstStyle/>
        <a:p>
          <a:r>
            <a:rPr lang="ru-RU" altLang="ru-RU" dirty="0"/>
            <a:t>Нахождение эпилептического фокуса</a:t>
          </a:r>
          <a:endParaRPr lang="ru-RU" dirty="0"/>
        </a:p>
      </dgm:t>
    </dgm:pt>
    <dgm:pt modelId="{E407C4B8-1F0B-4366-AB5C-350C5984AEDC}" type="parTrans" cxnId="{1C2B1A5D-D946-4AEC-B3FB-74DC6F372ECA}">
      <dgm:prSet/>
      <dgm:spPr/>
      <dgm:t>
        <a:bodyPr/>
        <a:lstStyle/>
        <a:p>
          <a:endParaRPr lang="ru-RU"/>
        </a:p>
      </dgm:t>
    </dgm:pt>
    <dgm:pt modelId="{5A0AE466-5EC4-4EC7-AF9A-58A34F31BE5C}" type="sibTrans" cxnId="{1C2B1A5D-D946-4AEC-B3FB-74DC6F372ECA}">
      <dgm:prSet/>
      <dgm:spPr/>
      <dgm:t>
        <a:bodyPr/>
        <a:lstStyle/>
        <a:p>
          <a:endParaRPr lang="ru-RU"/>
        </a:p>
      </dgm:t>
    </dgm:pt>
    <dgm:pt modelId="{D7F7C8D8-70C5-4961-B0F5-61A79DB6146D}">
      <dgm:prSet phldrT="[Текст]"/>
      <dgm:spPr/>
      <dgm:t>
        <a:bodyPr/>
        <a:lstStyle/>
        <a:p>
          <a:r>
            <a:rPr lang="ru-RU" altLang="ru-RU"/>
            <a:t>Нейрохимия эпилептогенеза</a:t>
          </a:r>
          <a:endParaRPr lang="ru-RU" dirty="0"/>
        </a:p>
      </dgm:t>
    </dgm:pt>
    <dgm:pt modelId="{41787D2A-D270-4785-A9AD-9E7AFCEADDEE}" type="parTrans" cxnId="{F40B7710-7A56-469F-BC6F-56AFB2CF8871}">
      <dgm:prSet/>
      <dgm:spPr/>
      <dgm:t>
        <a:bodyPr/>
        <a:lstStyle/>
        <a:p>
          <a:endParaRPr lang="ru-RU"/>
        </a:p>
      </dgm:t>
    </dgm:pt>
    <dgm:pt modelId="{404C1260-D301-4A9C-A191-EF94F2C2E1D1}" type="sibTrans" cxnId="{F40B7710-7A56-469F-BC6F-56AFB2CF8871}">
      <dgm:prSet/>
      <dgm:spPr/>
      <dgm:t>
        <a:bodyPr/>
        <a:lstStyle/>
        <a:p>
          <a:endParaRPr lang="ru-RU"/>
        </a:p>
      </dgm:t>
    </dgm:pt>
    <dgm:pt modelId="{BA80B7D5-4A52-4F26-BE54-5DCE51C69D49}">
      <dgm:prSet/>
      <dgm:spPr/>
      <dgm:t>
        <a:bodyPr/>
        <a:lstStyle/>
        <a:p>
          <a:r>
            <a:rPr lang="ru-RU" altLang="ru-RU" dirty="0"/>
            <a:t>Морфо-функциональные нарушения</a:t>
          </a:r>
        </a:p>
      </dgm:t>
    </dgm:pt>
    <dgm:pt modelId="{63534CA0-435F-4F73-9A20-AD0C633DA011}" type="parTrans" cxnId="{CABB9F80-42EB-4783-8D77-D9A58E0DFE14}">
      <dgm:prSet/>
      <dgm:spPr/>
      <dgm:t>
        <a:bodyPr/>
        <a:lstStyle/>
        <a:p>
          <a:endParaRPr lang="ru-RU"/>
        </a:p>
      </dgm:t>
    </dgm:pt>
    <dgm:pt modelId="{FFAC7B2F-5287-4711-AF2D-678F71968611}" type="sibTrans" cxnId="{CABB9F80-42EB-4783-8D77-D9A58E0DFE14}">
      <dgm:prSet/>
      <dgm:spPr/>
      <dgm:t>
        <a:bodyPr/>
        <a:lstStyle/>
        <a:p>
          <a:endParaRPr lang="ru-RU"/>
        </a:p>
      </dgm:t>
    </dgm:pt>
    <dgm:pt modelId="{2358E8DE-17D0-4A4B-8254-D3D8ECCAA430}">
      <dgm:prSet/>
      <dgm:spPr/>
      <dgm:t>
        <a:bodyPr/>
        <a:lstStyle/>
        <a:p>
          <a:r>
            <a:rPr lang="ru-RU" altLang="ru-RU" dirty="0"/>
            <a:t>Генетика эпилепсии</a:t>
          </a:r>
        </a:p>
        <a:p>
          <a:r>
            <a:rPr lang="ru-RU" altLang="ru-RU" dirty="0" err="1"/>
            <a:t>Нейросетевой</a:t>
          </a:r>
          <a:r>
            <a:rPr lang="ru-RU" altLang="ru-RU" dirty="0"/>
            <a:t> анализ</a:t>
          </a:r>
        </a:p>
      </dgm:t>
    </dgm:pt>
    <dgm:pt modelId="{F1A50562-C896-4C23-973D-70CF3EECB4DE}" type="parTrans" cxnId="{3DFA41B1-8075-47DF-84F2-AE69AB9FBE17}">
      <dgm:prSet/>
      <dgm:spPr/>
      <dgm:t>
        <a:bodyPr/>
        <a:lstStyle/>
        <a:p>
          <a:endParaRPr lang="ru-RU"/>
        </a:p>
      </dgm:t>
    </dgm:pt>
    <dgm:pt modelId="{219BD4EA-E76B-4E2B-987A-37CDF14BADC4}" type="sibTrans" cxnId="{3DFA41B1-8075-47DF-84F2-AE69AB9FBE17}">
      <dgm:prSet/>
      <dgm:spPr/>
      <dgm:t>
        <a:bodyPr/>
        <a:lstStyle/>
        <a:p>
          <a:endParaRPr lang="ru-RU"/>
        </a:p>
      </dgm:t>
    </dgm:pt>
    <dgm:pt modelId="{54D99C38-F4A3-4AB5-878B-8496A0D05121}">
      <dgm:prSet/>
      <dgm:spPr/>
      <dgm:t>
        <a:bodyPr/>
        <a:lstStyle/>
        <a:p>
          <a:r>
            <a:rPr lang="ru-RU" altLang="ru-RU" dirty="0"/>
            <a:t>Синтез </a:t>
          </a:r>
          <a:r>
            <a:rPr lang="ru-RU" altLang="ru-RU" dirty="0" err="1"/>
            <a:t>антиэпилептических</a:t>
          </a:r>
          <a:r>
            <a:rPr lang="ru-RU" altLang="ru-RU" dirty="0"/>
            <a:t> препаратов</a:t>
          </a:r>
          <a:endParaRPr lang="ru-RU" dirty="0"/>
        </a:p>
      </dgm:t>
    </dgm:pt>
    <dgm:pt modelId="{93E069FC-0966-4EEB-92E6-2DF7837F7DE9}" type="parTrans" cxnId="{80227836-6CFD-43C5-A200-CE0ED8AB5D0B}">
      <dgm:prSet/>
      <dgm:spPr/>
      <dgm:t>
        <a:bodyPr/>
        <a:lstStyle/>
        <a:p>
          <a:endParaRPr lang="ru-RU"/>
        </a:p>
      </dgm:t>
    </dgm:pt>
    <dgm:pt modelId="{4655AE4F-1E87-4737-8B56-9DA6DEA3C3F1}" type="sibTrans" cxnId="{80227836-6CFD-43C5-A200-CE0ED8AB5D0B}">
      <dgm:prSet/>
      <dgm:spPr/>
      <dgm:t>
        <a:bodyPr/>
        <a:lstStyle/>
        <a:p>
          <a:endParaRPr lang="ru-RU"/>
        </a:p>
      </dgm:t>
    </dgm:pt>
    <dgm:pt modelId="{BF7CD5E8-CCC8-4342-98F3-B95639FB5BD0}">
      <dgm:prSet/>
      <dgm:spPr/>
      <dgm:t>
        <a:bodyPr/>
        <a:lstStyle/>
        <a:p>
          <a:r>
            <a:rPr lang="en-US" dirty="0"/>
            <a:t>25</a:t>
          </a:r>
          <a:r>
            <a:rPr lang="ru-RU" dirty="0"/>
            <a:t>% пациентов </a:t>
          </a:r>
          <a:r>
            <a:rPr lang="ru-RU" b="0" i="0" u="none" dirty="0" err="1"/>
            <a:t>резистентны</a:t>
          </a:r>
          <a:r>
            <a:rPr lang="ru-RU" dirty="0"/>
            <a:t> к препаратам</a:t>
          </a:r>
        </a:p>
      </dgm:t>
    </dgm:pt>
    <dgm:pt modelId="{A858D8D2-03F3-42F7-9892-575D6792BEAF}" type="parTrans" cxnId="{0E4D4AF2-5FAC-4947-B36E-A11C28EF767E}">
      <dgm:prSet/>
      <dgm:spPr/>
      <dgm:t>
        <a:bodyPr/>
        <a:lstStyle/>
        <a:p>
          <a:endParaRPr lang="ru-RU"/>
        </a:p>
      </dgm:t>
    </dgm:pt>
    <dgm:pt modelId="{FDE9E5C9-2489-45F3-BBE9-38CF6B21A9DA}" type="sibTrans" cxnId="{0E4D4AF2-5FAC-4947-B36E-A11C28EF767E}">
      <dgm:prSet/>
      <dgm:spPr/>
      <dgm:t>
        <a:bodyPr/>
        <a:lstStyle/>
        <a:p>
          <a:endParaRPr lang="ru-RU"/>
        </a:p>
      </dgm:t>
    </dgm:pt>
    <dgm:pt modelId="{E5A48DB4-D1AE-4454-BBC6-FB4E9F57627B}" type="pres">
      <dgm:prSet presAssocID="{815AFC08-936C-4C5D-9C70-80BBCEF82B4C}" presName="Name0" presStyleCnt="0">
        <dgm:presLayoutVars>
          <dgm:chMax val="5"/>
          <dgm:chPref val="5"/>
          <dgm:dir/>
          <dgm:animLvl val="lvl"/>
        </dgm:presLayoutVars>
      </dgm:prSet>
      <dgm:spPr/>
      <dgm:t>
        <a:bodyPr/>
        <a:lstStyle/>
        <a:p>
          <a:endParaRPr lang="ru-RU"/>
        </a:p>
      </dgm:t>
    </dgm:pt>
    <dgm:pt modelId="{E24138B1-BEF9-42E1-9894-502D3F5E28BA}" type="pres">
      <dgm:prSet presAssocID="{6C3EB845-08EE-4D9F-8795-4C08D440D51B}" presName="parentText1" presStyleLbl="node1" presStyleIdx="0" presStyleCnt="3">
        <dgm:presLayoutVars>
          <dgm:chMax/>
          <dgm:chPref val="3"/>
          <dgm:bulletEnabled val="1"/>
        </dgm:presLayoutVars>
      </dgm:prSet>
      <dgm:spPr/>
      <dgm:t>
        <a:bodyPr/>
        <a:lstStyle/>
        <a:p>
          <a:endParaRPr lang="ru-RU"/>
        </a:p>
      </dgm:t>
    </dgm:pt>
    <dgm:pt modelId="{9C5718F7-7A5B-4982-9A14-1EBA5AC9603D}" type="pres">
      <dgm:prSet presAssocID="{6C3EB845-08EE-4D9F-8795-4C08D440D51B}" presName="childText1" presStyleLbl="solidAlignAcc1" presStyleIdx="0" presStyleCnt="3">
        <dgm:presLayoutVars>
          <dgm:chMax val="0"/>
          <dgm:chPref val="0"/>
          <dgm:bulletEnabled val="1"/>
        </dgm:presLayoutVars>
      </dgm:prSet>
      <dgm:spPr/>
      <dgm:t>
        <a:bodyPr/>
        <a:lstStyle/>
        <a:p>
          <a:endParaRPr lang="ru-RU"/>
        </a:p>
      </dgm:t>
    </dgm:pt>
    <dgm:pt modelId="{0C9CAFA1-20F1-4363-859A-FBA4480C3C17}" type="pres">
      <dgm:prSet presAssocID="{26232BD9-932A-46CD-BE0A-BCAE71DDAC90}" presName="parentText2" presStyleLbl="node1" presStyleIdx="1" presStyleCnt="3">
        <dgm:presLayoutVars>
          <dgm:chMax/>
          <dgm:chPref val="3"/>
          <dgm:bulletEnabled val="1"/>
        </dgm:presLayoutVars>
      </dgm:prSet>
      <dgm:spPr/>
      <dgm:t>
        <a:bodyPr/>
        <a:lstStyle/>
        <a:p>
          <a:endParaRPr lang="ru-RU"/>
        </a:p>
      </dgm:t>
    </dgm:pt>
    <dgm:pt modelId="{EC8DBE1E-5A4F-489E-AC4F-8ACC01238364}" type="pres">
      <dgm:prSet presAssocID="{26232BD9-932A-46CD-BE0A-BCAE71DDAC90}" presName="childText2" presStyleLbl="solidAlignAcc1" presStyleIdx="1" presStyleCnt="3">
        <dgm:presLayoutVars>
          <dgm:chMax val="0"/>
          <dgm:chPref val="0"/>
          <dgm:bulletEnabled val="1"/>
        </dgm:presLayoutVars>
      </dgm:prSet>
      <dgm:spPr/>
      <dgm:t>
        <a:bodyPr/>
        <a:lstStyle/>
        <a:p>
          <a:endParaRPr lang="ru-RU"/>
        </a:p>
      </dgm:t>
    </dgm:pt>
    <dgm:pt modelId="{D8592CD0-B996-4B88-940F-96B39BBCF81E}" type="pres">
      <dgm:prSet presAssocID="{46255B84-255A-416D-8B93-1DB116885ED6}" presName="parentText3" presStyleLbl="node1" presStyleIdx="2" presStyleCnt="3">
        <dgm:presLayoutVars>
          <dgm:chMax/>
          <dgm:chPref val="3"/>
          <dgm:bulletEnabled val="1"/>
        </dgm:presLayoutVars>
      </dgm:prSet>
      <dgm:spPr/>
      <dgm:t>
        <a:bodyPr/>
        <a:lstStyle/>
        <a:p>
          <a:endParaRPr lang="ru-RU"/>
        </a:p>
      </dgm:t>
    </dgm:pt>
    <dgm:pt modelId="{14A80281-0A06-4E01-8307-7F38CF3144B3}" type="pres">
      <dgm:prSet presAssocID="{46255B84-255A-416D-8B93-1DB116885ED6}" presName="childText3" presStyleLbl="solidAlignAcc1" presStyleIdx="2" presStyleCnt="3">
        <dgm:presLayoutVars>
          <dgm:chMax val="0"/>
          <dgm:chPref val="0"/>
          <dgm:bulletEnabled val="1"/>
        </dgm:presLayoutVars>
      </dgm:prSet>
      <dgm:spPr/>
      <dgm:t>
        <a:bodyPr/>
        <a:lstStyle/>
        <a:p>
          <a:endParaRPr lang="ru-RU"/>
        </a:p>
      </dgm:t>
    </dgm:pt>
  </dgm:ptLst>
  <dgm:cxnLst>
    <dgm:cxn modelId="{8E2EC726-3A2D-42CA-9855-CDB87DB0E3B1}" type="presOf" srcId="{26232BD9-932A-46CD-BE0A-BCAE71DDAC90}" destId="{0C9CAFA1-20F1-4363-859A-FBA4480C3C17}" srcOrd="0" destOrd="0" presId="urn:microsoft.com/office/officeart/2009/3/layout/IncreasingArrowsProcess"/>
    <dgm:cxn modelId="{EAE0FC79-2062-44FC-AB28-03E3452F6348}" srcId="{815AFC08-936C-4C5D-9C70-80BBCEF82B4C}" destId="{46255B84-255A-416D-8B93-1DB116885ED6}" srcOrd="2" destOrd="0" parTransId="{81ED552D-1AC2-4BBD-8156-15469A80EF8A}" sibTransId="{48F27626-1B47-41F3-ACC9-6C55DFCE0465}"/>
    <dgm:cxn modelId="{0E4D4AF2-5FAC-4947-B36E-A11C28EF767E}" srcId="{46255B84-255A-416D-8B93-1DB116885ED6}" destId="{BF7CD5E8-CCC8-4342-98F3-B95639FB5BD0}" srcOrd="2" destOrd="0" parTransId="{A858D8D2-03F3-42F7-9892-575D6792BEAF}" sibTransId="{FDE9E5C9-2489-45F3-BBE9-38CF6B21A9DA}"/>
    <dgm:cxn modelId="{092234A9-BB84-42A6-A104-B65A338736DA}" type="presOf" srcId="{D55F7F8F-1C7E-4A5D-92F4-034F778D11AD}" destId="{14A80281-0A06-4E01-8307-7F38CF3144B3}" srcOrd="0" destOrd="0" presId="urn:microsoft.com/office/officeart/2009/3/layout/IncreasingArrowsProcess"/>
    <dgm:cxn modelId="{FE22E58A-979B-4E1B-A527-07F6D934F8F3}" type="presOf" srcId="{BA80B7D5-4A52-4F26-BE54-5DCE51C69D49}" destId="{EC8DBE1E-5A4F-489E-AC4F-8ACC01238364}" srcOrd="0" destOrd="1" presId="urn:microsoft.com/office/officeart/2009/3/layout/IncreasingArrowsProcess"/>
    <dgm:cxn modelId="{41D6DAC6-4C82-4EF6-80EF-6B9B6A3D0A4A}" srcId="{6C3EB845-08EE-4D9F-8795-4C08D440D51B}" destId="{A946743C-A6DC-4034-BCD7-A8477E8C1EF7}" srcOrd="0" destOrd="0" parTransId="{9BF9270C-FC20-4C68-8B0C-359F5D457D73}" sibTransId="{F3D9F7CA-E524-44D6-9BCA-6A4C8E6EB4E9}"/>
    <dgm:cxn modelId="{9D2C5DF9-326D-45D1-8660-8D392D194606}" type="presOf" srcId="{54D99C38-F4A3-4AB5-878B-8496A0D05121}" destId="{14A80281-0A06-4E01-8307-7F38CF3144B3}" srcOrd="0" destOrd="1" presId="urn:microsoft.com/office/officeart/2009/3/layout/IncreasingArrowsProcess"/>
    <dgm:cxn modelId="{6D65E0F0-046A-4856-9854-73EAEC7B3E5C}" type="presOf" srcId="{EA154DDE-5CE0-4AD4-B748-C0AC90048DE6}" destId="{9C5718F7-7A5B-4982-9A14-1EBA5AC9603D}" srcOrd="0" destOrd="1" presId="urn:microsoft.com/office/officeart/2009/3/layout/IncreasingArrowsProcess"/>
    <dgm:cxn modelId="{9B2CC4ED-DFDD-4C7E-8C10-50047D6B36DE}" type="presOf" srcId="{D7F7C8D8-70C5-4961-B0F5-61A79DB6146D}" destId="{EC8DBE1E-5A4F-489E-AC4F-8ACC01238364}" srcOrd="0" destOrd="0" presId="urn:microsoft.com/office/officeart/2009/3/layout/IncreasingArrowsProcess"/>
    <dgm:cxn modelId="{1C2B1A5D-D946-4AEC-B3FB-74DC6F372ECA}" srcId="{46255B84-255A-416D-8B93-1DB116885ED6}" destId="{D55F7F8F-1C7E-4A5D-92F4-034F778D11AD}" srcOrd="0" destOrd="0" parTransId="{E407C4B8-1F0B-4366-AB5C-350C5984AEDC}" sibTransId="{5A0AE466-5EC4-4EC7-AF9A-58A34F31BE5C}"/>
    <dgm:cxn modelId="{F7DB667D-21E9-467D-AD9B-976ED2A23C36}" type="presOf" srcId="{059DE2BE-2F3E-44D5-8CED-89AFF7E9D764}" destId="{9C5718F7-7A5B-4982-9A14-1EBA5AC9603D}" srcOrd="0" destOrd="2" presId="urn:microsoft.com/office/officeart/2009/3/layout/IncreasingArrowsProcess"/>
    <dgm:cxn modelId="{F40B7710-7A56-469F-BC6F-56AFB2CF8871}" srcId="{26232BD9-932A-46CD-BE0A-BCAE71DDAC90}" destId="{D7F7C8D8-70C5-4961-B0F5-61A79DB6146D}" srcOrd="0" destOrd="0" parTransId="{41787D2A-D270-4785-A9AD-9E7AFCEADDEE}" sibTransId="{404C1260-D301-4A9C-A191-EF94F2C2E1D1}"/>
    <dgm:cxn modelId="{80227836-6CFD-43C5-A200-CE0ED8AB5D0B}" srcId="{46255B84-255A-416D-8B93-1DB116885ED6}" destId="{54D99C38-F4A3-4AB5-878B-8496A0D05121}" srcOrd="1" destOrd="0" parTransId="{93E069FC-0966-4EEB-92E6-2DF7837F7DE9}" sibTransId="{4655AE4F-1E87-4737-8B56-9DA6DEA3C3F1}"/>
    <dgm:cxn modelId="{1002CA09-C20B-48CB-A42B-7AF55006FD91}" type="presOf" srcId="{BF7CD5E8-CCC8-4342-98F3-B95639FB5BD0}" destId="{14A80281-0A06-4E01-8307-7F38CF3144B3}" srcOrd="0" destOrd="2" presId="urn:microsoft.com/office/officeart/2009/3/layout/IncreasingArrowsProcess"/>
    <dgm:cxn modelId="{BF740AEC-5060-4FAE-AC1B-6FD9884F28EA}" type="presOf" srcId="{6C3EB845-08EE-4D9F-8795-4C08D440D51B}" destId="{E24138B1-BEF9-42E1-9894-502D3F5E28BA}" srcOrd="0" destOrd="0" presId="urn:microsoft.com/office/officeart/2009/3/layout/IncreasingArrowsProcess"/>
    <dgm:cxn modelId="{A4D343E9-D4E9-411E-8FF2-B1E0B9EA9883}" srcId="{6C3EB845-08EE-4D9F-8795-4C08D440D51B}" destId="{059DE2BE-2F3E-44D5-8CED-89AFF7E9D764}" srcOrd="2" destOrd="0" parTransId="{4E975EE6-6741-4633-BDE9-8BE7BAF36CFB}" sibTransId="{34FEF03B-B469-4002-AEFF-6853041E8831}"/>
    <dgm:cxn modelId="{EDE48BFF-6A43-49A7-A669-4A18AC299050}" srcId="{815AFC08-936C-4C5D-9C70-80BBCEF82B4C}" destId="{6C3EB845-08EE-4D9F-8795-4C08D440D51B}" srcOrd="0" destOrd="0" parTransId="{F7CF76A5-5A66-4214-ABFA-8B9594C7FCA5}" sibTransId="{8066124A-ADA2-4160-89B9-A5C0CC301438}"/>
    <dgm:cxn modelId="{0E3BE1B7-7B88-46AF-9C77-298C89EC425B}" srcId="{6C3EB845-08EE-4D9F-8795-4C08D440D51B}" destId="{EA154DDE-5CE0-4AD4-B748-C0AC90048DE6}" srcOrd="1" destOrd="0" parTransId="{4FCCBA70-76CF-495F-B21C-7CECA5A09E87}" sibTransId="{3A977F5E-43F6-43FC-B86E-9A8A84C37BC2}"/>
    <dgm:cxn modelId="{3DFA41B1-8075-47DF-84F2-AE69AB9FBE17}" srcId="{26232BD9-932A-46CD-BE0A-BCAE71DDAC90}" destId="{2358E8DE-17D0-4A4B-8254-D3D8ECCAA430}" srcOrd="2" destOrd="0" parTransId="{F1A50562-C896-4C23-973D-70CF3EECB4DE}" sibTransId="{219BD4EA-E76B-4E2B-987A-37CDF14BADC4}"/>
    <dgm:cxn modelId="{08834090-BBCB-4316-92DE-2B013BA65841}" type="presOf" srcId="{A946743C-A6DC-4034-BCD7-A8477E8C1EF7}" destId="{9C5718F7-7A5B-4982-9A14-1EBA5AC9603D}" srcOrd="0" destOrd="0" presId="urn:microsoft.com/office/officeart/2009/3/layout/IncreasingArrowsProcess"/>
    <dgm:cxn modelId="{49A9BCFF-2514-4093-8806-A8A52918A566}" srcId="{815AFC08-936C-4C5D-9C70-80BBCEF82B4C}" destId="{26232BD9-932A-46CD-BE0A-BCAE71DDAC90}" srcOrd="1" destOrd="0" parTransId="{28F3C127-18C1-4077-A739-AEB59AD9157F}" sibTransId="{D5173003-38C0-4A88-A5E2-E0D0BBCA8D9A}"/>
    <dgm:cxn modelId="{CABB9F80-42EB-4783-8D77-D9A58E0DFE14}" srcId="{26232BD9-932A-46CD-BE0A-BCAE71DDAC90}" destId="{BA80B7D5-4A52-4F26-BE54-5DCE51C69D49}" srcOrd="1" destOrd="0" parTransId="{63534CA0-435F-4F73-9A20-AD0C633DA011}" sibTransId="{FFAC7B2F-5287-4711-AF2D-678F71968611}"/>
    <dgm:cxn modelId="{07E7D11F-1A9F-48F0-94B3-707060F3E2E5}" type="presOf" srcId="{46255B84-255A-416D-8B93-1DB116885ED6}" destId="{D8592CD0-B996-4B88-940F-96B39BBCF81E}" srcOrd="0" destOrd="0" presId="urn:microsoft.com/office/officeart/2009/3/layout/IncreasingArrowsProcess"/>
    <dgm:cxn modelId="{A7DC93DB-FCEA-416F-ABD3-B27AE554FFED}" type="presOf" srcId="{2358E8DE-17D0-4A4B-8254-D3D8ECCAA430}" destId="{EC8DBE1E-5A4F-489E-AC4F-8ACC01238364}" srcOrd="0" destOrd="2" presId="urn:microsoft.com/office/officeart/2009/3/layout/IncreasingArrowsProcess"/>
    <dgm:cxn modelId="{5E489A80-5087-4929-8B69-EDC28043D0C5}" type="presOf" srcId="{815AFC08-936C-4C5D-9C70-80BBCEF82B4C}" destId="{E5A48DB4-D1AE-4454-BBC6-FB4E9F57627B}" srcOrd="0" destOrd="0" presId="urn:microsoft.com/office/officeart/2009/3/layout/IncreasingArrowsProcess"/>
    <dgm:cxn modelId="{FBBF3B68-A67D-4C27-8961-E329372176E0}" type="presParOf" srcId="{E5A48DB4-D1AE-4454-BBC6-FB4E9F57627B}" destId="{E24138B1-BEF9-42E1-9894-502D3F5E28BA}" srcOrd="0" destOrd="0" presId="urn:microsoft.com/office/officeart/2009/3/layout/IncreasingArrowsProcess"/>
    <dgm:cxn modelId="{C20E2CC8-1AC7-44F7-97F4-CBE6BE2E8EB0}" type="presParOf" srcId="{E5A48DB4-D1AE-4454-BBC6-FB4E9F57627B}" destId="{9C5718F7-7A5B-4982-9A14-1EBA5AC9603D}" srcOrd="1" destOrd="0" presId="urn:microsoft.com/office/officeart/2009/3/layout/IncreasingArrowsProcess"/>
    <dgm:cxn modelId="{5594CF5B-797D-49E9-93E5-C66AE48507EE}" type="presParOf" srcId="{E5A48DB4-D1AE-4454-BBC6-FB4E9F57627B}" destId="{0C9CAFA1-20F1-4363-859A-FBA4480C3C17}" srcOrd="2" destOrd="0" presId="urn:microsoft.com/office/officeart/2009/3/layout/IncreasingArrowsProcess"/>
    <dgm:cxn modelId="{F2D82553-23BF-446B-B812-AA7C45944FFE}" type="presParOf" srcId="{E5A48DB4-D1AE-4454-BBC6-FB4E9F57627B}" destId="{EC8DBE1E-5A4F-489E-AC4F-8ACC01238364}" srcOrd="3" destOrd="0" presId="urn:microsoft.com/office/officeart/2009/3/layout/IncreasingArrowsProcess"/>
    <dgm:cxn modelId="{4ABD2D5D-12DF-4B4B-88A3-9A955162DDF1}" type="presParOf" srcId="{E5A48DB4-D1AE-4454-BBC6-FB4E9F57627B}" destId="{D8592CD0-B996-4B88-940F-96B39BBCF81E}" srcOrd="4" destOrd="0" presId="urn:microsoft.com/office/officeart/2009/3/layout/IncreasingArrowsProcess"/>
    <dgm:cxn modelId="{95161286-137E-45F3-847F-EE1AB92AE4D3}" type="presParOf" srcId="{E5A48DB4-D1AE-4454-BBC6-FB4E9F57627B}" destId="{14A80281-0A06-4E01-8307-7F38CF3144B3}" srcOrd="5" destOrd="0" presId="urn:microsoft.com/office/officeart/2009/3/layout/IncreasingArrows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4138B1-BEF9-42E1-9894-502D3F5E28BA}">
      <dsp:nvSpPr>
        <dsp:cNvPr id="0" name=""/>
        <dsp:cNvSpPr/>
      </dsp:nvSpPr>
      <dsp:spPr>
        <a:xfrm>
          <a:off x="0" y="554590"/>
          <a:ext cx="8534400" cy="124293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316" numCol="1" spcCol="1270" anchor="ctr" anchorCtr="0">
          <a:noAutofit/>
        </a:bodyPr>
        <a:lstStyle/>
        <a:p>
          <a:pPr lvl="0" algn="l" defTabSz="1111250">
            <a:lnSpc>
              <a:spcPct val="90000"/>
            </a:lnSpc>
            <a:spcBef>
              <a:spcPct val="0"/>
            </a:spcBef>
            <a:spcAft>
              <a:spcPct val="35000"/>
            </a:spcAft>
          </a:pPr>
          <a:r>
            <a:rPr lang="ru-RU" sz="2500" kern="1200" dirty="0"/>
            <a:t>Надежная диагностика</a:t>
          </a:r>
        </a:p>
      </dsp:txBody>
      <dsp:txXfrm>
        <a:off x="0" y="554590"/>
        <a:ext cx="8534400" cy="1242933"/>
      </dsp:txXfrm>
    </dsp:sp>
    <dsp:sp modelId="{9C5718F7-7A5B-4982-9A14-1EBA5AC9603D}">
      <dsp:nvSpPr>
        <dsp:cNvPr id="0" name=""/>
        <dsp:cNvSpPr/>
      </dsp:nvSpPr>
      <dsp:spPr>
        <a:xfrm>
          <a:off x="0" y="1513071"/>
          <a:ext cx="2628595" cy="239434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kern="1200" dirty="0" err="1"/>
            <a:t>Биомаркеры</a:t>
          </a:r>
          <a:endParaRPr lang="ru-RU" sz="1700" kern="1200" dirty="0"/>
        </a:p>
        <a:p>
          <a:pPr lvl="0" algn="l" defTabSz="755650">
            <a:lnSpc>
              <a:spcPct val="90000"/>
            </a:lnSpc>
            <a:spcBef>
              <a:spcPct val="0"/>
            </a:spcBef>
            <a:spcAft>
              <a:spcPct val="35000"/>
            </a:spcAft>
          </a:pPr>
          <a:r>
            <a:rPr lang="ru-RU" sz="1700" kern="1200" dirty="0" err="1"/>
            <a:t>Интериктальные</a:t>
          </a:r>
          <a:r>
            <a:rPr lang="ru-RU" sz="1700" kern="1200" dirty="0"/>
            <a:t> записи активности головного мозга</a:t>
          </a:r>
        </a:p>
        <a:p>
          <a:pPr lvl="0" algn="l" defTabSz="755650">
            <a:lnSpc>
              <a:spcPct val="90000"/>
            </a:lnSpc>
            <a:spcBef>
              <a:spcPct val="0"/>
            </a:spcBef>
            <a:spcAft>
              <a:spcPct val="35000"/>
            </a:spcAft>
          </a:pPr>
          <a:r>
            <a:rPr lang="ru-RU" sz="1700" kern="1200" dirty="0"/>
            <a:t>Связь с нарушениями сна</a:t>
          </a:r>
        </a:p>
      </dsp:txBody>
      <dsp:txXfrm>
        <a:off x="0" y="1513071"/>
        <a:ext cx="2628595" cy="2394348"/>
      </dsp:txXfrm>
    </dsp:sp>
    <dsp:sp modelId="{0C9CAFA1-20F1-4363-859A-FBA4480C3C17}">
      <dsp:nvSpPr>
        <dsp:cNvPr id="0" name=""/>
        <dsp:cNvSpPr/>
      </dsp:nvSpPr>
      <dsp:spPr>
        <a:xfrm>
          <a:off x="2628595" y="968901"/>
          <a:ext cx="5905804" cy="124293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316" numCol="1" spcCol="1270" anchor="ctr" anchorCtr="0">
          <a:noAutofit/>
        </a:bodyPr>
        <a:lstStyle/>
        <a:p>
          <a:pPr lvl="0" algn="l" defTabSz="1111250">
            <a:lnSpc>
              <a:spcPct val="90000"/>
            </a:lnSpc>
            <a:spcBef>
              <a:spcPct val="0"/>
            </a:spcBef>
            <a:spcAft>
              <a:spcPct val="35000"/>
            </a:spcAft>
          </a:pPr>
          <a:r>
            <a:rPr lang="ru-RU" sz="2500" kern="1200" dirty="0"/>
            <a:t>Выявление механизмов</a:t>
          </a:r>
        </a:p>
      </dsp:txBody>
      <dsp:txXfrm>
        <a:off x="2628595" y="968901"/>
        <a:ext cx="5905804" cy="1242933"/>
      </dsp:txXfrm>
    </dsp:sp>
    <dsp:sp modelId="{EC8DBE1E-5A4F-489E-AC4F-8ACC01238364}">
      <dsp:nvSpPr>
        <dsp:cNvPr id="0" name=""/>
        <dsp:cNvSpPr/>
      </dsp:nvSpPr>
      <dsp:spPr>
        <a:xfrm>
          <a:off x="2628595" y="1927382"/>
          <a:ext cx="2628595" cy="239434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altLang="ru-RU" sz="1700" kern="1200"/>
            <a:t>Нейрохимия эпилептогенеза</a:t>
          </a:r>
          <a:endParaRPr lang="ru-RU" sz="1700" kern="1200" dirty="0"/>
        </a:p>
        <a:p>
          <a:pPr lvl="0" algn="l" defTabSz="755650">
            <a:lnSpc>
              <a:spcPct val="90000"/>
            </a:lnSpc>
            <a:spcBef>
              <a:spcPct val="0"/>
            </a:spcBef>
            <a:spcAft>
              <a:spcPct val="35000"/>
            </a:spcAft>
          </a:pPr>
          <a:r>
            <a:rPr lang="ru-RU" altLang="ru-RU" sz="1700" kern="1200" dirty="0"/>
            <a:t>Морфо-функциональные нарушения</a:t>
          </a:r>
        </a:p>
        <a:p>
          <a:pPr lvl="0" algn="l" defTabSz="755650">
            <a:lnSpc>
              <a:spcPct val="90000"/>
            </a:lnSpc>
            <a:spcBef>
              <a:spcPct val="0"/>
            </a:spcBef>
            <a:spcAft>
              <a:spcPct val="35000"/>
            </a:spcAft>
          </a:pPr>
          <a:r>
            <a:rPr lang="ru-RU" altLang="ru-RU" sz="1700" kern="1200" dirty="0"/>
            <a:t>Генетика эпилепсии</a:t>
          </a:r>
        </a:p>
        <a:p>
          <a:pPr lvl="0" algn="l" defTabSz="755650">
            <a:lnSpc>
              <a:spcPct val="90000"/>
            </a:lnSpc>
            <a:spcBef>
              <a:spcPct val="0"/>
            </a:spcBef>
            <a:spcAft>
              <a:spcPct val="35000"/>
            </a:spcAft>
          </a:pPr>
          <a:r>
            <a:rPr lang="ru-RU" altLang="ru-RU" sz="1700" kern="1200" dirty="0" err="1"/>
            <a:t>Нейросетевой</a:t>
          </a:r>
          <a:r>
            <a:rPr lang="ru-RU" altLang="ru-RU" sz="1700" kern="1200" dirty="0"/>
            <a:t> анализ</a:t>
          </a:r>
        </a:p>
      </dsp:txBody>
      <dsp:txXfrm>
        <a:off x="2628595" y="1927382"/>
        <a:ext cx="2628595" cy="2394348"/>
      </dsp:txXfrm>
    </dsp:sp>
    <dsp:sp modelId="{D8592CD0-B996-4B88-940F-96B39BBCF81E}">
      <dsp:nvSpPr>
        <dsp:cNvPr id="0" name=""/>
        <dsp:cNvSpPr/>
      </dsp:nvSpPr>
      <dsp:spPr>
        <a:xfrm>
          <a:off x="5257190" y="1383212"/>
          <a:ext cx="3277209" cy="124293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7316" numCol="1" spcCol="1270" anchor="ctr" anchorCtr="0">
          <a:noAutofit/>
        </a:bodyPr>
        <a:lstStyle/>
        <a:p>
          <a:pPr lvl="0" algn="l" defTabSz="1111250">
            <a:lnSpc>
              <a:spcPct val="90000"/>
            </a:lnSpc>
            <a:spcBef>
              <a:spcPct val="0"/>
            </a:spcBef>
            <a:spcAft>
              <a:spcPct val="35000"/>
            </a:spcAft>
          </a:pPr>
          <a:r>
            <a:rPr lang="ru-RU" sz="2500" kern="1200" dirty="0"/>
            <a:t>Лечение</a:t>
          </a:r>
        </a:p>
      </dsp:txBody>
      <dsp:txXfrm>
        <a:off x="5257190" y="1383212"/>
        <a:ext cx="3277209" cy="1242933"/>
      </dsp:txXfrm>
    </dsp:sp>
    <dsp:sp modelId="{14A80281-0A06-4E01-8307-7F38CF3144B3}">
      <dsp:nvSpPr>
        <dsp:cNvPr id="0" name=""/>
        <dsp:cNvSpPr/>
      </dsp:nvSpPr>
      <dsp:spPr>
        <a:xfrm>
          <a:off x="5257190" y="2341693"/>
          <a:ext cx="2628595" cy="235930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altLang="ru-RU" sz="1700" kern="1200" dirty="0"/>
            <a:t>Нахождение эпилептического фокуса</a:t>
          </a:r>
          <a:endParaRPr lang="ru-RU" sz="1700" kern="1200" dirty="0"/>
        </a:p>
        <a:p>
          <a:pPr lvl="0" algn="l" defTabSz="755650">
            <a:lnSpc>
              <a:spcPct val="90000"/>
            </a:lnSpc>
            <a:spcBef>
              <a:spcPct val="0"/>
            </a:spcBef>
            <a:spcAft>
              <a:spcPct val="35000"/>
            </a:spcAft>
          </a:pPr>
          <a:r>
            <a:rPr lang="ru-RU" altLang="ru-RU" sz="1700" kern="1200" dirty="0"/>
            <a:t>Синтез </a:t>
          </a:r>
          <a:r>
            <a:rPr lang="ru-RU" altLang="ru-RU" sz="1700" kern="1200" dirty="0" err="1"/>
            <a:t>антиэпилептических</a:t>
          </a:r>
          <a:r>
            <a:rPr lang="ru-RU" altLang="ru-RU" sz="1700" kern="1200" dirty="0"/>
            <a:t> препаратов</a:t>
          </a:r>
          <a:endParaRPr lang="ru-RU" sz="1700" kern="1200" dirty="0"/>
        </a:p>
        <a:p>
          <a:pPr lvl="0" algn="l" defTabSz="755650">
            <a:lnSpc>
              <a:spcPct val="90000"/>
            </a:lnSpc>
            <a:spcBef>
              <a:spcPct val="0"/>
            </a:spcBef>
            <a:spcAft>
              <a:spcPct val="35000"/>
            </a:spcAft>
          </a:pPr>
          <a:r>
            <a:rPr lang="en-US" sz="1700" kern="1200" dirty="0"/>
            <a:t>25</a:t>
          </a:r>
          <a:r>
            <a:rPr lang="ru-RU" sz="1700" kern="1200" dirty="0"/>
            <a:t>% пациентов </a:t>
          </a:r>
          <a:r>
            <a:rPr lang="ru-RU" sz="1700" b="0" i="0" u="none" kern="1200" dirty="0" err="1"/>
            <a:t>резистентны</a:t>
          </a:r>
          <a:r>
            <a:rPr lang="ru-RU" sz="1700" kern="1200" dirty="0"/>
            <a:t> к препаратам</a:t>
          </a:r>
        </a:p>
      </dsp:txBody>
      <dsp:txXfrm>
        <a:off x="5257190" y="2341693"/>
        <a:ext cx="2628595" cy="235930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860" tIns="47430" rIns="94860" bIns="47430" numCol="1" anchor="t" anchorCtr="0" compatLnSpc="1">
            <a:prstTxWarp prst="textNoShape">
              <a:avLst/>
            </a:prstTxWarp>
          </a:bodyPr>
          <a:lstStyle>
            <a:lvl1pPr defTabSz="949325">
              <a:defRPr sz="1200">
                <a:latin typeface="Arial" pitchFamily="34" charset="0"/>
              </a:defRPr>
            </a:lvl1pPr>
          </a:lstStyle>
          <a:p>
            <a:pPr>
              <a:defRPr/>
            </a:pPr>
            <a:endParaRPr lang="ru-RU"/>
          </a:p>
        </p:txBody>
      </p:sp>
      <p:sp>
        <p:nvSpPr>
          <p:cNvPr id="126979"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860" tIns="47430" rIns="94860" bIns="47430" numCol="1" anchor="t" anchorCtr="0" compatLnSpc="1">
            <a:prstTxWarp prst="textNoShape">
              <a:avLst/>
            </a:prstTxWarp>
          </a:bodyPr>
          <a:lstStyle>
            <a:lvl1pPr algn="r" defTabSz="949325">
              <a:defRPr sz="1200">
                <a:latin typeface="Arial" pitchFamily="34" charset="0"/>
              </a:defRPr>
            </a:lvl1pPr>
          </a:lstStyle>
          <a:p>
            <a:pPr>
              <a:defRPr/>
            </a:pPr>
            <a:endParaRPr lang="ru-RU"/>
          </a:p>
        </p:txBody>
      </p:sp>
      <p:sp>
        <p:nvSpPr>
          <p:cNvPr id="126980" name="Rectangle 4"/>
          <p:cNvSpPr>
            <a:spLocks noGrp="1" noChangeArrowheads="1"/>
          </p:cNvSpPr>
          <p:nvPr>
            <p:ph type="ftr" sz="quarter" idx="2"/>
          </p:nvPr>
        </p:nvSpPr>
        <p:spPr bwMode="auto">
          <a:xfrm>
            <a:off x="0" y="9718675"/>
            <a:ext cx="3076575" cy="514350"/>
          </a:xfrm>
          <a:prstGeom prst="rect">
            <a:avLst/>
          </a:prstGeom>
          <a:noFill/>
          <a:ln w="9525">
            <a:noFill/>
            <a:miter lim="800000"/>
            <a:headEnd/>
            <a:tailEnd/>
          </a:ln>
          <a:effectLst/>
        </p:spPr>
        <p:txBody>
          <a:bodyPr vert="horz" wrap="square" lIns="94860" tIns="47430" rIns="94860" bIns="47430" numCol="1" anchor="b" anchorCtr="0" compatLnSpc="1">
            <a:prstTxWarp prst="textNoShape">
              <a:avLst/>
            </a:prstTxWarp>
          </a:bodyPr>
          <a:lstStyle>
            <a:lvl1pPr defTabSz="949325">
              <a:defRPr sz="1200">
                <a:latin typeface="Arial" pitchFamily="34" charset="0"/>
              </a:defRPr>
            </a:lvl1pPr>
          </a:lstStyle>
          <a:p>
            <a:pPr>
              <a:defRPr/>
            </a:pPr>
            <a:endParaRPr lang="ru-RU"/>
          </a:p>
        </p:txBody>
      </p:sp>
      <p:sp>
        <p:nvSpPr>
          <p:cNvPr id="126981" name="Rectangle 5"/>
          <p:cNvSpPr>
            <a:spLocks noGrp="1" noChangeArrowheads="1"/>
          </p:cNvSpPr>
          <p:nvPr>
            <p:ph type="sldNum" sz="quarter" idx="3"/>
          </p:nvPr>
        </p:nvSpPr>
        <p:spPr bwMode="auto">
          <a:xfrm>
            <a:off x="4021138" y="9718675"/>
            <a:ext cx="3076575" cy="514350"/>
          </a:xfrm>
          <a:prstGeom prst="rect">
            <a:avLst/>
          </a:prstGeom>
          <a:noFill/>
          <a:ln w="9525">
            <a:noFill/>
            <a:miter lim="800000"/>
            <a:headEnd/>
            <a:tailEnd/>
          </a:ln>
          <a:effectLst/>
        </p:spPr>
        <p:txBody>
          <a:bodyPr vert="horz" wrap="square" lIns="94860" tIns="47430" rIns="94860" bIns="47430" numCol="1" anchor="b" anchorCtr="0" compatLnSpc="1">
            <a:prstTxWarp prst="textNoShape">
              <a:avLst/>
            </a:prstTxWarp>
          </a:bodyPr>
          <a:lstStyle>
            <a:lvl1pPr algn="r" defTabSz="949325">
              <a:defRPr sz="1200"/>
            </a:lvl1pPr>
          </a:lstStyle>
          <a:p>
            <a:fld id="{416E120F-D19C-42DE-BA4C-E6AD27050296}" type="slidenum">
              <a:rPr lang="ru-RU" altLang="ru-RU"/>
              <a:pPr/>
              <a:t>‹#›</a:t>
            </a:fld>
            <a:endParaRPr lang="ru-RU" altLang="ru-RU"/>
          </a:p>
        </p:txBody>
      </p:sp>
    </p:spTree>
    <p:extLst>
      <p:ext uri="{BB962C8B-B14F-4D97-AF65-F5344CB8AC3E}">
        <p14:creationId xmlns:p14="http://schemas.microsoft.com/office/powerpoint/2010/main" xmlns="" val="59326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860" tIns="47430" rIns="94860" bIns="47430" numCol="1" anchor="t" anchorCtr="0" compatLnSpc="1">
            <a:prstTxWarp prst="textNoShape">
              <a:avLst/>
            </a:prstTxWarp>
          </a:bodyPr>
          <a:lstStyle>
            <a:lvl1pPr defTabSz="949325">
              <a:defRPr sz="1200">
                <a:latin typeface="Arial" pitchFamily="34" charset="0"/>
              </a:defRPr>
            </a:lvl1pPr>
          </a:lstStyle>
          <a:p>
            <a:pPr>
              <a:defRPr/>
            </a:pPr>
            <a:endParaRPr lang="ru-RU"/>
          </a:p>
        </p:txBody>
      </p:sp>
      <p:sp>
        <p:nvSpPr>
          <p:cNvPr id="129027"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4860" tIns="47430" rIns="94860" bIns="47430" numCol="1" anchor="t" anchorCtr="0" compatLnSpc="1">
            <a:prstTxWarp prst="textNoShape">
              <a:avLst/>
            </a:prstTxWarp>
          </a:bodyPr>
          <a:lstStyle>
            <a:lvl1pPr algn="r" defTabSz="949325">
              <a:defRPr sz="1200">
                <a:latin typeface="Arial" pitchFamily="34" charset="0"/>
              </a:defRPr>
            </a:lvl1pPr>
          </a:lstStyle>
          <a:p>
            <a:pPr>
              <a:defRPr/>
            </a:pPr>
            <a:endParaRPr lang="ru-RU"/>
          </a:p>
        </p:txBody>
      </p:sp>
      <p:sp>
        <p:nvSpPr>
          <p:cNvPr id="59396"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9" name="Rectangle 5"/>
          <p:cNvSpPr>
            <a:spLocks noGrp="1" noChangeArrowheads="1"/>
          </p:cNvSpPr>
          <p:nvPr>
            <p:ph type="body" sz="quarter" idx="3"/>
          </p:nvPr>
        </p:nvSpPr>
        <p:spPr bwMode="auto">
          <a:xfrm>
            <a:off x="709613" y="4860925"/>
            <a:ext cx="5680075" cy="4606925"/>
          </a:xfrm>
          <a:prstGeom prst="rect">
            <a:avLst/>
          </a:prstGeom>
          <a:noFill/>
          <a:ln w="9525">
            <a:noFill/>
            <a:miter lim="800000"/>
            <a:headEnd/>
            <a:tailEnd/>
          </a:ln>
          <a:effectLst/>
        </p:spPr>
        <p:txBody>
          <a:bodyPr vert="horz" wrap="square" lIns="94860" tIns="47430" rIns="94860" bIns="4743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129030" name="Rectangle 6"/>
          <p:cNvSpPr>
            <a:spLocks noGrp="1" noChangeArrowheads="1"/>
          </p:cNvSpPr>
          <p:nvPr>
            <p:ph type="ftr" sz="quarter" idx="4"/>
          </p:nvPr>
        </p:nvSpPr>
        <p:spPr bwMode="auto">
          <a:xfrm>
            <a:off x="0" y="9718675"/>
            <a:ext cx="3076575" cy="514350"/>
          </a:xfrm>
          <a:prstGeom prst="rect">
            <a:avLst/>
          </a:prstGeom>
          <a:noFill/>
          <a:ln w="9525">
            <a:noFill/>
            <a:miter lim="800000"/>
            <a:headEnd/>
            <a:tailEnd/>
          </a:ln>
          <a:effectLst/>
        </p:spPr>
        <p:txBody>
          <a:bodyPr vert="horz" wrap="square" lIns="94860" tIns="47430" rIns="94860" bIns="47430" numCol="1" anchor="b" anchorCtr="0" compatLnSpc="1">
            <a:prstTxWarp prst="textNoShape">
              <a:avLst/>
            </a:prstTxWarp>
          </a:bodyPr>
          <a:lstStyle>
            <a:lvl1pPr defTabSz="949325">
              <a:defRPr sz="1200">
                <a:latin typeface="Arial" pitchFamily="34" charset="0"/>
              </a:defRPr>
            </a:lvl1pPr>
          </a:lstStyle>
          <a:p>
            <a:pPr>
              <a:defRPr/>
            </a:pPr>
            <a:endParaRPr lang="ru-RU"/>
          </a:p>
        </p:txBody>
      </p:sp>
      <p:sp>
        <p:nvSpPr>
          <p:cNvPr id="129031" name="Rectangle 7"/>
          <p:cNvSpPr>
            <a:spLocks noGrp="1" noChangeArrowheads="1"/>
          </p:cNvSpPr>
          <p:nvPr>
            <p:ph type="sldNum" sz="quarter" idx="5"/>
          </p:nvPr>
        </p:nvSpPr>
        <p:spPr bwMode="auto">
          <a:xfrm>
            <a:off x="4021138" y="9718675"/>
            <a:ext cx="3076575" cy="514350"/>
          </a:xfrm>
          <a:prstGeom prst="rect">
            <a:avLst/>
          </a:prstGeom>
          <a:noFill/>
          <a:ln w="9525">
            <a:noFill/>
            <a:miter lim="800000"/>
            <a:headEnd/>
            <a:tailEnd/>
          </a:ln>
          <a:effectLst/>
        </p:spPr>
        <p:txBody>
          <a:bodyPr vert="horz" wrap="square" lIns="94860" tIns="47430" rIns="94860" bIns="47430" numCol="1" anchor="b" anchorCtr="0" compatLnSpc="1">
            <a:prstTxWarp prst="textNoShape">
              <a:avLst/>
            </a:prstTxWarp>
          </a:bodyPr>
          <a:lstStyle>
            <a:lvl1pPr algn="r" defTabSz="949325">
              <a:defRPr sz="1200"/>
            </a:lvl1pPr>
          </a:lstStyle>
          <a:p>
            <a:fld id="{2BEEF737-4C15-4565-9D89-09031849EE3A}" type="slidenum">
              <a:rPr lang="ru-RU" altLang="ru-RU"/>
              <a:pPr/>
              <a:t>‹#›</a:t>
            </a:fld>
            <a:endParaRPr lang="ru-RU" altLang="ru-RU"/>
          </a:p>
        </p:txBody>
      </p:sp>
    </p:spTree>
    <p:extLst>
      <p:ext uri="{BB962C8B-B14F-4D97-AF65-F5344CB8AC3E}">
        <p14:creationId xmlns:p14="http://schemas.microsoft.com/office/powerpoint/2010/main" xmlns="" val="1471959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humbio.ru/humbio/ssb/000786f0.htm" TargetMode="External"/><Relationship Id="rId3" Type="http://schemas.openxmlformats.org/officeDocument/2006/relationships/hyperlink" Target="http://humbio.ru/humbio/epilepsia/00002352.htm" TargetMode="External"/><Relationship Id="rId7" Type="http://schemas.openxmlformats.org/officeDocument/2006/relationships/hyperlink" Target="http://humbio.ru/humbio/epilepsia/0000118c.htm" TargetMode="External"/><Relationship Id="rId12" Type="http://schemas.openxmlformats.org/officeDocument/2006/relationships/hyperlink" Target="http://humbio.ru/humbio/epilepsia/0000126f.ht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humbio.ru/humbio/epilepsia/00001127.htm" TargetMode="External"/><Relationship Id="rId11" Type="http://schemas.openxmlformats.org/officeDocument/2006/relationships/hyperlink" Target="http://humbio.ru/humbio/epilepsia/00001802.htm" TargetMode="External"/><Relationship Id="rId5" Type="http://schemas.openxmlformats.org/officeDocument/2006/relationships/hyperlink" Target="http://humbio.ru/humbio/epilepsia/0000281c.htm" TargetMode="External"/><Relationship Id="rId10" Type="http://schemas.openxmlformats.org/officeDocument/2006/relationships/hyperlink" Target="http://humbio.ru/humbio/epilepsia/000010d0.htm" TargetMode="External"/><Relationship Id="rId4" Type="http://schemas.openxmlformats.org/officeDocument/2006/relationships/hyperlink" Target="http://humbio.ru/humbio/epilepsia/000022ad.htm" TargetMode="External"/><Relationship Id="rId9" Type="http://schemas.openxmlformats.org/officeDocument/2006/relationships/hyperlink" Target="http://humbio.ru/humbio/epilepsia/000027bc.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eduniver.com/Medical/Neurology/1157.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Magnetic_resonance_spectroscop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5354D9-5FF6-4CAF-B381-11AE34B739E7}" type="slidenum">
              <a:rPr lang="ru-RU" altLang="ru-RU"/>
              <a:pPr eaLnBrk="1" hangingPunct="1"/>
              <a:t>1</a:t>
            </a:fld>
            <a:endParaRPr lang="ru-RU" altLang="ru-RU"/>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ru-RU" dirty="0"/>
          </a:p>
        </p:txBody>
      </p:sp>
    </p:spTree>
    <p:extLst>
      <p:ext uri="{BB962C8B-B14F-4D97-AF65-F5344CB8AC3E}">
        <p14:creationId xmlns:p14="http://schemas.microsoft.com/office/powerpoint/2010/main" xmlns="" val="30479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a:solidFill>
                  <a:schemeClr val="tx1"/>
                </a:solidFill>
                <a:latin typeface="Arial" pitchFamily="34" charset="0"/>
                <a:ea typeface="+mn-ea"/>
                <a:cs typeface="+mn-cs"/>
              </a:rPr>
              <a:t>For this reason, researchers are investing increasing time and effort to develop novel approaches to treatment, such as gene therapy, ‘</a:t>
            </a:r>
            <a:r>
              <a:rPr lang="en-US" sz="1200" b="0" i="0" u="none" strike="noStrike" kern="1200" baseline="0" dirty="0" err="1">
                <a:solidFill>
                  <a:schemeClr val="tx1"/>
                </a:solidFill>
                <a:latin typeface="Arial" pitchFamily="34" charset="0"/>
                <a:ea typeface="+mn-ea"/>
                <a:cs typeface="+mn-cs"/>
              </a:rPr>
              <a:t>nano</a:t>
            </a:r>
            <a:r>
              <a:rPr lang="en-US" sz="1200" b="0" i="0" u="none" strike="noStrike" kern="1200" baseline="0" dirty="0">
                <a:solidFill>
                  <a:schemeClr val="tx1"/>
                </a:solidFill>
                <a:latin typeface="Arial" pitchFamily="34" charset="0"/>
                <a:ea typeface="+mn-ea"/>
                <a:cs typeface="+mn-cs"/>
              </a:rPr>
              <a:t> particles’ to target specific intra cellular targets, and anti epileptic devices.</a:t>
            </a:r>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12</a:t>
            </a:fld>
            <a:endParaRPr lang="ru-RU" altLang="ru-RU"/>
          </a:p>
        </p:txBody>
      </p:sp>
    </p:spTree>
    <p:extLst>
      <p:ext uri="{BB962C8B-B14F-4D97-AF65-F5344CB8AC3E}">
        <p14:creationId xmlns:p14="http://schemas.microsoft.com/office/powerpoint/2010/main" xmlns="" val="402616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a:solidFill>
                  <a:schemeClr val="tx1"/>
                </a:solidFill>
                <a:latin typeface="Arial" pitchFamily="34" charset="0"/>
                <a:ea typeface="+mn-ea"/>
                <a:cs typeface="+mn-cs"/>
              </a:rPr>
              <a:t>For this reason, researchers are investing increasing time and effort to develop novel approaches to treatment, such as gene therapy, ‘</a:t>
            </a:r>
            <a:r>
              <a:rPr lang="en-US" sz="1200" b="0" i="0" u="none" strike="noStrike" kern="1200" baseline="0" dirty="0" err="1">
                <a:solidFill>
                  <a:schemeClr val="tx1"/>
                </a:solidFill>
                <a:latin typeface="Arial" pitchFamily="34" charset="0"/>
                <a:ea typeface="+mn-ea"/>
                <a:cs typeface="+mn-cs"/>
              </a:rPr>
              <a:t>nano</a:t>
            </a:r>
            <a:r>
              <a:rPr lang="en-US" sz="1200" b="0" i="0" u="none" strike="noStrike" kern="1200" baseline="0" dirty="0">
                <a:solidFill>
                  <a:schemeClr val="tx1"/>
                </a:solidFill>
                <a:latin typeface="Arial" pitchFamily="34" charset="0"/>
                <a:ea typeface="+mn-ea"/>
                <a:cs typeface="+mn-cs"/>
              </a:rPr>
              <a:t> particles’ to target specific intra cellular targets, and anti epileptic devices.</a:t>
            </a:r>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13</a:t>
            </a:fld>
            <a:endParaRPr lang="ru-RU" altLang="ru-RU"/>
          </a:p>
        </p:txBody>
      </p:sp>
    </p:spTree>
    <p:extLst>
      <p:ext uri="{BB962C8B-B14F-4D97-AF65-F5344CB8AC3E}">
        <p14:creationId xmlns:p14="http://schemas.microsoft.com/office/powerpoint/2010/main" xmlns="" val="2198590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a:ln/>
        </p:spPr>
      </p:sp>
      <p:sp>
        <p:nvSpPr>
          <p:cNvPr id="2048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
        <p:nvSpPr>
          <p:cNvPr id="20484"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a:spcBef>
                <a:spcPct val="30000"/>
              </a:spcBef>
              <a:defRPr sz="1200">
                <a:solidFill>
                  <a:schemeClr val="tx1"/>
                </a:solidFill>
                <a:latin typeface="Arial" panose="020B0604020202020204" pitchFamily="34" charset="0"/>
              </a:defRPr>
            </a:lvl1pPr>
            <a:lvl2pPr marL="742950" indent="-285750" defTabSz="949325">
              <a:spcBef>
                <a:spcPct val="30000"/>
              </a:spcBef>
              <a:defRPr sz="1200">
                <a:solidFill>
                  <a:schemeClr val="tx1"/>
                </a:solidFill>
                <a:latin typeface="Arial" panose="020B0604020202020204" pitchFamily="34" charset="0"/>
              </a:defRPr>
            </a:lvl2pPr>
            <a:lvl3pPr marL="1143000" indent="-228600" defTabSz="949325">
              <a:spcBef>
                <a:spcPct val="30000"/>
              </a:spcBef>
              <a:defRPr sz="1200">
                <a:solidFill>
                  <a:schemeClr val="tx1"/>
                </a:solidFill>
                <a:latin typeface="Arial" panose="020B0604020202020204" pitchFamily="34" charset="0"/>
              </a:defRPr>
            </a:lvl3pPr>
            <a:lvl4pPr marL="1600200" indent="-228600" defTabSz="949325">
              <a:spcBef>
                <a:spcPct val="30000"/>
              </a:spcBef>
              <a:defRPr sz="1200">
                <a:solidFill>
                  <a:schemeClr val="tx1"/>
                </a:solidFill>
                <a:latin typeface="Arial" panose="020B0604020202020204" pitchFamily="34" charset="0"/>
              </a:defRPr>
            </a:lvl4pPr>
            <a:lvl5pPr marL="2057400" indent="-228600" defTabSz="949325">
              <a:spcBef>
                <a:spcPct val="30000"/>
              </a:spcBef>
              <a:defRPr sz="1200">
                <a:solidFill>
                  <a:schemeClr val="tx1"/>
                </a:solidFill>
                <a:latin typeface="Arial" panose="020B0604020202020204" pitchFamily="34" charset="0"/>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14A149-A9E1-424F-BEA5-807C7E7C1B2A}" type="slidenum">
              <a:rPr lang="ru-RU" altLang="ru-RU"/>
              <a:pPr>
                <a:spcBef>
                  <a:spcPct val="0"/>
                </a:spcBef>
              </a:pPr>
              <a:t>15</a:t>
            </a:fld>
            <a:endParaRPr lang="ru-RU" altLang="ru-RU"/>
          </a:p>
        </p:txBody>
      </p:sp>
    </p:spTree>
    <p:extLst>
      <p:ext uri="{BB962C8B-B14F-4D97-AF65-F5344CB8AC3E}">
        <p14:creationId xmlns:p14="http://schemas.microsoft.com/office/powerpoint/2010/main" xmlns="" val="1424753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sz="1200" dirty="0"/>
              <a:t>Схематичное изображение соотношения между разрядом на ЭЭГ и внутриклеточными изменениями кортикальных нейронов при парциальных и вторично-</a:t>
            </a:r>
            <a:r>
              <a:rPr lang="ru-RU" altLang="ru-RU" sz="1200" dirty="0" err="1"/>
              <a:t>генерализованных</a:t>
            </a:r>
            <a:r>
              <a:rPr lang="ru-RU" altLang="ru-RU" sz="1200" dirty="0"/>
              <a:t> приступах</a:t>
            </a:r>
            <a:r>
              <a:rPr lang="ru-RU" altLang="ru-RU" sz="1100" dirty="0"/>
              <a:t> </a:t>
            </a:r>
            <a:endParaRPr lang="en-US" altLang="ru-RU" sz="1100" dirty="0"/>
          </a:p>
          <a:p>
            <a:endParaRPr lang="en-US" sz="1200" b="0" i="0" kern="1200" dirty="0">
              <a:solidFill>
                <a:schemeClr val="tx1"/>
              </a:solidFill>
              <a:effectLst/>
              <a:latin typeface="Arial" pitchFamily="34" charset="0"/>
              <a:ea typeface="+mn-ea"/>
              <a:cs typeface="+mn-cs"/>
            </a:endParaRPr>
          </a:p>
          <a:p>
            <a:r>
              <a:rPr lang="ru-RU" sz="1200" b="0" i="0" kern="1200" dirty="0">
                <a:solidFill>
                  <a:schemeClr val="tx1"/>
                </a:solidFill>
                <a:effectLst/>
                <a:latin typeface="Arial" pitchFamily="34" charset="0"/>
                <a:ea typeface="+mn-ea"/>
                <a:cs typeface="+mn-cs"/>
              </a:rPr>
              <a:t>Известно, что основными электроэнцефалографическими феноменами при эпилепсии являются </a:t>
            </a:r>
            <a:r>
              <a:rPr lang="ru-RU" sz="1200" b="0" i="0" kern="1200" dirty="0" err="1">
                <a:solidFill>
                  <a:schemeClr val="tx1"/>
                </a:solidFill>
                <a:effectLst/>
                <a:latin typeface="Arial" pitchFamily="34" charset="0"/>
                <a:ea typeface="+mn-ea"/>
                <a:cs typeface="+mn-cs"/>
              </a:rPr>
              <a:t>спайк</a:t>
            </a:r>
            <a:r>
              <a:rPr lang="ru-RU" sz="1200" b="0" i="0" kern="1200" dirty="0">
                <a:solidFill>
                  <a:schemeClr val="tx1"/>
                </a:solidFill>
                <a:effectLst/>
                <a:latin typeface="Arial" pitchFamily="34" charset="0"/>
                <a:ea typeface="+mn-ea"/>
                <a:cs typeface="+mn-cs"/>
              </a:rPr>
              <a:t> (пик), острая волна, изолированные или в сопровождении последующей медленной волны комплексы </a:t>
            </a:r>
            <a:r>
              <a:rPr lang="ru-RU" sz="1200" b="0" i="0" kern="1200" dirty="0" err="1">
                <a:solidFill>
                  <a:schemeClr val="tx1"/>
                </a:solidFill>
                <a:effectLst/>
                <a:latin typeface="Arial" pitchFamily="34" charset="0"/>
                <a:ea typeface="+mn-ea"/>
                <a:cs typeface="+mn-cs"/>
              </a:rPr>
              <a:t>спайк</a:t>
            </a:r>
            <a:r>
              <a:rPr lang="ru-RU" sz="1200" b="0" i="0" kern="1200" dirty="0">
                <a:solidFill>
                  <a:schemeClr val="tx1"/>
                </a:solidFill>
                <a:effectLst/>
                <a:latin typeface="Arial" pitchFamily="34" charset="0"/>
                <a:ea typeface="+mn-ea"/>
                <a:cs typeface="+mn-cs"/>
              </a:rPr>
              <a:t>-волна, острая-медленная волна. Главным нейрофизиологическим феноменом на </a:t>
            </a:r>
            <a:r>
              <a:rPr lang="ru-RU" sz="1200" b="0" i="0" kern="1200" dirty="0" err="1">
                <a:solidFill>
                  <a:schemeClr val="tx1"/>
                </a:solidFill>
                <a:effectLst/>
                <a:latin typeface="Arial" pitchFamily="34" charset="0"/>
                <a:ea typeface="+mn-ea"/>
                <a:cs typeface="+mn-cs"/>
              </a:rPr>
              <a:t>нейрональном</a:t>
            </a:r>
            <a:r>
              <a:rPr lang="ru-RU" sz="1200" b="0" i="0" kern="1200" dirty="0">
                <a:solidFill>
                  <a:schemeClr val="tx1"/>
                </a:solidFill>
                <a:effectLst/>
                <a:latin typeface="Arial" pitchFamily="34" charset="0"/>
                <a:ea typeface="+mn-ea"/>
                <a:cs typeface="+mn-cs"/>
              </a:rPr>
              <a:t> уровне является </a:t>
            </a:r>
            <a:r>
              <a:rPr lang="ru-RU" sz="1200" b="0" i="0" u="sng" kern="1200" dirty="0">
                <a:solidFill>
                  <a:schemeClr val="tx1"/>
                </a:solidFill>
                <a:effectLst/>
                <a:latin typeface="Arial" pitchFamily="34" charset="0"/>
                <a:ea typeface="+mn-ea"/>
                <a:cs typeface="+mn-cs"/>
                <a:hlinkClick r:id="rId3"/>
              </a:rPr>
              <a:t>пароксизмальный </a:t>
            </a:r>
            <a:r>
              <a:rPr lang="ru-RU" sz="1200" b="0" i="0" u="sng" kern="1200" dirty="0" err="1">
                <a:solidFill>
                  <a:schemeClr val="tx1"/>
                </a:solidFill>
                <a:effectLst/>
                <a:latin typeface="Arial" pitchFamily="34" charset="0"/>
                <a:ea typeface="+mn-ea"/>
                <a:cs typeface="+mn-cs"/>
                <a:hlinkClick r:id="rId3"/>
              </a:rPr>
              <a:t>деполяризационный</a:t>
            </a:r>
            <a:r>
              <a:rPr lang="ru-RU" sz="1200" b="0" i="0" u="sng" kern="1200" dirty="0">
                <a:solidFill>
                  <a:schemeClr val="tx1"/>
                </a:solidFill>
                <a:effectLst/>
                <a:latin typeface="Arial" pitchFamily="34" charset="0"/>
                <a:ea typeface="+mn-ea"/>
                <a:cs typeface="+mn-cs"/>
                <a:hlinkClick r:id="rId3"/>
              </a:rPr>
              <a:t> сдвиг мембранного потенциала</a:t>
            </a:r>
            <a:r>
              <a:rPr lang="ru-RU" sz="1200" b="0" i="0" kern="1200" dirty="0">
                <a:solidFill>
                  <a:schemeClr val="tx1"/>
                </a:solidFill>
                <a:effectLst/>
                <a:latin typeface="Arial" pitchFamily="34" charset="0"/>
                <a:ea typeface="+mn-ea"/>
                <a:cs typeface="+mn-cs"/>
              </a:rPr>
              <a:t> , вследствие чего эпилептический нейрон не может стойко удерживать поляризацию и поэтому разряжается с высокой частотой. Для объяснения данного явления привлечены разные теории [</a:t>
            </a:r>
            <a:r>
              <a:rPr lang="ru-RU" sz="1200" b="0" i="0" u="sng" kern="1200" dirty="0">
                <a:solidFill>
                  <a:schemeClr val="tx1"/>
                </a:solidFill>
                <a:effectLst/>
                <a:latin typeface="Arial" pitchFamily="34" charset="0"/>
                <a:ea typeface="+mn-ea"/>
                <a:cs typeface="+mn-cs"/>
                <a:hlinkClick r:id="rId4"/>
              </a:rPr>
              <a:t> </a:t>
            </a:r>
            <a:r>
              <a:rPr lang="ru-RU" sz="1200" b="0" i="0" u="sng" kern="1200" dirty="0" err="1">
                <a:solidFill>
                  <a:schemeClr val="tx1"/>
                </a:solidFill>
                <a:effectLst/>
                <a:latin typeface="Arial" pitchFamily="34" charset="0"/>
                <a:ea typeface="+mn-ea"/>
                <a:cs typeface="+mn-cs"/>
                <a:hlinkClick r:id="rId4"/>
              </a:rPr>
              <a:t>Пенфилд</a:t>
            </a:r>
            <a:r>
              <a:rPr lang="ru-RU" sz="1200" b="0" i="0" u="sng" kern="1200" dirty="0">
                <a:solidFill>
                  <a:schemeClr val="tx1"/>
                </a:solidFill>
                <a:effectLst/>
                <a:latin typeface="Arial" pitchFamily="34" charset="0"/>
                <a:ea typeface="+mn-ea"/>
                <a:cs typeface="+mn-cs"/>
                <a:hlinkClick r:id="rId4"/>
              </a:rPr>
              <a:t> </a:t>
            </a:r>
            <a:r>
              <a:rPr lang="ru-RU" sz="1200" b="0" i="0" u="sng" kern="1200" dirty="0" err="1">
                <a:solidFill>
                  <a:schemeClr val="tx1"/>
                </a:solidFill>
                <a:effectLst/>
                <a:latin typeface="Arial" pitchFamily="34" charset="0"/>
                <a:ea typeface="+mn-ea"/>
                <a:cs typeface="+mn-cs"/>
                <a:hlinkClick r:id="rId4"/>
              </a:rPr>
              <a:t>ea</a:t>
            </a:r>
            <a:r>
              <a:rPr lang="ru-RU" sz="1200" b="0" i="0" u="sng" kern="1200" dirty="0">
                <a:solidFill>
                  <a:schemeClr val="tx1"/>
                </a:solidFill>
                <a:effectLst/>
                <a:latin typeface="Arial" pitchFamily="34" charset="0"/>
                <a:ea typeface="+mn-ea"/>
                <a:cs typeface="+mn-cs"/>
                <a:hlinkClick r:id="rId4"/>
              </a:rPr>
              <a:t> 1958</a:t>
            </a:r>
            <a:r>
              <a:rPr lang="ru-RU" sz="1200" b="0" i="0" kern="1200" dirty="0">
                <a:solidFill>
                  <a:schemeClr val="tx1"/>
                </a:solidFill>
                <a:effectLst/>
                <a:latin typeface="Arial" pitchFamily="34" charset="0"/>
                <a:ea typeface="+mn-ea"/>
                <a:cs typeface="+mn-cs"/>
              </a:rPr>
              <a:t> , </a:t>
            </a:r>
            <a:r>
              <a:rPr lang="ru-RU" sz="1200" b="0" i="0" u="sng" kern="1200" dirty="0" err="1">
                <a:solidFill>
                  <a:schemeClr val="tx1"/>
                </a:solidFill>
                <a:effectLst/>
                <a:latin typeface="Arial" pitchFamily="34" charset="0"/>
                <a:ea typeface="+mn-ea"/>
                <a:cs typeface="+mn-cs"/>
                <a:hlinkClick r:id="rId5"/>
              </a:rPr>
              <a:t>Селицкий</a:t>
            </a:r>
            <a:r>
              <a:rPr lang="ru-RU" sz="1200" b="0" i="0" u="sng" kern="1200" dirty="0">
                <a:solidFill>
                  <a:schemeClr val="tx1"/>
                </a:solidFill>
                <a:effectLst/>
                <a:latin typeface="Arial" pitchFamily="34" charset="0"/>
                <a:ea typeface="+mn-ea"/>
                <a:cs typeface="+mn-cs"/>
                <a:hlinkClick r:id="rId5"/>
              </a:rPr>
              <a:t> </a:t>
            </a:r>
            <a:r>
              <a:rPr lang="ru-RU" sz="1200" b="0" i="0" u="sng" kern="1200" dirty="0" err="1">
                <a:solidFill>
                  <a:schemeClr val="tx1"/>
                </a:solidFill>
                <a:effectLst/>
                <a:latin typeface="Arial" pitchFamily="34" charset="0"/>
                <a:ea typeface="+mn-ea"/>
                <a:cs typeface="+mn-cs"/>
                <a:hlinkClick r:id="rId5"/>
              </a:rPr>
              <a:t>ea</a:t>
            </a:r>
            <a:r>
              <a:rPr lang="ru-RU" sz="1200" b="0" i="0" u="sng" kern="1200" dirty="0">
                <a:solidFill>
                  <a:schemeClr val="tx1"/>
                </a:solidFill>
                <a:effectLst/>
                <a:latin typeface="Arial" pitchFamily="34" charset="0"/>
                <a:ea typeface="+mn-ea"/>
                <a:cs typeface="+mn-cs"/>
                <a:hlinkClick r:id="rId5"/>
              </a:rPr>
              <a:t> 1995</a:t>
            </a:r>
            <a:r>
              <a:rPr lang="ru-RU" sz="1200" b="0" i="0" kern="1200" dirty="0">
                <a:solidFill>
                  <a:schemeClr val="tx1"/>
                </a:solidFill>
                <a:effectLst/>
                <a:latin typeface="Arial" pitchFamily="34" charset="0"/>
                <a:ea typeface="+mn-ea"/>
                <a:cs typeface="+mn-cs"/>
              </a:rPr>
              <a:t> , </a:t>
            </a:r>
            <a:r>
              <a:rPr lang="ru-RU" sz="1200" b="0" i="0" u="sng" kern="1200" dirty="0" err="1">
                <a:solidFill>
                  <a:schemeClr val="tx1"/>
                </a:solidFill>
                <a:effectLst/>
                <a:latin typeface="Arial" pitchFamily="34" charset="0"/>
                <a:ea typeface="+mn-ea"/>
                <a:cs typeface="+mn-cs"/>
                <a:hlinkClick r:id="rId6"/>
              </a:rPr>
              <a:t>Fisher</a:t>
            </a:r>
            <a:r>
              <a:rPr lang="ru-RU" sz="1200" b="0" i="0" u="sng" kern="1200" dirty="0">
                <a:solidFill>
                  <a:schemeClr val="tx1"/>
                </a:solidFill>
                <a:effectLst/>
                <a:latin typeface="Arial" pitchFamily="34" charset="0"/>
                <a:ea typeface="+mn-ea"/>
                <a:cs typeface="+mn-cs"/>
                <a:hlinkClick r:id="rId6"/>
              </a:rPr>
              <a:t> </a:t>
            </a:r>
            <a:r>
              <a:rPr lang="ru-RU" sz="1200" b="0" i="0" u="sng" kern="1200" dirty="0" err="1">
                <a:solidFill>
                  <a:schemeClr val="tx1"/>
                </a:solidFill>
                <a:effectLst/>
                <a:latin typeface="Arial" pitchFamily="34" charset="0"/>
                <a:ea typeface="+mn-ea"/>
                <a:cs typeface="+mn-cs"/>
                <a:hlinkClick r:id="rId6"/>
              </a:rPr>
              <a:t>ea</a:t>
            </a:r>
            <a:r>
              <a:rPr lang="ru-RU" sz="1200" b="0" i="0" u="sng" kern="1200" dirty="0">
                <a:solidFill>
                  <a:schemeClr val="tx1"/>
                </a:solidFill>
                <a:effectLst/>
                <a:latin typeface="Arial" pitchFamily="34" charset="0"/>
                <a:ea typeface="+mn-ea"/>
                <a:cs typeface="+mn-cs"/>
                <a:hlinkClick r:id="rId6"/>
              </a:rPr>
              <a:t> 1995</a:t>
            </a:r>
            <a:r>
              <a:rPr lang="ru-RU" sz="1200" b="0" i="0" kern="1200" dirty="0">
                <a:solidFill>
                  <a:schemeClr val="tx1"/>
                </a:solidFill>
                <a:effectLst/>
                <a:latin typeface="Arial" pitchFamily="34" charset="0"/>
                <a:ea typeface="+mn-ea"/>
                <a:cs typeface="+mn-cs"/>
              </a:rPr>
              <a:t> , </a:t>
            </a:r>
            <a:r>
              <a:rPr lang="ru-RU" sz="1200" b="0" i="0" u="sng" kern="1200" dirty="0" err="1">
                <a:solidFill>
                  <a:schemeClr val="tx1"/>
                </a:solidFill>
                <a:effectLst/>
                <a:latin typeface="Arial" pitchFamily="34" charset="0"/>
                <a:ea typeface="+mn-ea"/>
                <a:cs typeface="+mn-cs"/>
                <a:hlinkClick r:id="rId7"/>
              </a:rPr>
              <a:t>Gastaut</a:t>
            </a:r>
            <a:r>
              <a:rPr lang="ru-RU" sz="1200" b="0" i="0" u="sng" kern="1200" dirty="0">
                <a:solidFill>
                  <a:schemeClr val="tx1"/>
                </a:solidFill>
                <a:effectLst/>
                <a:latin typeface="Arial" pitchFamily="34" charset="0"/>
                <a:ea typeface="+mn-ea"/>
                <a:cs typeface="+mn-cs"/>
                <a:hlinkClick r:id="rId7"/>
              </a:rPr>
              <a:t> </a:t>
            </a:r>
            <a:r>
              <a:rPr lang="ru-RU" sz="1200" b="0" i="0" u="sng" kern="1200" dirty="0" err="1">
                <a:solidFill>
                  <a:schemeClr val="tx1"/>
                </a:solidFill>
                <a:effectLst/>
                <a:latin typeface="Arial" pitchFamily="34" charset="0"/>
                <a:ea typeface="+mn-ea"/>
                <a:cs typeface="+mn-cs"/>
                <a:hlinkClick r:id="rId7"/>
              </a:rPr>
              <a:t>ea</a:t>
            </a:r>
            <a:r>
              <a:rPr lang="ru-RU" sz="1200" b="0" i="0" u="sng" kern="1200" dirty="0">
                <a:solidFill>
                  <a:schemeClr val="tx1"/>
                </a:solidFill>
                <a:effectLst/>
                <a:latin typeface="Arial" pitchFamily="34" charset="0"/>
                <a:ea typeface="+mn-ea"/>
                <a:cs typeface="+mn-cs"/>
                <a:hlinkClick r:id="rId7"/>
              </a:rPr>
              <a:t> 1959</a:t>
            </a:r>
            <a:r>
              <a:rPr lang="ru-RU" sz="1200" b="0" i="0" kern="1200" dirty="0">
                <a:solidFill>
                  <a:schemeClr val="tx1"/>
                </a:solidFill>
                <a:effectLst/>
                <a:latin typeface="Arial" pitchFamily="34" charset="0"/>
                <a:ea typeface="+mn-ea"/>
                <a:cs typeface="+mn-cs"/>
              </a:rPr>
              <a:t> ]:</a:t>
            </a:r>
          </a:p>
          <a:p>
            <a:r>
              <a:rPr lang="ru-RU" sz="1200" b="0" i="0" kern="1200" dirty="0">
                <a:solidFill>
                  <a:schemeClr val="tx1"/>
                </a:solidFill>
                <a:effectLst/>
                <a:latin typeface="Arial" pitchFamily="34" charset="0"/>
                <a:ea typeface="+mn-ea"/>
                <a:cs typeface="+mn-cs"/>
              </a:rPr>
              <a:t>1) концепция эпилептического нейрона: повреждение мембраны или метаболизма нейрона приводит к его сверхчувствительности;</a:t>
            </a:r>
          </a:p>
          <a:p>
            <a:r>
              <a:rPr lang="ru-RU" sz="1200" b="0" i="0" kern="1200" dirty="0">
                <a:solidFill>
                  <a:schemeClr val="tx1"/>
                </a:solidFill>
                <a:effectLst/>
                <a:latin typeface="Arial" pitchFamily="34" charset="0"/>
                <a:ea typeface="+mn-ea"/>
                <a:cs typeface="+mn-cs"/>
              </a:rPr>
              <a:t>2) концепция эпилептического окружения: нарушение регуляции концентрации </a:t>
            </a:r>
            <a:r>
              <a:rPr lang="ru-RU" sz="1200" b="0" i="0" kern="1200" dirty="0" err="1">
                <a:solidFill>
                  <a:schemeClr val="tx1"/>
                </a:solidFill>
                <a:effectLst/>
                <a:latin typeface="Arial" pitchFamily="34" charset="0"/>
                <a:ea typeface="+mn-ea"/>
                <a:cs typeface="+mn-cs"/>
              </a:rPr>
              <a:t>экстрацеллюлярных</a:t>
            </a:r>
            <a:r>
              <a:rPr lang="ru-RU" sz="1200" b="0" i="0" kern="1200" dirty="0">
                <a:solidFill>
                  <a:schemeClr val="tx1"/>
                </a:solidFill>
                <a:effectLst/>
                <a:latin typeface="Arial" pitchFamily="34" charset="0"/>
                <a:ea typeface="+mn-ea"/>
                <a:cs typeface="+mn-cs"/>
              </a:rPr>
              <a:t> ионов или трансмиттеров либо тех и других приводит к их дисбалансу и повышению нейронной возбудимости;</a:t>
            </a:r>
          </a:p>
          <a:p>
            <a:r>
              <a:rPr lang="ru-RU" sz="1200" b="0" i="0" kern="1200" dirty="0">
                <a:solidFill>
                  <a:schemeClr val="tx1"/>
                </a:solidFill>
                <a:effectLst/>
                <a:latin typeface="Arial" pitchFamily="34" charset="0"/>
                <a:ea typeface="+mn-ea"/>
                <a:cs typeface="+mn-cs"/>
              </a:rPr>
              <a:t>3) концепция нейронной популяции: массивная анатомическая и/или функциональная альтерация нейронов, которая вызывает в нервной сети облегчение возбудимости - скорее всего вследствие дефицита ингибирования.</a:t>
            </a:r>
          </a:p>
          <a:p>
            <a:r>
              <a:rPr lang="ru-RU" sz="1200" b="0" i="0" kern="1200" dirty="0">
                <a:solidFill>
                  <a:schemeClr val="tx1"/>
                </a:solidFill>
                <a:effectLst/>
                <a:latin typeface="Arial" pitchFamily="34" charset="0"/>
                <a:ea typeface="+mn-ea"/>
                <a:cs typeface="+mn-cs"/>
              </a:rPr>
              <a:t>4) В настоящее время к этому можно добавить еще одну концепцию: </a:t>
            </a:r>
            <a:r>
              <a:rPr lang="ru-RU" sz="1200" b="0" i="0" kern="1200" dirty="0" err="1">
                <a:solidFill>
                  <a:schemeClr val="tx1"/>
                </a:solidFill>
                <a:effectLst/>
                <a:latin typeface="Arial" pitchFamily="34" charset="0"/>
                <a:ea typeface="+mn-ea"/>
                <a:cs typeface="+mn-cs"/>
              </a:rPr>
              <a:t>денервационная</a:t>
            </a:r>
            <a:r>
              <a:rPr lang="ru-RU" sz="1200" b="0" i="0" kern="1200" dirty="0">
                <a:solidFill>
                  <a:schemeClr val="tx1"/>
                </a:solidFill>
                <a:effectLst/>
                <a:latin typeface="Arial" pitchFamily="34" charset="0"/>
                <a:ea typeface="+mn-ea"/>
                <a:cs typeface="+mn-cs"/>
              </a:rPr>
              <a:t> сверхчувствительность нейронов, о чем мы скажем ниже. Не вдаваясь в генез интимных механизмов этих процессов - роли ионных каналов клеточных мембран, изменений чувствительности рецепторов различных подтипов возбуждающих и тормозных </a:t>
            </a:r>
            <a:r>
              <a:rPr lang="ru-RU" sz="1200" b="0" i="0" kern="1200" dirty="0" err="1">
                <a:solidFill>
                  <a:schemeClr val="tx1"/>
                </a:solidFill>
                <a:effectLst/>
                <a:latin typeface="Arial" pitchFamily="34" charset="0"/>
                <a:ea typeface="+mn-ea"/>
                <a:cs typeface="+mn-cs"/>
              </a:rPr>
              <a:t>трансмиттерных</a:t>
            </a:r>
            <a:r>
              <a:rPr lang="ru-RU" sz="1200" b="0" i="0" kern="1200" dirty="0">
                <a:solidFill>
                  <a:schemeClr val="tx1"/>
                </a:solidFill>
                <a:effectLst/>
                <a:latin typeface="Arial" pitchFamily="34" charset="0"/>
                <a:ea typeface="+mn-ea"/>
                <a:cs typeface="+mn-cs"/>
              </a:rPr>
              <a:t> систем и др., хотелось бы обратить внимание на следующий принципиальный факт. Полярность мембраны нейронов поддерживается за счет деятельности ионного насоса, требующего адекватного энергетического обеспечения, в связи с чем тенденция к деполяризации мембран нейронов, в том числе пароксизмальный </a:t>
            </a:r>
            <a:r>
              <a:rPr lang="ru-RU" sz="1200" b="0" i="0" kern="1200" dirty="0" err="1">
                <a:solidFill>
                  <a:schemeClr val="tx1"/>
                </a:solidFill>
                <a:effectLst/>
                <a:latin typeface="Arial" pitchFamily="34" charset="0"/>
                <a:ea typeface="+mn-ea"/>
                <a:cs typeface="+mn-cs"/>
              </a:rPr>
              <a:t>деполяризационный</a:t>
            </a:r>
            <a:r>
              <a:rPr lang="ru-RU" sz="1200" b="0" i="0" kern="1200" dirty="0">
                <a:solidFill>
                  <a:schemeClr val="tx1"/>
                </a:solidFill>
                <a:effectLst/>
                <a:latin typeface="Arial" pitchFamily="34" charset="0"/>
                <a:ea typeface="+mn-ea"/>
                <a:cs typeface="+mn-cs"/>
              </a:rPr>
              <a:t> сдвиг мембранного потенциала, может усиливаться не только вследствие указанных выше механизмов, но и при расстройстве метаболической генерации энергии. Поэтому гипоксические и ишемические состояния разной природы являются потенциально важными факторами </a:t>
            </a:r>
            <a:r>
              <a:rPr lang="ru-RU" sz="1200" b="0" i="0" kern="1200" dirty="0" err="1">
                <a:solidFill>
                  <a:schemeClr val="tx1"/>
                </a:solidFill>
                <a:effectLst/>
                <a:latin typeface="Arial" pitchFamily="34" charset="0"/>
                <a:ea typeface="+mn-ea"/>
                <a:cs typeface="+mn-cs"/>
              </a:rPr>
              <a:t>эпилептогенеза</a:t>
            </a:r>
            <a:r>
              <a:rPr lang="ru-RU" sz="1200" b="0" i="0" kern="1200" dirty="0">
                <a:solidFill>
                  <a:schemeClr val="tx1"/>
                </a:solidFill>
                <a:effectLst/>
                <a:latin typeface="Arial" pitchFamily="34" charset="0"/>
                <a:ea typeface="+mn-ea"/>
                <a:cs typeface="+mn-cs"/>
              </a:rPr>
              <a:t>. Таким образом, как нарушение баланса возбуждающих (</a:t>
            </a:r>
            <a:r>
              <a:rPr lang="ru-RU" sz="1200" b="0" i="0" kern="1200" dirty="0" err="1">
                <a:solidFill>
                  <a:schemeClr val="tx1"/>
                </a:solidFill>
                <a:effectLst/>
                <a:latin typeface="Arial" pitchFamily="34" charset="0"/>
                <a:ea typeface="+mn-ea"/>
                <a:cs typeface="+mn-cs"/>
              </a:rPr>
              <a:t>глутамат</a:t>
            </a:r>
            <a:r>
              <a:rPr lang="ru-RU" sz="1200" b="0" i="0" kern="1200" dirty="0">
                <a:solidFill>
                  <a:schemeClr val="tx1"/>
                </a:solidFill>
                <a:effectLst/>
                <a:latin typeface="Arial" pitchFamily="34" charset="0"/>
                <a:ea typeface="+mn-ea"/>
                <a:cs typeface="+mn-cs"/>
              </a:rPr>
              <a:t>) и тормозных (ГАМК) </a:t>
            </a:r>
            <a:r>
              <a:rPr lang="ru-RU" sz="1200" b="0" i="0" kern="1200" dirty="0" err="1">
                <a:solidFill>
                  <a:schemeClr val="tx1"/>
                </a:solidFill>
                <a:effectLst/>
                <a:latin typeface="Arial" pitchFamily="34" charset="0"/>
                <a:ea typeface="+mn-ea"/>
                <a:cs typeface="+mn-cs"/>
              </a:rPr>
              <a:t>трансмиттерных</a:t>
            </a:r>
            <a:r>
              <a:rPr lang="ru-RU" sz="1200" b="0" i="0" kern="1200" dirty="0">
                <a:solidFill>
                  <a:schemeClr val="tx1"/>
                </a:solidFill>
                <a:effectLst/>
                <a:latin typeface="Arial" pitchFamily="34" charset="0"/>
                <a:ea typeface="+mn-ea"/>
                <a:cs typeface="+mn-cs"/>
              </a:rPr>
              <a:t> систем, так и расстройство метаболической генерации энергии </a:t>
            </a:r>
            <a:r>
              <a:rPr lang="ru-RU" sz="1200" b="0" i="0" kern="1200" dirty="0" err="1">
                <a:solidFill>
                  <a:schemeClr val="tx1"/>
                </a:solidFill>
                <a:effectLst/>
                <a:latin typeface="Arial" pitchFamily="34" charset="0"/>
                <a:ea typeface="+mn-ea"/>
                <a:cs typeface="+mn-cs"/>
              </a:rPr>
              <a:t>конвергируют</a:t>
            </a:r>
            <a:r>
              <a:rPr lang="ru-RU" sz="1200" b="0" i="0" kern="1200" dirty="0">
                <a:solidFill>
                  <a:schemeClr val="tx1"/>
                </a:solidFill>
                <a:effectLst/>
                <a:latin typeface="Arial" pitchFamily="34" charset="0"/>
                <a:ea typeface="+mn-ea"/>
                <a:cs typeface="+mn-cs"/>
              </a:rPr>
              <a:t> на одном и том же конечном элементе - </a:t>
            </a:r>
            <a:r>
              <a:rPr lang="ru-RU" sz="1200" b="0" i="0" u="sng" kern="1200" dirty="0">
                <a:solidFill>
                  <a:schemeClr val="tx1"/>
                </a:solidFill>
                <a:effectLst/>
                <a:latin typeface="Arial" pitchFamily="34" charset="0"/>
                <a:ea typeface="+mn-ea"/>
                <a:cs typeface="+mn-cs"/>
                <a:hlinkClick r:id="rId8"/>
              </a:rPr>
              <a:t>электролитном ионном насосе</a:t>
            </a:r>
            <a:r>
              <a:rPr lang="ru-RU" sz="1200" b="0" i="0" kern="1200" dirty="0">
                <a:solidFill>
                  <a:schemeClr val="tx1"/>
                </a:solidFill>
                <a:effectLst/>
                <a:latin typeface="Arial" pitchFamily="34" charset="0"/>
                <a:ea typeface="+mn-ea"/>
                <a:cs typeface="+mn-cs"/>
              </a:rPr>
              <a:t> , лимитируя его деятельность [</a:t>
            </a:r>
            <a:r>
              <a:rPr lang="ru-RU" sz="1200" b="0" i="0" u="sng" kern="1200" dirty="0">
                <a:solidFill>
                  <a:schemeClr val="tx1"/>
                </a:solidFill>
                <a:effectLst/>
                <a:latin typeface="Arial" pitchFamily="34" charset="0"/>
                <a:ea typeface="+mn-ea"/>
                <a:cs typeface="+mn-cs"/>
                <a:hlinkClick r:id="rId9"/>
              </a:rPr>
              <a:t> </a:t>
            </a:r>
            <a:r>
              <a:rPr lang="ru-RU" sz="1200" b="0" i="0" u="sng" kern="1200" dirty="0" err="1">
                <a:solidFill>
                  <a:schemeClr val="tx1"/>
                </a:solidFill>
                <a:effectLst/>
                <a:latin typeface="Arial" pitchFamily="34" charset="0"/>
                <a:ea typeface="+mn-ea"/>
                <a:cs typeface="+mn-cs"/>
                <a:hlinkClick r:id="rId9"/>
              </a:rPr>
              <a:t>Сараджишвили</a:t>
            </a:r>
            <a:r>
              <a:rPr lang="ru-RU" sz="1200" b="0" i="0" u="sng" kern="1200" dirty="0">
                <a:solidFill>
                  <a:schemeClr val="tx1"/>
                </a:solidFill>
                <a:effectLst/>
                <a:latin typeface="Arial" pitchFamily="34" charset="0"/>
                <a:ea typeface="+mn-ea"/>
                <a:cs typeface="+mn-cs"/>
                <a:hlinkClick r:id="rId9"/>
              </a:rPr>
              <a:t> </a:t>
            </a:r>
            <a:r>
              <a:rPr lang="ru-RU" sz="1200" b="0" i="0" u="sng" kern="1200" dirty="0" err="1">
                <a:solidFill>
                  <a:schemeClr val="tx1"/>
                </a:solidFill>
                <a:effectLst/>
                <a:latin typeface="Arial" pitchFamily="34" charset="0"/>
                <a:ea typeface="+mn-ea"/>
                <a:cs typeface="+mn-cs"/>
                <a:hlinkClick r:id="rId9"/>
              </a:rPr>
              <a:t>ea</a:t>
            </a:r>
            <a:r>
              <a:rPr lang="ru-RU" sz="1200" b="0" i="0" u="sng" kern="1200" dirty="0">
                <a:solidFill>
                  <a:schemeClr val="tx1"/>
                </a:solidFill>
                <a:effectLst/>
                <a:latin typeface="Arial" pitchFamily="34" charset="0"/>
                <a:ea typeface="+mn-ea"/>
                <a:cs typeface="+mn-cs"/>
                <a:hlinkClick r:id="rId9"/>
              </a:rPr>
              <a:t> 1977</a:t>
            </a:r>
            <a:r>
              <a:rPr lang="ru-RU" sz="1200" b="0" i="0" kern="1200" dirty="0">
                <a:solidFill>
                  <a:schemeClr val="tx1"/>
                </a:solidFill>
                <a:effectLst/>
                <a:latin typeface="Arial" pitchFamily="34" charset="0"/>
                <a:ea typeface="+mn-ea"/>
                <a:cs typeface="+mn-cs"/>
              </a:rPr>
              <a:t>]. Процесс </a:t>
            </a:r>
            <a:r>
              <a:rPr lang="ru-RU" sz="1200" b="0" i="0" kern="1200" dirty="0" err="1">
                <a:solidFill>
                  <a:schemeClr val="tx1"/>
                </a:solidFill>
                <a:effectLst/>
                <a:latin typeface="Arial" pitchFamily="34" charset="0"/>
                <a:ea typeface="+mn-ea"/>
                <a:cs typeface="+mn-cs"/>
              </a:rPr>
              <a:t>эпилептизации</a:t>
            </a:r>
            <a:r>
              <a:rPr lang="ru-RU" sz="1200" b="0" i="0" kern="1200" dirty="0">
                <a:solidFill>
                  <a:schemeClr val="tx1"/>
                </a:solidFill>
                <a:effectLst/>
                <a:latin typeface="Arial" pitchFamily="34" charset="0"/>
                <a:ea typeface="+mn-ea"/>
                <a:cs typeface="+mn-cs"/>
              </a:rPr>
              <a:t> мозга в определенной степени связан также с возникающим прежде всего в </a:t>
            </a:r>
            <a:r>
              <a:rPr lang="ru-RU" sz="1200" b="0" i="0" kern="1200" dirty="0" err="1">
                <a:solidFill>
                  <a:schemeClr val="tx1"/>
                </a:solidFill>
                <a:effectLst/>
                <a:latin typeface="Arial" pitchFamily="34" charset="0"/>
                <a:ea typeface="+mn-ea"/>
                <a:cs typeface="+mn-cs"/>
              </a:rPr>
              <a:t>эпилептогенном</a:t>
            </a:r>
            <a:r>
              <a:rPr lang="ru-RU" sz="1200" b="0" i="0" kern="1200" dirty="0">
                <a:solidFill>
                  <a:schemeClr val="tx1"/>
                </a:solidFill>
                <a:effectLst/>
                <a:latin typeface="Arial" pitchFamily="34" charset="0"/>
                <a:ea typeface="+mn-ea"/>
                <a:cs typeface="+mn-cs"/>
              </a:rPr>
              <a:t> очаге (ЭО) и прогрессирующим дисбалансом между ограниченными возможностями кровоснабжения и повышенным энергетическим спросом. Это подтверждено данными современных методов функциональной </a:t>
            </a:r>
            <a:r>
              <a:rPr lang="ru-RU" sz="1200" b="0" i="0" kern="1200" dirty="0" err="1">
                <a:solidFill>
                  <a:schemeClr val="tx1"/>
                </a:solidFill>
                <a:effectLst/>
                <a:latin typeface="Arial" pitchFamily="34" charset="0"/>
                <a:ea typeface="+mn-ea"/>
                <a:cs typeface="+mn-cs"/>
              </a:rPr>
              <a:t>нейровизуализации</a:t>
            </a:r>
            <a:r>
              <a:rPr lang="ru-RU" sz="1200" b="0" i="0" kern="1200" dirty="0">
                <a:solidFill>
                  <a:schemeClr val="tx1"/>
                </a:solidFill>
                <a:effectLst/>
                <a:latin typeface="Arial" pitchFamily="34" charset="0"/>
                <a:ea typeface="+mn-ea"/>
                <a:cs typeface="+mn-cs"/>
              </a:rPr>
              <a:t> мозга, продемонстрировавшими наличие вне приступа состояния </a:t>
            </a:r>
            <a:r>
              <a:rPr lang="ru-RU" sz="1200" b="0" i="0" kern="1200" dirty="0" err="1">
                <a:solidFill>
                  <a:schemeClr val="tx1"/>
                </a:solidFill>
                <a:effectLst/>
                <a:latin typeface="Arial" pitchFamily="34" charset="0"/>
                <a:ea typeface="+mn-ea"/>
                <a:cs typeface="+mn-cs"/>
              </a:rPr>
              <a:t>гипометаболизма</a:t>
            </a:r>
            <a:r>
              <a:rPr lang="ru-RU" sz="1200" b="0" i="0" kern="1200" dirty="0">
                <a:solidFill>
                  <a:schemeClr val="tx1"/>
                </a:solidFill>
                <a:effectLst/>
                <a:latin typeface="Arial" pitchFamily="34" charset="0"/>
                <a:ea typeface="+mn-ea"/>
                <a:cs typeface="+mn-cs"/>
              </a:rPr>
              <a:t> в ЭО [</a:t>
            </a:r>
            <a:r>
              <a:rPr lang="ru-RU" sz="1200" b="0" i="0" u="sng" kern="1200" dirty="0">
                <a:solidFill>
                  <a:schemeClr val="tx1"/>
                </a:solidFill>
                <a:effectLst/>
                <a:latin typeface="Arial" pitchFamily="34" charset="0"/>
                <a:ea typeface="+mn-ea"/>
                <a:cs typeface="+mn-cs"/>
                <a:hlinkClick r:id="rId10"/>
              </a:rPr>
              <a:t> </a:t>
            </a:r>
            <a:r>
              <a:rPr lang="ru-RU" sz="1200" b="0" i="0" u="sng" kern="1200" dirty="0" err="1">
                <a:solidFill>
                  <a:schemeClr val="tx1"/>
                </a:solidFill>
                <a:effectLst/>
                <a:latin typeface="Arial" pitchFamily="34" charset="0"/>
                <a:ea typeface="+mn-ea"/>
                <a:cs typeface="+mn-cs"/>
                <a:hlinkClick r:id="rId10"/>
              </a:rPr>
              <a:t>Engel</a:t>
            </a:r>
            <a:r>
              <a:rPr lang="ru-RU" sz="1200" b="0" i="0" u="sng" kern="1200" dirty="0">
                <a:solidFill>
                  <a:schemeClr val="tx1"/>
                </a:solidFill>
                <a:effectLst/>
                <a:latin typeface="Arial" pitchFamily="34" charset="0"/>
                <a:ea typeface="+mn-ea"/>
                <a:cs typeface="+mn-cs"/>
                <a:hlinkClick r:id="rId10"/>
              </a:rPr>
              <a:t> </a:t>
            </a:r>
            <a:r>
              <a:rPr lang="ru-RU" sz="1200" b="0" i="0" u="sng" kern="1200" dirty="0" err="1">
                <a:solidFill>
                  <a:schemeClr val="tx1"/>
                </a:solidFill>
                <a:effectLst/>
                <a:latin typeface="Arial" pitchFamily="34" charset="0"/>
                <a:ea typeface="+mn-ea"/>
                <a:cs typeface="+mn-cs"/>
                <a:hlinkClick r:id="rId10"/>
              </a:rPr>
              <a:t>ea</a:t>
            </a:r>
            <a:r>
              <a:rPr lang="ru-RU" sz="1200" b="0" i="0" u="sng" kern="1200" dirty="0">
                <a:solidFill>
                  <a:schemeClr val="tx1"/>
                </a:solidFill>
                <a:effectLst/>
                <a:latin typeface="Arial" pitchFamily="34" charset="0"/>
                <a:ea typeface="+mn-ea"/>
                <a:cs typeface="+mn-cs"/>
                <a:hlinkClick r:id="rId10"/>
              </a:rPr>
              <a:t> 1982</a:t>
            </a:r>
            <a:r>
              <a:rPr lang="ru-RU" sz="1200" b="0" i="0" kern="1200" dirty="0">
                <a:solidFill>
                  <a:schemeClr val="tx1"/>
                </a:solidFill>
                <a:effectLst/>
                <a:latin typeface="Arial" pitchFamily="34" charset="0"/>
                <a:ea typeface="+mn-ea"/>
                <a:cs typeface="+mn-cs"/>
              </a:rPr>
              <a:t> ,</a:t>
            </a:r>
            <a:r>
              <a:rPr lang="ru-RU" sz="1200" b="0" i="0" u="sng" kern="1200" dirty="0" err="1">
                <a:solidFill>
                  <a:schemeClr val="tx1"/>
                </a:solidFill>
                <a:effectLst/>
                <a:latin typeface="Arial" pitchFamily="34" charset="0"/>
                <a:ea typeface="+mn-ea"/>
                <a:cs typeface="+mn-cs"/>
                <a:hlinkClick r:id="rId11"/>
              </a:rPr>
              <a:t>Spenser</a:t>
            </a:r>
            <a:r>
              <a:rPr lang="ru-RU" sz="1200" b="0" i="0" u="sng" kern="1200" dirty="0">
                <a:solidFill>
                  <a:schemeClr val="tx1"/>
                </a:solidFill>
                <a:effectLst/>
                <a:latin typeface="Arial" pitchFamily="34" charset="0"/>
                <a:ea typeface="+mn-ea"/>
                <a:cs typeface="+mn-cs"/>
                <a:hlinkClick r:id="rId11"/>
              </a:rPr>
              <a:t> </a:t>
            </a:r>
            <a:r>
              <a:rPr lang="ru-RU" sz="1200" b="0" i="0" u="sng" kern="1200" dirty="0" err="1">
                <a:solidFill>
                  <a:schemeClr val="tx1"/>
                </a:solidFill>
                <a:effectLst/>
                <a:latin typeface="Arial" pitchFamily="34" charset="0"/>
                <a:ea typeface="+mn-ea"/>
                <a:cs typeface="+mn-cs"/>
                <a:hlinkClick r:id="rId11"/>
              </a:rPr>
              <a:t>ea</a:t>
            </a:r>
            <a:r>
              <a:rPr lang="ru-RU" sz="1200" b="0" i="0" u="sng" kern="1200" dirty="0">
                <a:solidFill>
                  <a:schemeClr val="tx1"/>
                </a:solidFill>
                <a:effectLst/>
                <a:latin typeface="Arial" pitchFamily="34" charset="0"/>
                <a:ea typeface="+mn-ea"/>
                <a:cs typeface="+mn-cs"/>
                <a:hlinkClick r:id="rId11"/>
              </a:rPr>
              <a:t> 1994</a:t>
            </a:r>
            <a:r>
              <a:rPr lang="ru-RU" sz="1200" b="0" i="0" kern="1200" dirty="0">
                <a:solidFill>
                  <a:schemeClr val="tx1"/>
                </a:solidFill>
                <a:effectLst/>
                <a:latin typeface="Arial" pitchFamily="34" charset="0"/>
                <a:ea typeface="+mn-ea"/>
                <a:cs typeface="+mn-cs"/>
              </a:rPr>
              <a:t> ]. То же обнаружено и при экспериментальной хронической эпилепсии. Во время припадка возникает состояние </a:t>
            </a:r>
            <a:r>
              <a:rPr lang="ru-RU" sz="1200" b="0" i="0" kern="1200" dirty="0" err="1">
                <a:solidFill>
                  <a:schemeClr val="tx1"/>
                </a:solidFill>
                <a:effectLst/>
                <a:latin typeface="Arial" pitchFamily="34" charset="0"/>
                <a:ea typeface="+mn-ea"/>
                <a:cs typeface="+mn-cs"/>
              </a:rPr>
              <a:t>гиперметаболизма</a:t>
            </a:r>
            <a:r>
              <a:rPr lang="ru-RU" sz="1200" b="0" i="0" kern="1200" dirty="0">
                <a:solidFill>
                  <a:schemeClr val="tx1"/>
                </a:solidFill>
                <a:effectLst/>
                <a:latin typeface="Arial" pitchFamily="34" charset="0"/>
                <a:ea typeface="+mn-ea"/>
                <a:cs typeface="+mn-cs"/>
              </a:rPr>
              <a:t>, однако последний, видимо, недостаточен для удовлетворения возросшей метаболической потребности, так как после приступа метаболизм резко падает, что может коррелировать с депрессией на ЭЭГ [</a:t>
            </a:r>
            <a:r>
              <a:rPr lang="ru-RU" sz="1200" b="0" i="0" u="sng" kern="1200" dirty="0">
                <a:solidFill>
                  <a:schemeClr val="tx1"/>
                </a:solidFill>
                <a:effectLst/>
                <a:latin typeface="Arial" pitchFamily="34" charset="0"/>
                <a:ea typeface="+mn-ea"/>
                <a:cs typeface="+mn-cs"/>
                <a:hlinkClick r:id="rId12"/>
              </a:rPr>
              <a:t> </a:t>
            </a:r>
            <a:r>
              <a:rPr lang="ru-RU" sz="1200" b="0" i="0" u="sng" kern="1200" dirty="0" err="1">
                <a:solidFill>
                  <a:schemeClr val="tx1"/>
                </a:solidFill>
                <a:effectLst/>
                <a:latin typeface="Arial" pitchFamily="34" charset="0"/>
                <a:ea typeface="+mn-ea"/>
                <a:cs typeface="+mn-cs"/>
                <a:hlinkClick r:id="rId12"/>
              </a:rPr>
              <a:t>Hagemann</a:t>
            </a:r>
            <a:r>
              <a:rPr lang="ru-RU" sz="1200" b="0" i="0" u="sng" kern="1200" dirty="0">
                <a:solidFill>
                  <a:schemeClr val="tx1"/>
                </a:solidFill>
                <a:effectLst/>
                <a:latin typeface="Arial" pitchFamily="34" charset="0"/>
                <a:ea typeface="+mn-ea"/>
                <a:cs typeface="+mn-cs"/>
                <a:hlinkClick r:id="rId12"/>
              </a:rPr>
              <a:t> </a:t>
            </a:r>
            <a:r>
              <a:rPr lang="ru-RU" sz="1200" b="0" i="0" u="sng" kern="1200" dirty="0" err="1">
                <a:solidFill>
                  <a:schemeClr val="tx1"/>
                </a:solidFill>
                <a:effectLst/>
                <a:latin typeface="Arial" pitchFamily="34" charset="0"/>
                <a:ea typeface="+mn-ea"/>
                <a:cs typeface="+mn-cs"/>
                <a:hlinkClick r:id="rId12"/>
              </a:rPr>
              <a:t>ea</a:t>
            </a:r>
            <a:r>
              <a:rPr lang="ru-RU" sz="1200" b="0" i="0" u="sng" kern="1200" dirty="0">
                <a:solidFill>
                  <a:schemeClr val="tx1"/>
                </a:solidFill>
                <a:effectLst/>
                <a:latin typeface="Arial" pitchFamily="34" charset="0"/>
                <a:ea typeface="+mn-ea"/>
                <a:cs typeface="+mn-cs"/>
                <a:hlinkClick r:id="rId12"/>
              </a:rPr>
              <a:t> 1998</a:t>
            </a:r>
            <a:r>
              <a:rPr lang="ru-RU" sz="1200" b="0" i="0" kern="1200" dirty="0">
                <a:solidFill>
                  <a:schemeClr val="tx1"/>
                </a:solidFill>
                <a:effectLst/>
                <a:latin typeface="Arial" pitchFamily="34" charset="0"/>
                <a:ea typeface="+mn-ea"/>
                <a:cs typeface="+mn-cs"/>
              </a:rPr>
              <a:t> ].</a:t>
            </a:r>
          </a:p>
          <a:p>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16</a:t>
            </a:fld>
            <a:endParaRPr lang="ru-RU" altLang="ru-RU"/>
          </a:p>
        </p:txBody>
      </p:sp>
    </p:spTree>
    <p:extLst>
      <p:ext uri="{BB962C8B-B14F-4D97-AF65-F5344CB8AC3E}">
        <p14:creationId xmlns:p14="http://schemas.microsoft.com/office/powerpoint/2010/main" xmlns="" val="3288582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FD64F-56D5-4BCD-BBE1-398C408C0246}" type="slidenum">
              <a:rPr lang="ru-RU" altLang="ru-RU"/>
              <a:pPr eaLnBrk="1" hangingPunct="1"/>
              <a:t>17</a:t>
            </a:fld>
            <a:endParaRPr lang="ru-RU" altLang="ru-R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Tree>
    <p:extLst>
      <p:ext uri="{BB962C8B-B14F-4D97-AF65-F5344CB8AC3E}">
        <p14:creationId xmlns:p14="http://schemas.microsoft.com/office/powerpoint/2010/main" xmlns="" val="136535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itchFamily="34" charset="0"/>
                <a:ea typeface="+mn-ea"/>
                <a:cs typeface="+mn-cs"/>
              </a:rPr>
              <a:t>Механизмы развития эпилепсии. Концепция эпилептического очага </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itchFamily="34" charset="0"/>
                <a:ea typeface="+mn-ea"/>
                <a:cs typeface="+mn-cs"/>
              </a:rPr>
              <a:t>Это так называемые эпилептические нейроны, совокупность которых составляет эпилептический очаг. Как правило, он возникает в результате </a:t>
            </a:r>
            <a:r>
              <a:rPr lang="ru-RU" sz="1200" b="0" i="0" kern="1200" dirty="0" err="1">
                <a:solidFill>
                  <a:schemeClr val="tx1"/>
                </a:solidFill>
                <a:effectLst/>
                <a:latin typeface="Arial" pitchFamily="34" charset="0"/>
                <a:ea typeface="+mn-ea"/>
                <a:cs typeface="+mn-cs"/>
              </a:rPr>
              <a:t>эпилептогенного</a:t>
            </a:r>
            <a:r>
              <a:rPr lang="ru-RU" sz="1200" b="0" i="0" kern="1200" dirty="0">
                <a:solidFill>
                  <a:schemeClr val="tx1"/>
                </a:solidFill>
                <a:effectLst/>
                <a:latin typeface="Arial" pitchFamily="34" charset="0"/>
                <a:ea typeface="+mn-ea"/>
                <a:cs typeface="+mn-cs"/>
              </a:rPr>
              <a:t> повреждения (</a:t>
            </a:r>
            <a:r>
              <a:rPr lang="ru-RU" sz="1200" b="0" i="0" kern="1200" dirty="0" err="1">
                <a:solidFill>
                  <a:schemeClr val="tx1"/>
                </a:solidFill>
                <a:effectLst/>
                <a:latin typeface="Arial" pitchFamily="34" charset="0"/>
                <a:ea typeface="+mn-ea"/>
                <a:cs typeface="+mn-cs"/>
              </a:rPr>
              <a:t>эпилептогенный</a:t>
            </a:r>
            <a:r>
              <a:rPr lang="ru-RU" sz="1200" b="0" i="0" kern="1200" dirty="0">
                <a:solidFill>
                  <a:schemeClr val="tx1"/>
                </a:solidFill>
                <a:effectLst/>
                <a:latin typeface="Arial" pitchFamily="34" charset="0"/>
                <a:ea typeface="+mn-ea"/>
                <a:cs typeface="+mn-cs"/>
              </a:rPr>
              <a:t> очаг). Изучение </a:t>
            </a:r>
            <a:r>
              <a:rPr lang="ru-RU" sz="1200" b="0" i="0" kern="1200" dirty="0" err="1">
                <a:solidFill>
                  <a:schemeClr val="tx1"/>
                </a:solidFill>
                <a:effectLst/>
                <a:latin typeface="Arial" pitchFamily="34" charset="0"/>
                <a:ea typeface="+mn-ea"/>
                <a:cs typeface="+mn-cs"/>
              </a:rPr>
              <a:t>эпилептогенных</a:t>
            </a:r>
            <a:r>
              <a:rPr lang="ru-RU" sz="1200" b="0" i="0" kern="1200" dirty="0">
                <a:solidFill>
                  <a:schemeClr val="tx1"/>
                </a:solidFill>
                <a:effectLst/>
                <a:latin typeface="Arial" pitchFamily="34" charset="0"/>
                <a:ea typeface="+mn-ea"/>
                <a:cs typeface="+mn-cs"/>
              </a:rPr>
              <a:t> очагов показывает, что ими могут быть локальные клеточные изменения, относящиеся к таким процессам, как новообразования, </a:t>
            </a:r>
            <a:r>
              <a:rPr lang="ru-RU" sz="1200" b="0" i="0" kern="1200" dirty="0" err="1">
                <a:solidFill>
                  <a:schemeClr val="tx1"/>
                </a:solidFill>
                <a:effectLst/>
                <a:latin typeface="Arial" pitchFamily="34" charset="0"/>
                <a:ea typeface="+mn-ea"/>
                <a:cs typeface="+mn-cs"/>
              </a:rPr>
              <a:t>глиоз</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гаматомы</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дисонтогенетические</a:t>
            </a:r>
            <a:r>
              <a:rPr lang="ru-RU" sz="1200" b="0" i="0" kern="1200" dirty="0">
                <a:solidFill>
                  <a:schemeClr val="tx1"/>
                </a:solidFill>
                <a:effectLst/>
                <a:latin typeface="Arial" pitchFamily="34" charset="0"/>
                <a:ea typeface="+mn-ea"/>
                <a:cs typeface="+mn-cs"/>
              </a:rPr>
              <a:t> нарушения, последствия инфекций и др. Все это нарушает организацию ткани, изменяет ее кровоснабжение, ведет к изменению характера и размеров </a:t>
            </a:r>
            <a:r>
              <a:rPr lang="ru-RU" sz="1200" b="0" i="0" kern="1200" dirty="0" err="1">
                <a:solidFill>
                  <a:schemeClr val="tx1"/>
                </a:solidFill>
                <a:effectLst/>
                <a:latin typeface="Arial" pitchFamily="34" charset="0"/>
                <a:ea typeface="+mn-ea"/>
                <a:cs typeface="+mn-cs"/>
              </a:rPr>
              <a:t>экстрацеллюлярных</a:t>
            </a:r>
            <a:r>
              <a:rPr lang="ru-RU" sz="1200" b="0" i="0" kern="1200" dirty="0">
                <a:solidFill>
                  <a:schemeClr val="tx1"/>
                </a:solidFill>
                <a:effectLst/>
                <a:latin typeface="Arial" pitchFamily="34" charset="0"/>
                <a:ea typeface="+mn-ea"/>
                <a:cs typeface="+mn-cs"/>
              </a:rPr>
              <a:t> пространств и взаимоотношений нейронов, что в свою очередь приводит к нарушению функционирования последних. </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b="0" i="0" kern="1200" dirty="0">
                <a:solidFill>
                  <a:schemeClr val="tx1"/>
                </a:solidFill>
                <a:effectLst/>
                <a:latin typeface="Arial" pitchFamily="34" charset="0"/>
                <a:ea typeface="+mn-ea"/>
                <a:cs typeface="+mn-cs"/>
              </a:rPr>
              <a:t>В других случаях подобное деление на зоны выражено неотчетливо, однако отмечаются разрежение нейронов, их структурные изменения, а также выраженная пролиферация </a:t>
            </a:r>
            <a:r>
              <a:rPr lang="ru-RU" sz="1200" b="0" i="0" kern="1200" dirty="0" err="1">
                <a:solidFill>
                  <a:schemeClr val="tx1"/>
                </a:solidFill>
                <a:effectLst/>
                <a:latin typeface="Arial" pitchFamily="34" charset="0"/>
                <a:ea typeface="+mn-ea"/>
                <a:cs typeface="+mn-cs"/>
              </a:rPr>
              <a:t>глии</a:t>
            </a:r>
            <a:r>
              <a:rPr lang="ru-RU" sz="1200" b="0" i="0" kern="1200" dirty="0">
                <a:solidFill>
                  <a:schemeClr val="tx1"/>
                </a:solidFill>
                <a:effectLst/>
                <a:latin typeface="Arial" pitchFamily="34" charset="0"/>
                <a:ea typeface="+mn-ea"/>
                <a:cs typeface="+mn-cs"/>
              </a:rPr>
              <a:t>. Среди структурных изменений нейронов эпилептического очага следует особо отметить отсутствие дендритных </a:t>
            </a:r>
            <a:r>
              <a:rPr lang="ru-RU" sz="1200" b="0" i="0" kern="1200" dirty="0" err="1">
                <a:solidFill>
                  <a:schemeClr val="tx1"/>
                </a:solidFill>
                <a:effectLst/>
                <a:latin typeface="Arial" pitchFamily="34" charset="0"/>
                <a:ea typeface="+mn-ea"/>
                <a:cs typeface="+mn-cs"/>
              </a:rPr>
              <a:t>шипиков</a:t>
            </a:r>
            <a:r>
              <a:rPr lang="ru-RU" sz="1200" b="0" i="0" kern="1200" dirty="0">
                <a:solidFill>
                  <a:schemeClr val="tx1"/>
                </a:solidFill>
                <a:effectLst/>
                <a:latin typeface="Arial" pitchFamily="34" charset="0"/>
                <a:ea typeface="+mn-ea"/>
                <a:cs typeface="+mn-cs"/>
              </a:rPr>
              <a:t>, сглаженность поверхности дендритов, редукцию дендритных окончаний наряду с их варикозными изменениями. Обнаружено также избирательное выпадение </a:t>
            </a:r>
            <a:r>
              <a:rPr lang="ru-RU" sz="1200" b="0" i="0" kern="1200" dirty="0" err="1">
                <a:solidFill>
                  <a:schemeClr val="tx1"/>
                </a:solidFill>
                <a:effectLst/>
                <a:latin typeface="Arial" pitchFamily="34" charset="0"/>
                <a:ea typeface="+mn-ea"/>
                <a:cs typeface="+mn-cs"/>
              </a:rPr>
              <a:t>ГАМКергических</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синаптических</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терминалей</a:t>
            </a:r>
            <a:r>
              <a:rPr lang="ru-RU" sz="1200" b="0" i="0" kern="1200" dirty="0">
                <a:solidFill>
                  <a:schemeClr val="tx1"/>
                </a:solidFill>
                <a:effectLst/>
                <a:latin typeface="Arial" pitchFamily="34" charset="0"/>
                <a:ea typeface="+mn-ea"/>
                <a:cs typeface="+mn-cs"/>
              </a:rPr>
              <a:t>. Эти изменения рассматриваются как морфологические проявления частичной нейронной </a:t>
            </a:r>
            <a:r>
              <a:rPr lang="ru-RU" sz="1200" b="0" i="0" kern="1200" dirty="0" err="1">
                <a:solidFill>
                  <a:schemeClr val="tx1"/>
                </a:solidFill>
                <a:effectLst/>
                <a:latin typeface="Arial" pitchFamily="34" charset="0"/>
                <a:ea typeface="+mn-ea"/>
                <a:cs typeface="+mn-cs"/>
              </a:rPr>
              <a:t>деафферентации</a:t>
            </a:r>
            <a:r>
              <a:rPr lang="ru-RU" sz="1200" b="0" i="0" kern="1200" dirty="0">
                <a:solidFill>
                  <a:schemeClr val="tx1"/>
                </a:solidFill>
                <a:effectLst/>
                <a:latin typeface="Arial" pitchFamily="34" charset="0"/>
                <a:ea typeface="+mn-ea"/>
                <a:cs typeface="+mn-cs"/>
              </a:rPr>
              <a:t>, что привлекается к объяснению повышения как спонтанной нейронной активности, так и чувствительности </a:t>
            </a:r>
            <a:r>
              <a:rPr lang="ru-RU" sz="1200" b="0" i="0" kern="1200" dirty="0" err="1">
                <a:solidFill>
                  <a:schemeClr val="tx1"/>
                </a:solidFill>
                <a:effectLst/>
                <a:latin typeface="Arial" pitchFamily="34" charset="0"/>
                <a:ea typeface="+mn-ea"/>
                <a:cs typeface="+mn-cs"/>
              </a:rPr>
              <a:t>синаптических</a:t>
            </a:r>
            <a:r>
              <a:rPr lang="ru-RU" sz="1200" b="0" i="0" kern="1200" dirty="0">
                <a:solidFill>
                  <a:schemeClr val="tx1"/>
                </a:solidFill>
                <a:effectLst/>
                <a:latin typeface="Arial" pitchFamily="34" charset="0"/>
                <a:ea typeface="+mn-ea"/>
                <a:cs typeface="+mn-cs"/>
              </a:rPr>
              <a:t> рецепторов. Вместе с тем в последние годы при электронно-микроскопических исследованиях выявлены характерные изменения ультраструктуры нейронов эпилептического очага в виде массовой активации аксодендритических синапсов. Этот процесс захватывает пре- и постсинаптические мембраны, </a:t>
            </a:r>
            <a:r>
              <a:rPr lang="ru-RU" sz="1200" b="0" i="0" kern="1200" dirty="0" err="1">
                <a:solidFill>
                  <a:schemeClr val="tx1"/>
                </a:solidFill>
                <a:effectLst/>
                <a:latin typeface="Arial" pitchFamily="34" charset="0"/>
                <a:ea typeface="+mn-ea"/>
                <a:cs typeface="+mn-cs"/>
              </a:rPr>
              <a:t>синаптические</a:t>
            </a:r>
            <a:r>
              <a:rPr lang="ru-RU" sz="1200" b="0" i="0" kern="1200" dirty="0">
                <a:solidFill>
                  <a:schemeClr val="tx1"/>
                </a:solidFill>
                <a:effectLst/>
                <a:latin typeface="Arial" pitchFamily="34" charset="0"/>
                <a:ea typeface="+mn-ea"/>
                <a:cs typeface="+mn-cs"/>
              </a:rPr>
              <a:t> пузырьки и </a:t>
            </a:r>
            <a:r>
              <a:rPr lang="ru-RU" sz="1200" b="0" i="0" kern="1200" dirty="0" err="1">
                <a:solidFill>
                  <a:schemeClr val="tx1"/>
                </a:solidFill>
                <a:effectLst/>
                <a:latin typeface="Arial" pitchFamily="34" charset="0"/>
                <a:ea typeface="+mn-ea"/>
                <a:cs typeface="+mn-cs"/>
              </a:rPr>
              <a:t>синаптические</a:t>
            </a:r>
            <a:r>
              <a:rPr lang="ru-RU" sz="1200" b="0" i="0" kern="1200" dirty="0">
                <a:solidFill>
                  <a:schemeClr val="tx1"/>
                </a:solidFill>
                <a:effectLst/>
                <a:latin typeface="Arial" pitchFamily="34" charset="0"/>
                <a:ea typeface="+mn-ea"/>
                <a:cs typeface="+mn-cs"/>
              </a:rPr>
              <a:t> щели и справедливо рассматривается как проявление повышенной </a:t>
            </a:r>
            <a:r>
              <a:rPr lang="ru-RU" sz="1200" b="0" i="0" kern="1200" dirty="0" err="1">
                <a:solidFill>
                  <a:schemeClr val="tx1"/>
                </a:solidFill>
                <a:effectLst/>
                <a:latin typeface="Arial" pitchFamily="34" charset="0"/>
                <a:ea typeface="+mn-ea"/>
                <a:cs typeface="+mn-cs"/>
              </a:rPr>
              <a:t>синаптической</a:t>
            </a:r>
            <a:r>
              <a:rPr lang="ru-RU" sz="1200" b="0" i="0" kern="1200" dirty="0">
                <a:solidFill>
                  <a:schemeClr val="tx1"/>
                </a:solidFill>
                <a:effectLst/>
                <a:latin typeface="Arial" pitchFamily="34" charset="0"/>
                <a:ea typeface="+mn-ea"/>
                <a:cs typeface="+mn-cs"/>
              </a:rPr>
              <a:t> активности. Как известно, основной патофизиологической чертой эпилептического нейрона является пароксизмальный </a:t>
            </a:r>
            <a:r>
              <a:rPr lang="ru-RU" sz="1200" b="0" i="0" kern="1200" dirty="0" err="1">
                <a:solidFill>
                  <a:schemeClr val="tx1"/>
                </a:solidFill>
                <a:effectLst/>
                <a:latin typeface="Arial" pitchFamily="34" charset="0"/>
                <a:ea typeface="+mn-ea"/>
                <a:cs typeface="+mn-cs"/>
              </a:rPr>
              <a:t>деполяризационный</a:t>
            </a:r>
            <a:r>
              <a:rPr lang="ru-RU" sz="1200" b="0" i="0" kern="1200" dirty="0">
                <a:solidFill>
                  <a:schemeClr val="tx1"/>
                </a:solidFill>
                <a:effectLst/>
                <a:latin typeface="Arial" pitchFamily="34" charset="0"/>
                <a:ea typeface="+mn-ea"/>
                <a:cs typeface="+mn-cs"/>
              </a:rPr>
              <a:t> сдвиг (ПДС) мембранного потенциала, повышенная тенденция к деполяризация. Последняя концепция фактически вытекает из представлений </a:t>
            </a:r>
            <a:r>
              <a:rPr lang="ru-RU" sz="1200" b="0" i="0" kern="1200" dirty="0" err="1">
                <a:solidFill>
                  <a:schemeClr val="tx1"/>
                </a:solidFill>
                <a:effectLst/>
                <a:latin typeface="Arial" pitchFamily="34" charset="0"/>
                <a:ea typeface="+mn-ea"/>
                <a:cs typeface="+mn-cs"/>
              </a:rPr>
              <a:t>Ch</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Sherrington</a:t>
            </a:r>
            <a:r>
              <a:rPr lang="ru-RU" sz="1200" b="0" i="0" kern="1200" dirty="0">
                <a:solidFill>
                  <a:schemeClr val="tx1"/>
                </a:solidFill>
                <a:effectLst/>
                <a:latin typeface="Arial" pitchFamily="34" charset="0"/>
                <a:ea typeface="+mn-ea"/>
                <a:cs typeface="+mn-cs"/>
              </a:rPr>
              <a:t>, который рассматривал возбужденное состояние пула нейронов как результат суммации возбуждения и ингибирования. Предполагается нарушение баланса возбуждающих и ингибиторных влияний с превалированием возбуждения над ингибированием. При этом, по-видимому, недостаток </a:t>
            </a:r>
            <a:r>
              <a:rPr lang="ru-RU" sz="1200" b="0" i="0" kern="1200" dirty="0" err="1">
                <a:solidFill>
                  <a:schemeClr val="tx1"/>
                </a:solidFill>
                <a:effectLst/>
                <a:latin typeface="Arial" pitchFamily="34" charset="0"/>
                <a:ea typeface="+mn-ea"/>
                <a:cs typeface="+mn-cs"/>
              </a:rPr>
              <a:t>ингнбированвя</a:t>
            </a:r>
            <a:r>
              <a:rPr lang="ru-RU" sz="1200" b="0" i="0" kern="1200" dirty="0">
                <a:solidFill>
                  <a:schemeClr val="tx1"/>
                </a:solidFill>
                <a:effectLst/>
                <a:latin typeface="Arial" pitchFamily="34" charset="0"/>
                <a:ea typeface="+mn-ea"/>
                <a:cs typeface="+mn-cs"/>
              </a:rPr>
              <a:t> может быть связан как с непосредственным дефицитом прямых ингибиторных влияний, опосредуемых </a:t>
            </a:r>
            <a:r>
              <a:rPr lang="ru-RU" sz="1200" b="0" i="0" kern="1200" dirty="0" err="1">
                <a:solidFill>
                  <a:schemeClr val="tx1"/>
                </a:solidFill>
                <a:effectLst/>
                <a:latin typeface="Arial" pitchFamily="34" charset="0"/>
                <a:ea typeface="+mn-ea"/>
                <a:cs typeface="+mn-cs"/>
              </a:rPr>
              <a:t>ГАМКергическими</a:t>
            </a:r>
            <a:r>
              <a:rPr lang="ru-RU" sz="1200" b="0" i="0" kern="1200" dirty="0">
                <a:solidFill>
                  <a:schemeClr val="tx1"/>
                </a:solidFill>
                <a:effectLst/>
                <a:latin typeface="Arial" pitchFamily="34" charset="0"/>
                <a:ea typeface="+mn-ea"/>
                <a:cs typeface="+mn-cs"/>
              </a:rPr>
              <a:t> и </a:t>
            </a:r>
            <a:r>
              <a:rPr lang="ru-RU" sz="1200" b="0" i="0" kern="1200" dirty="0" err="1">
                <a:solidFill>
                  <a:schemeClr val="tx1"/>
                </a:solidFill>
                <a:effectLst/>
                <a:latin typeface="Arial" pitchFamily="34" charset="0"/>
                <a:ea typeface="+mn-ea"/>
                <a:cs typeface="+mn-cs"/>
              </a:rPr>
              <a:t>глицинергическимн</a:t>
            </a:r>
            <a:r>
              <a:rPr lang="ru-RU" sz="1200" b="0" i="0" kern="1200" dirty="0">
                <a:solidFill>
                  <a:schemeClr val="tx1"/>
                </a:solidFill>
                <a:effectLst/>
                <a:latin typeface="Arial" pitchFamily="34" charset="0"/>
                <a:ea typeface="+mn-ea"/>
                <a:cs typeface="+mn-cs"/>
              </a:rPr>
              <a:t> нейронами, так и с недостаточностью подавления в системе, опосредуемой </a:t>
            </a:r>
            <a:r>
              <a:rPr lang="ru-RU" sz="1200" b="0" i="0" kern="1200" dirty="0" err="1">
                <a:solidFill>
                  <a:schemeClr val="tx1"/>
                </a:solidFill>
                <a:effectLst/>
                <a:latin typeface="Arial" pitchFamily="34" charset="0"/>
                <a:ea typeface="+mn-ea"/>
                <a:cs typeface="+mn-cs"/>
              </a:rPr>
              <a:t>моноаминергнческими</a:t>
            </a:r>
            <a:r>
              <a:rPr lang="ru-RU" sz="1200" b="0" i="0" kern="1200" dirty="0">
                <a:solidFill>
                  <a:schemeClr val="tx1"/>
                </a:solidFill>
                <a:effectLst/>
                <a:latin typeface="Arial" pitchFamily="34" charset="0"/>
                <a:ea typeface="+mn-ea"/>
                <a:cs typeface="+mn-cs"/>
              </a:rPr>
              <a:t> нейронами. Концепция роли нарушения баланса возбуждающих и ингибиторных воздействий в развитии эпилептического очага получила экспериментальное подтверждение. Местная аппликация веществ, вызывающих подавление ингибиторных влияний (пенициллин, стрихнин, </a:t>
            </a:r>
            <a:r>
              <a:rPr lang="ru-RU" sz="1200" b="0" i="0" kern="1200" dirty="0" err="1">
                <a:solidFill>
                  <a:schemeClr val="tx1"/>
                </a:solidFill>
                <a:effectLst/>
                <a:latin typeface="Arial" pitchFamily="34" charset="0"/>
                <a:ea typeface="+mn-ea"/>
                <a:cs typeface="+mn-cs"/>
              </a:rPr>
              <a:t>кинуренин</a:t>
            </a:r>
            <a:r>
              <a:rPr lang="ru-RU" sz="1200" b="0" i="0" kern="1200" dirty="0">
                <a:solidFill>
                  <a:schemeClr val="tx1"/>
                </a:solidFill>
                <a:effectLst/>
                <a:latin typeface="Arial" pitchFamily="34" charset="0"/>
                <a:ea typeface="+mn-ea"/>
                <a:cs typeface="+mn-cs"/>
              </a:rPr>
              <a:t>), сопровождается появлением фокальных эпилептических разрядов. При этом обнаружены </a:t>
            </a:r>
            <a:r>
              <a:rPr lang="ru-RU" sz="1200" b="0" i="0" kern="1200" dirty="0" err="1">
                <a:solidFill>
                  <a:schemeClr val="tx1"/>
                </a:solidFill>
                <a:effectLst/>
                <a:latin typeface="Arial" pitchFamily="34" charset="0"/>
                <a:ea typeface="+mn-ea"/>
                <a:cs typeface="+mn-cs"/>
              </a:rPr>
              <a:t>инактивация</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ГАМКергическнх</a:t>
            </a:r>
            <a:r>
              <a:rPr lang="ru-RU" sz="1200" b="0" i="0" kern="1200" dirty="0">
                <a:solidFill>
                  <a:schemeClr val="tx1"/>
                </a:solidFill>
                <a:effectLst/>
                <a:latin typeface="Arial" pitchFamily="34" charset="0"/>
                <a:ea typeface="+mn-ea"/>
                <a:cs typeface="+mn-cs"/>
              </a:rPr>
              <a:t> рецепторов и блокада тормозных постсинаптических потенциалов. С другой стороны, непосредственное усиление возбуждающих влияний может привести к такому же результату. В качестве последнего механизма рассматривается </a:t>
            </a:r>
            <a:r>
              <a:rPr lang="ru-RU" sz="1200" b="0" i="0" kern="1200" dirty="0" err="1">
                <a:solidFill>
                  <a:schemeClr val="tx1"/>
                </a:solidFill>
                <a:effectLst/>
                <a:latin typeface="Arial" pitchFamily="34" charset="0"/>
                <a:ea typeface="+mn-ea"/>
                <a:cs typeface="+mn-cs"/>
              </a:rPr>
              <a:t>каиновая</a:t>
            </a:r>
            <a:r>
              <a:rPr lang="ru-RU" sz="1200" b="0" i="0" kern="1200" dirty="0">
                <a:solidFill>
                  <a:schemeClr val="tx1"/>
                </a:solidFill>
                <a:effectLst/>
                <a:latin typeface="Arial" pitchFamily="34" charset="0"/>
                <a:ea typeface="+mn-ea"/>
                <a:cs typeface="+mn-cs"/>
              </a:rPr>
              <a:t> модель экспериментальной эпилепсии, где </a:t>
            </a:r>
            <a:r>
              <a:rPr lang="ru-RU" sz="1200" b="0" i="0" kern="1200" dirty="0" err="1">
                <a:solidFill>
                  <a:schemeClr val="tx1"/>
                </a:solidFill>
                <a:effectLst/>
                <a:latin typeface="Arial" pitchFamily="34" charset="0"/>
                <a:ea typeface="+mn-ea"/>
                <a:cs typeface="+mn-cs"/>
              </a:rPr>
              <a:t>каиновая</a:t>
            </a:r>
            <a:r>
              <a:rPr lang="ru-RU" sz="1200" b="0" i="0" kern="1200" dirty="0">
                <a:solidFill>
                  <a:schemeClr val="tx1"/>
                </a:solidFill>
                <a:effectLst/>
                <a:latin typeface="Arial" pitchFamily="34" charset="0"/>
                <a:ea typeface="+mn-ea"/>
                <a:cs typeface="+mn-cs"/>
              </a:rPr>
              <a:t> кислота принимается за аналог </a:t>
            </a:r>
            <a:r>
              <a:rPr lang="ru-RU" sz="1200" b="0" i="0" kern="1200" dirty="0" err="1">
                <a:solidFill>
                  <a:schemeClr val="tx1"/>
                </a:solidFill>
                <a:effectLst/>
                <a:latin typeface="Arial" pitchFamily="34" charset="0"/>
                <a:ea typeface="+mn-ea"/>
                <a:cs typeface="+mn-cs"/>
              </a:rPr>
              <a:t>глютамата</a:t>
            </a:r>
            <a:r>
              <a:rPr lang="ru-RU" sz="1200" b="0" i="0" kern="1200" dirty="0">
                <a:solidFill>
                  <a:schemeClr val="tx1"/>
                </a:solidFill>
                <a:effectLst/>
                <a:latin typeface="Arial" pitchFamily="34" charset="0"/>
                <a:ea typeface="+mn-ea"/>
                <a:cs typeface="+mn-cs"/>
              </a:rPr>
              <a:t> — возбуждающего медиатора. Впрочем, непосредственное введение самих возбуждающих медиаторов (</a:t>
            </a:r>
            <a:r>
              <a:rPr lang="ru-RU" sz="1200" b="0" i="0" kern="1200" dirty="0" err="1">
                <a:solidFill>
                  <a:schemeClr val="tx1"/>
                </a:solidFill>
                <a:effectLst/>
                <a:latin typeface="Arial" pitchFamily="34" charset="0"/>
                <a:ea typeface="+mn-ea"/>
                <a:cs typeface="+mn-cs"/>
              </a:rPr>
              <a:t>аспартат</a:t>
            </a:r>
            <a:r>
              <a:rPr lang="ru-RU" sz="1200" b="0" i="0" kern="1200" dirty="0">
                <a:solidFill>
                  <a:schemeClr val="tx1"/>
                </a:solidFill>
                <a:effectLst/>
                <a:latin typeface="Arial" pitchFamily="34" charset="0"/>
                <a:ea typeface="+mn-ea"/>
                <a:cs typeface="+mn-cs"/>
              </a:rPr>
              <a:t> или </a:t>
            </a:r>
            <a:r>
              <a:rPr lang="ru-RU" sz="1200" b="0" i="0" kern="1200" dirty="0" err="1">
                <a:solidFill>
                  <a:schemeClr val="tx1"/>
                </a:solidFill>
                <a:effectLst/>
                <a:latin typeface="Arial" pitchFamily="34" charset="0"/>
                <a:ea typeface="+mn-ea"/>
                <a:cs typeface="+mn-cs"/>
              </a:rPr>
              <a:t>глутамат</a:t>
            </a:r>
            <a:r>
              <a:rPr lang="ru-RU" sz="1200" b="0" i="0" kern="1200" dirty="0">
                <a:solidFill>
                  <a:schemeClr val="tx1"/>
                </a:solidFill>
                <a:effectLst/>
                <a:latin typeface="Arial" pitchFamily="34" charset="0"/>
                <a:ea typeface="+mn-ea"/>
                <a:cs typeface="+mn-cs"/>
              </a:rPr>
              <a:t>) в желудочки мозга вызывает у животных в </a:t>
            </a:r>
            <a:r>
              <a:rPr lang="ru-RU" sz="1200" b="0" i="0" kern="1200" dirty="0" err="1">
                <a:solidFill>
                  <a:schemeClr val="tx1"/>
                </a:solidFill>
                <a:effectLst/>
                <a:latin typeface="Arial" pitchFamily="34" charset="0"/>
                <a:ea typeface="+mn-ea"/>
                <a:cs typeface="+mn-cs"/>
              </a:rPr>
              <a:t>перивентрикулярных</a:t>
            </a:r>
            <a:r>
              <a:rPr lang="ru-RU" sz="1200" b="0" i="0" kern="1200" dirty="0">
                <a:solidFill>
                  <a:schemeClr val="tx1"/>
                </a:solidFill>
                <a:effectLst/>
                <a:latin typeface="Arial" pitchFamily="34" charset="0"/>
                <a:ea typeface="+mn-ea"/>
                <a:cs typeface="+mn-cs"/>
              </a:rPr>
              <a:t> структурах эпилептическую активность и судорожные припадки, что объясняется прежде всего прямым деполяризующим эффектом в результате повышения проницаемости мембраны для ионов </a:t>
            </a:r>
            <a:r>
              <a:rPr lang="ru-RU" sz="1200" b="0" i="0" kern="1200" dirty="0" err="1">
                <a:solidFill>
                  <a:schemeClr val="tx1"/>
                </a:solidFill>
                <a:effectLst/>
                <a:latin typeface="Arial" pitchFamily="34" charset="0"/>
                <a:ea typeface="+mn-ea"/>
                <a:cs typeface="+mn-cs"/>
              </a:rPr>
              <a:t>Na</a:t>
            </a:r>
            <a:r>
              <a:rPr lang="ru-RU" sz="1200" b="0" i="0" kern="1200" dirty="0">
                <a:solidFill>
                  <a:schemeClr val="tx1"/>
                </a:solidFill>
                <a:effectLst/>
                <a:latin typeface="Arial" pitchFamily="34" charset="0"/>
                <a:ea typeface="+mn-ea"/>
                <a:cs typeface="+mn-cs"/>
              </a:rPr>
              <a:t>+, К+ и Са2+. Обращает на себя внимание повышение уровня </a:t>
            </a:r>
            <a:r>
              <a:rPr lang="ru-RU" sz="1200" b="0" i="0" kern="1200" dirty="0" err="1">
                <a:solidFill>
                  <a:schemeClr val="tx1"/>
                </a:solidFill>
                <a:effectLst/>
                <a:latin typeface="Arial" pitchFamily="34" charset="0"/>
                <a:ea typeface="+mn-ea"/>
                <a:cs typeface="+mn-cs"/>
              </a:rPr>
              <a:t>аспартата</a:t>
            </a:r>
            <a:r>
              <a:rPr lang="ru-RU" sz="1200" b="0" i="0" kern="1200" dirty="0">
                <a:solidFill>
                  <a:schemeClr val="tx1"/>
                </a:solidFill>
                <a:effectLst/>
                <a:latin typeface="Arial" pitchFamily="34" charset="0"/>
                <a:ea typeface="+mn-ea"/>
                <a:cs typeface="+mn-cs"/>
              </a:rPr>
              <a:t> и </a:t>
            </a:r>
            <a:r>
              <a:rPr lang="ru-RU" sz="1200" b="0" i="0" kern="1200" dirty="0" err="1">
                <a:solidFill>
                  <a:schemeClr val="tx1"/>
                </a:solidFill>
                <a:effectLst/>
                <a:latin typeface="Arial" pitchFamily="34" charset="0"/>
                <a:ea typeface="+mn-ea"/>
                <a:cs typeface="+mn-cs"/>
              </a:rPr>
              <a:t>глутамата</a:t>
            </a:r>
            <a:r>
              <a:rPr lang="ru-RU" sz="1200" b="0" i="0" kern="1200" dirty="0">
                <a:solidFill>
                  <a:schemeClr val="tx1"/>
                </a:solidFill>
                <a:effectLst/>
                <a:latin typeface="Arial" pitchFamily="34" charset="0"/>
                <a:ea typeface="+mn-ea"/>
                <a:cs typeface="+mn-cs"/>
              </a:rPr>
              <a:t> у больных эпилепсией с </a:t>
            </a:r>
            <a:r>
              <a:rPr lang="ru-RU" sz="1200" b="0" i="0" kern="1200" dirty="0" err="1">
                <a:solidFill>
                  <a:schemeClr val="tx1"/>
                </a:solidFill>
                <a:effectLst/>
                <a:latin typeface="Arial" pitchFamily="34" charset="0"/>
                <a:ea typeface="+mn-ea"/>
                <a:cs typeface="+mn-cs"/>
              </a:rPr>
              <a:t>генерализованными</a:t>
            </a:r>
            <a:r>
              <a:rPr lang="ru-RU" sz="1200" b="0" i="0" kern="1200" dirty="0">
                <a:solidFill>
                  <a:schemeClr val="tx1"/>
                </a:solidFill>
                <a:effectLst/>
                <a:latin typeface="Arial" pitchFamily="34" charset="0"/>
                <a:ea typeface="+mn-ea"/>
                <a:cs typeface="+mn-cs"/>
              </a:rPr>
              <a:t> судорожными припадками, а у больных с малыми припадками — компенсаторное повышение </a:t>
            </a:r>
            <a:r>
              <a:rPr lang="ru-RU" sz="1200" b="0" i="0" kern="1200" dirty="0" err="1">
                <a:solidFill>
                  <a:schemeClr val="tx1"/>
                </a:solidFill>
                <a:effectLst/>
                <a:latin typeface="Arial" pitchFamily="34" charset="0"/>
                <a:ea typeface="+mn-ea"/>
                <a:cs typeface="+mn-cs"/>
              </a:rPr>
              <a:t>уровня.Источник</a:t>
            </a:r>
            <a:r>
              <a:rPr lang="ru-RU" sz="1200" b="0" i="0" kern="1200" dirty="0">
                <a:solidFill>
                  <a:schemeClr val="tx1"/>
                </a:solidFill>
                <a:effectLst/>
                <a:latin typeface="Arial" pitchFamily="34" charset="0"/>
                <a:ea typeface="+mn-ea"/>
                <a:cs typeface="+mn-cs"/>
              </a:rPr>
              <a:t>: </a:t>
            </a:r>
            <a:r>
              <a:rPr lang="ru-RU" sz="1200" b="0" i="0" u="none" strike="noStrike" kern="1200" dirty="0">
                <a:solidFill>
                  <a:schemeClr val="tx1"/>
                </a:solidFill>
                <a:effectLst/>
                <a:latin typeface="Arial" pitchFamily="34" charset="0"/>
                <a:ea typeface="+mn-ea"/>
                <a:cs typeface="+mn-cs"/>
                <a:hlinkClick r:id="rId3"/>
              </a:rPr>
              <a:t>http://meduniver.com/Medical/Neurology/1157.html</a:t>
            </a:r>
            <a:r>
              <a:rPr lang="ru-RU" sz="1200" b="0" i="0" kern="1200" dirty="0">
                <a:solidFill>
                  <a:schemeClr val="tx1"/>
                </a:solidFill>
                <a:effectLst/>
                <a:latin typeface="Arial" pitchFamily="34" charset="0"/>
                <a:ea typeface="+mn-ea"/>
                <a:cs typeface="+mn-cs"/>
              </a:rPr>
              <a:t> </a:t>
            </a:r>
            <a:r>
              <a:rPr lang="ru-RU" sz="1200" b="0" i="0" kern="1200" dirty="0" err="1">
                <a:solidFill>
                  <a:schemeClr val="tx1"/>
                </a:solidFill>
                <a:effectLst/>
                <a:latin typeface="Arial" pitchFamily="34" charset="0"/>
                <a:ea typeface="+mn-ea"/>
                <a:cs typeface="+mn-cs"/>
              </a:rPr>
              <a:t>MedUniver</a:t>
            </a:r>
            <a:endParaRPr lang="ru-RU" sz="1200" b="0" i="0" kern="1200" dirty="0">
              <a:solidFill>
                <a:schemeClr val="tx1"/>
              </a:solidFill>
              <a:effectLst/>
              <a:latin typeface="Arial" pitchFamily="34" charset="0"/>
              <a:ea typeface="+mn-ea"/>
              <a:cs typeface="+mn-cs"/>
            </a:endParaRPr>
          </a:p>
          <a:p>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18</a:t>
            </a:fld>
            <a:endParaRPr lang="ru-RU" altLang="ru-RU"/>
          </a:p>
        </p:txBody>
      </p:sp>
    </p:spTree>
    <p:extLst>
      <p:ext uri="{BB962C8B-B14F-4D97-AF65-F5344CB8AC3E}">
        <p14:creationId xmlns:p14="http://schemas.microsoft.com/office/powerpoint/2010/main" xmlns="" val="56444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19</a:t>
            </a:fld>
            <a:endParaRPr lang="ru-RU" altLang="ru-RU"/>
          </a:p>
        </p:txBody>
      </p:sp>
    </p:spTree>
    <p:extLst>
      <p:ext uri="{BB962C8B-B14F-4D97-AF65-F5344CB8AC3E}">
        <p14:creationId xmlns:p14="http://schemas.microsoft.com/office/powerpoint/2010/main" xmlns="" val="123675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a:ln/>
        </p:spPr>
      </p:sp>
      <p:sp>
        <p:nvSpPr>
          <p:cNvPr id="6861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a:p>
        </p:txBody>
      </p:sp>
      <p:sp>
        <p:nvSpPr>
          <p:cNvPr id="68612"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C52D43-24F2-4B67-86D5-9E929183D47E}" type="slidenum">
              <a:rPr lang="ru-RU" altLang="ru-RU"/>
              <a:pPr eaLnBrk="1" hangingPunct="1"/>
              <a:t>21</a:t>
            </a:fld>
            <a:endParaRPr lang="ru-RU" altLang="ru-RU"/>
          </a:p>
        </p:txBody>
      </p:sp>
    </p:spTree>
    <p:extLst>
      <p:ext uri="{BB962C8B-B14F-4D97-AF65-F5344CB8AC3E}">
        <p14:creationId xmlns:p14="http://schemas.microsoft.com/office/powerpoint/2010/main" xmlns="" val="400827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a:ln/>
        </p:spPr>
      </p:sp>
      <p:sp>
        <p:nvSpPr>
          <p:cNvPr id="7065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ru-RU" dirty="0"/>
              <a:t>Four main theories on the pathophysiology of generalized absence seizures have been proposed. The "</a:t>
            </a:r>
            <a:r>
              <a:rPr lang="en-US" altLang="ru-RU" dirty="0" err="1"/>
              <a:t>centrencephalic</a:t>
            </a:r>
            <a:r>
              <a:rPr lang="en-US" altLang="ru-RU" dirty="0"/>
              <a:t>" theory, proposed in 1954, suggested that discharges originate from a deep-seated diffusely projecting subcortical pacemaker in the midline thalamus. This concept was refined in 1991 with the "thalamic clock" theory, implying that the reticular thalamic nucleus contains the pacemaker cells for the thalamic clock, imposing its rhythm to the cortex. According to other investigators, however, the cortex seems to play a leading role. They suggested that spike-wave discharges have a focal onset in the cortex and are generalized through a rapid propagation. In the "</a:t>
            </a:r>
            <a:r>
              <a:rPr lang="en-US" altLang="ru-RU" dirty="0" err="1"/>
              <a:t>corticoreticular</a:t>
            </a:r>
            <a:r>
              <a:rPr lang="en-US" altLang="ru-RU" dirty="0"/>
              <a:t>" theory, postulated in 1968, spike-wave discharges are linked to the </a:t>
            </a:r>
            <a:r>
              <a:rPr lang="en-US" altLang="ru-RU" dirty="0" err="1"/>
              <a:t>thalamocortical</a:t>
            </a:r>
            <a:r>
              <a:rPr lang="en-US" altLang="ru-RU" dirty="0"/>
              <a:t> mechanisms that generate spindles. Rhythmic spindle oscillations generated in the thalamus are transformed into spike-wave discharges when the cortex is </a:t>
            </a:r>
            <a:r>
              <a:rPr lang="en-US" altLang="ru-RU" dirty="0" err="1"/>
              <a:t>hyperexcitable</a:t>
            </a:r>
            <a:r>
              <a:rPr lang="en-US" altLang="ru-RU" dirty="0"/>
              <a:t>. A 2002 study confirmed in epileptic rats that a functionally intact </a:t>
            </a:r>
            <a:r>
              <a:rPr lang="en-US" altLang="ru-RU" dirty="0" err="1"/>
              <a:t>thalamocortical</a:t>
            </a:r>
            <a:r>
              <a:rPr lang="en-US" altLang="ru-RU" dirty="0"/>
              <a:t> network is required for the generation of spike-wave discharges. The </a:t>
            </a:r>
            <a:r>
              <a:rPr lang="en-US" altLang="ru-RU" dirty="0" err="1"/>
              <a:t>corticothalamic</a:t>
            </a:r>
            <a:r>
              <a:rPr lang="en-US" altLang="ru-RU" dirty="0"/>
              <a:t> interrelationships were investigated by means of nonlinear association signal analyses of multiple spike-wave discharges. This showed a consistent focus within the perioral region of the somatosensory cortex. From this focus, seizure activity generalizes rapidly over the cortex. During the first cycles of the seizure the cortex drives the thalamus, while thereafter cortex and thalamus drive each other, thus amplifying and maintaining the rhythmic discharge. In this way the "cortical focus" theory for generalized absence epilepsy bridges cortical and thalamic theories.</a:t>
            </a:r>
            <a:endParaRPr lang="ru-RU" altLang="ru-RU" dirty="0"/>
          </a:p>
        </p:txBody>
      </p:sp>
      <p:sp>
        <p:nvSpPr>
          <p:cNvPr id="70660"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198264-F675-4B30-98FB-2A9449263156}" type="slidenum">
              <a:rPr lang="ru-RU" altLang="ru-RU"/>
              <a:pPr eaLnBrk="1" hangingPunct="1"/>
              <a:t>23</a:t>
            </a:fld>
            <a:endParaRPr lang="ru-RU" altLang="ru-RU"/>
          </a:p>
        </p:txBody>
      </p:sp>
    </p:spTree>
    <p:extLst>
      <p:ext uri="{BB962C8B-B14F-4D97-AF65-F5344CB8AC3E}">
        <p14:creationId xmlns:p14="http://schemas.microsoft.com/office/powerpoint/2010/main" xmlns="" val="3548958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a:ln/>
        </p:spPr>
      </p:sp>
      <p:sp>
        <p:nvSpPr>
          <p:cNvPr id="7065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ru-RU" dirty="0"/>
              <a:t>Four main theories on the pathophysiology of generalized absence seizures have been proposed. The "</a:t>
            </a:r>
            <a:r>
              <a:rPr lang="en-US" altLang="ru-RU" dirty="0" err="1"/>
              <a:t>centrencephalic</a:t>
            </a:r>
            <a:r>
              <a:rPr lang="en-US" altLang="ru-RU" dirty="0"/>
              <a:t>" theory, proposed in 1954, suggested that discharges originate from a deep-seated diffusely projecting subcortical pacemaker in the midline thalamus. This concept was refined in 1991 with the "thalamic clock" theory, implying that the reticular thalamic nucleus contains the pacemaker cells for the thalamic clock, imposing its rhythm to the cortex. According to other investigators, however, the cortex seems to play a leading role. They suggested that spike-wave discharges have a focal onset in the cortex and are generalized through a rapid propagation. In the "</a:t>
            </a:r>
            <a:r>
              <a:rPr lang="en-US" altLang="ru-RU" dirty="0" err="1"/>
              <a:t>corticoreticular</a:t>
            </a:r>
            <a:r>
              <a:rPr lang="en-US" altLang="ru-RU" dirty="0"/>
              <a:t>" theory, postulated in 1968, spike-wave discharges are linked to the </a:t>
            </a:r>
            <a:r>
              <a:rPr lang="en-US" altLang="ru-RU" dirty="0" err="1"/>
              <a:t>thalamocortical</a:t>
            </a:r>
            <a:r>
              <a:rPr lang="en-US" altLang="ru-RU" dirty="0"/>
              <a:t> mechanisms that generate spindles. Rhythmic spindle oscillations generated in the thalamus are transformed into spike-wave discharges when the cortex is </a:t>
            </a:r>
            <a:r>
              <a:rPr lang="en-US" altLang="ru-RU" dirty="0" err="1"/>
              <a:t>hyperexcitable</a:t>
            </a:r>
            <a:r>
              <a:rPr lang="en-US" altLang="ru-RU" dirty="0"/>
              <a:t>. A 2002 study confirmed in epileptic rats that a functionally intact </a:t>
            </a:r>
            <a:r>
              <a:rPr lang="en-US" altLang="ru-RU" dirty="0" err="1"/>
              <a:t>thalamocortical</a:t>
            </a:r>
            <a:r>
              <a:rPr lang="en-US" altLang="ru-RU" dirty="0"/>
              <a:t> network is required for the generation of spike-wave discharges. The </a:t>
            </a:r>
            <a:r>
              <a:rPr lang="en-US" altLang="ru-RU" dirty="0" err="1"/>
              <a:t>corticothalamic</a:t>
            </a:r>
            <a:r>
              <a:rPr lang="en-US" altLang="ru-RU" dirty="0"/>
              <a:t> interrelationships were investigated by means of nonlinear association signal analyses of multiple spike-wave discharges. This showed a consistent focus within the perioral region of the somatosensory cortex. From this focus, seizure activity generalizes rapidly over the cortex. During the first cycles of the seizure the cortex drives the thalamus, while thereafter cortex and thalamus drive each other, thus amplifying and maintaining the rhythmic discharge. In this way the "cortical focus" theory for generalized absence epilepsy bridges cortical and thalamic theories.</a:t>
            </a:r>
            <a:endParaRPr lang="ru-RU" altLang="ru-RU" dirty="0"/>
          </a:p>
        </p:txBody>
      </p:sp>
      <p:sp>
        <p:nvSpPr>
          <p:cNvPr id="70660"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198264-F675-4B30-98FB-2A9449263156}" type="slidenum">
              <a:rPr lang="ru-RU" altLang="ru-RU"/>
              <a:pPr eaLnBrk="1" hangingPunct="1"/>
              <a:t>24</a:t>
            </a:fld>
            <a:endParaRPr lang="ru-RU" altLang="ru-RU"/>
          </a:p>
        </p:txBody>
      </p:sp>
    </p:spTree>
    <p:extLst>
      <p:ext uri="{BB962C8B-B14F-4D97-AF65-F5344CB8AC3E}">
        <p14:creationId xmlns:p14="http://schemas.microsoft.com/office/powerpoint/2010/main" xmlns="" val="73689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a:ln/>
        </p:spPr>
      </p:sp>
      <p:sp>
        <p:nvSpPr>
          <p:cNvPr id="6144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dirty="0"/>
          </a:p>
        </p:txBody>
      </p:sp>
      <p:sp>
        <p:nvSpPr>
          <p:cNvPr id="61444"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6830BD-6687-4FB4-9DBD-1C37A94D24F8}" type="slidenum">
              <a:rPr lang="ru-RU" altLang="ru-RU"/>
              <a:pPr eaLnBrk="1" hangingPunct="1"/>
              <a:t>2</a:t>
            </a:fld>
            <a:endParaRPr lang="ru-RU" altLang="ru-RU"/>
          </a:p>
        </p:txBody>
      </p:sp>
    </p:spTree>
    <p:extLst>
      <p:ext uri="{BB962C8B-B14F-4D97-AF65-F5344CB8AC3E}">
        <p14:creationId xmlns:p14="http://schemas.microsoft.com/office/powerpoint/2010/main" xmlns="" val="7414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FD64F-56D5-4BCD-BBE1-398C408C0246}" type="slidenum">
              <a:rPr lang="ru-RU" altLang="ru-RU"/>
              <a:pPr eaLnBrk="1" hangingPunct="1"/>
              <a:t>33</a:t>
            </a:fld>
            <a:endParaRPr lang="ru-RU" altLang="ru-R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Tree>
    <p:extLst>
      <p:ext uri="{BB962C8B-B14F-4D97-AF65-F5344CB8AC3E}">
        <p14:creationId xmlns:p14="http://schemas.microsoft.com/office/powerpoint/2010/main" xmlns="" val="213632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37</a:t>
            </a:fld>
            <a:endParaRPr lang="ru-RU" altLang="ru-RU"/>
          </a:p>
        </p:txBody>
      </p:sp>
    </p:spTree>
    <p:extLst>
      <p:ext uri="{BB962C8B-B14F-4D97-AF65-F5344CB8AC3E}">
        <p14:creationId xmlns:p14="http://schemas.microsoft.com/office/powerpoint/2010/main" xmlns="" val="133543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ln/>
        </p:spPr>
      </p:sp>
      <p:sp>
        <p:nvSpPr>
          <p:cNvPr id="7270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ru-RU"/>
              <a:t>Let us consider now, the results of experimental verification of accuracy of our on-line-detection system.</a:t>
            </a:r>
            <a:endParaRPr lang="ru-RU" altLang="ru-RU"/>
          </a:p>
          <a:p>
            <a:r>
              <a:rPr lang="en-US" altLang="ru-RU"/>
              <a:t>Firstly the EEGs of two rats were analyzed with the ODS for twenty-four hours. The experiments have shown that rats had about 300-400 SWDs per day with a mean duration 6.6 seconds. </a:t>
            </a:r>
            <a:endParaRPr lang="ru-RU" altLang="ru-RU"/>
          </a:p>
          <a:p>
            <a:r>
              <a:rPr lang="en-US" altLang="ru-RU"/>
              <a:t>The outcomes of the OSD working  are presented in this slide. Figure illustrates the number of true (red) and false (green) detections, as well as the number of missings (blue). You can see that our system demonstrates a very high accuracy of real-time detections.</a:t>
            </a:r>
          </a:p>
          <a:p>
            <a:r>
              <a:rPr lang="en-US" altLang="ru-RU"/>
              <a:t>EEG events falsely detected as SWDs could be identified as an intermediate state between sleep spindles and SWDs, that is sleep spindles of second type which we have identified and classified by means of adaptive wavelets.</a:t>
            </a:r>
            <a:endParaRPr lang="ru-RU" altLang="ru-RU"/>
          </a:p>
          <a:p>
            <a:endParaRPr lang="ru-RU" altLang="ru-RU"/>
          </a:p>
        </p:txBody>
      </p:sp>
      <p:sp>
        <p:nvSpPr>
          <p:cNvPr id="72708"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0DC332-B300-45A8-9199-283A08E7B304}" type="slidenum">
              <a:rPr lang="ru-RU" altLang="ru-RU"/>
              <a:pPr eaLnBrk="1" hangingPunct="1"/>
              <a:t>39</a:t>
            </a:fld>
            <a:endParaRPr lang="ru-RU" altLang="ru-RU"/>
          </a:p>
        </p:txBody>
      </p:sp>
    </p:spTree>
    <p:extLst>
      <p:ext uri="{BB962C8B-B14F-4D97-AF65-F5344CB8AC3E}">
        <p14:creationId xmlns:p14="http://schemas.microsoft.com/office/powerpoint/2010/main" xmlns="" val="324299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ru-RU"/>
              <a:t>In a second experiment the EEGs of eight continuous recordings of five hours were analyzed by OSD and various characteristics of on-line SWD indetefication quality are calculated. The summary are presented in this table which shown the number of visual and automated detections, and sensitivity and specificity of our method.</a:t>
            </a:r>
          </a:p>
          <a:p>
            <a:r>
              <a:rPr lang="en-US" altLang="ru-RU"/>
              <a:t>We can conclude that ODSs was able to detect SWDs with a mean sensitivity as high as 100% and a mean specificity of 97%. </a:t>
            </a:r>
          </a:p>
          <a:p>
            <a:r>
              <a:rPr lang="en-US" altLang="ru-RU"/>
              <a:t>Let us note that our method demonstrates also a very fast detection of SWD. So, as I mentioned above the average time needed for SWD detection was about 0.5-1 seconds after the visual determined SWD onset. It is a very</a:t>
            </a:r>
            <a:r>
              <a:rPr lang="ru-RU" altLang="ru-RU"/>
              <a:t> </a:t>
            </a:r>
            <a:r>
              <a:rPr lang="en-US" altLang="ru-RU"/>
              <a:t>important for some brain-computer interfaces design for influence on epileptic events. For example, the algorithm seems to be fast enough for the rapid intervention of SWDs with either external stimulus or electrical brain stimulation. This external influence at the beginning of SWD could be lead to suppression of epileptic oscillations.</a:t>
            </a:r>
            <a:endParaRPr lang="ru-RU" altLang="ru-RU"/>
          </a:p>
          <a:p>
            <a:endParaRPr lang="ru-RU" altLang="ru-RU"/>
          </a:p>
          <a:p>
            <a:endParaRPr lang="ru-RU" altLang="ru-RU"/>
          </a:p>
        </p:txBody>
      </p:sp>
      <p:sp>
        <p:nvSpPr>
          <p:cNvPr id="73732"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B0F895-6E82-41E0-B746-FAA2CA596927}" type="slidenum">
              <a:rPr lang="ru-RU" altLang="ru-RU"/>
              <a:pPr eaLnBrk="1" hangingPunct="1"/>
              <a:t>40</a:t>
            </a:fld>
            <a:endParaRPr lang="ru-RU" altLang="ru-RU"/>
          </a:p>
        </p:txBody>
      </p:sp>
    </p:spTree>
    <p:extLst>
      <p:ext uri="{BB962C8B-B14F-4D97-AF65-F5344CB8AC3E}">
        <p14:creationId xmlns:p14="http://schemas.microsoft.com/office/powerpoint/2010/main" xmlns="" val="18333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FD64F-56D5-4BCD-BBE1-398C408C0246}" type="slidenum">
              <a:rPr lang="ru-RU" altLang="ru-RU"/>
              <a:pPr eaLnBrk="1" hangingPunct="1"/>
              <a:t>46</a:t>
            </a:fld>
            <a:endParaRPr lang="ru-RU" altLang="ru-R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Tree>
    <p:extLst>
      <p:ext uri="{BB962C8B-B14F-4D97-AF65-F5344CB8AC3E}">
        <p14:creationId xmlns:p14="http://schemas.microsoft.com/office/powerpoint/2010/main" xmlns="" val="70711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Descriptive statistics of frequency and duration of delta and theta precursors in cortex and thalamus are given in Table </a:t>
            </a:r>
          </a:p>
          <a:p>
            <a:r>
              <a:rPr lang="en-US" sz="1200" kern="1200" dirty="0">
                <a:solidFill>
                  <a:schemeClr val="tx1"/>
                </a:solidFill>
                <a:effectLst/>
                <a:latin typeface="+mn-lt"/>
                <a:ea typeface="+mn-ea"/>
                <a:cs typeface="+mn-cs"/>
              </a:rPr>
              <a:t>Delta precursor activity in the frontal cortex was found in 90% of all SWD, and theta/alpha precursor activity – in 92%. High percentages were also found in the thalamus (VPM): 82% and 83%, respectively, for delta and theta/alpha precursors. </a:t>
            </a:r>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48</a:t>
            </a:fld>
            <a:endParaRPr lang="ru-RU"/>
          </a:p>
        </p:txBody>
      </p:sp>
    </p:spTree>
    <p:extLst>
      <p:ext uri="{BB962C8B-B14F-4D97-AF65-F5344CB8AC3E}">
        <p14:creationId xmlns:p14="http://schemas.microsoft.com/office/powerpoint/2010/main" xmlns="" val="3930117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discovered delta- and theta/alpha- precursors might be difficult to detect considering the low spatial resolution of having only single cortical and single thalamic EEG recording electrodes. Moreover, there is some variation in the exact location of the focal region. The thalamus is heterogeneous regarding projections to and from the cortex. Therefore, analysis of multi-channel EEG might be more promising for efficient and accurate diagnostics of the EEG activity preceding SWDs.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the assumption that SWD represent synchronous activity in the </a:t>
            </a:r>
            <a:r>
              <a:rPr lang="en-US" sz="1200" kern="1200" dirty="0" err="1">
                <a:solidFill>
                  <a:schemeClr val="tx1"/>
                </a:solidFill>
                <a:effectLst/>
                <a:latin typeface="+mn-lt"/>
                <a:ea typeface="+mn-ea"/>
                <a:cs typeface="+mn-cs"/>
              </a:rPr>
              <a:t>cortico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thalamo</a:t>
            </a:r>
            <a:r>
              <a:rPr lang="en-US" sz="1200" kern="1200" dirty="0">
                <a:solidFill>
                  <a:schemeClr val="tx1"/>
                </a:solidFill>
                <a:effectLst/>
                <a:latin typeface="+mn-lt"/>
                <a:ea typeface="+mn-ea"/>
                <a:cs typeface="+mn-cs"/>
              </a:rPr>
              <a:t>-cortical network, it was proposed to establish a measure of synchronization along the frequency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illustrates the typical multi-site local field potentials recording showing the transition from pre-</a:t>
            </a:r>
            <a:r>
              <a:rPr lang="en-US" sz="1200" kern="1200" dirty="0" err="1">
                <a:solidFill>
                  <a:schemeClr val="tx1"/>
                </a:solidFill>
                <a:effectLst/>
                <a:latin typeface="+mn-lt"/>
                <a:ea typeface="+mn-ea"/>
                <a:cs typeface="+mn-cs"/>
              </a:rPr>
              <a:t>ictal</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ictal</a:t>
            </a:r>
            <a:r>
              <a:rPr lang="en-US" sz="1200" kern="1200" dirty="0">
                <a:solidFill>
                  <a:schemeClr val="tx1"/>
                </a:solidFill>
                <a:effectLst/>
                <a:latin typeface="+mn-lt"/>
                <a:ea typeface="+mn-ea"/>
                <a:cs typeface="+mn-cs"/>
              </a:rPr>
              <a:t> recordings where dotted vertical line indicates the time-point of the first </a:t>
            </a:r>
            <a:r>
              <a:rPr lang="en-US" sz="1200" kern="1200" dirty="0" err="1">
                <a:solidFill>
                  <a:schemeClr val="tx1"/>
                </a:solidFill>
                <a:effectLst/>
                <a:latin typeface="+mn-lt"/>
                <a:ea typeface="+mn-ea"/>
                <a:cs typeface="+mn-cs"/>
              </a:rPr>
              <a:t>cortico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thalamo</a:t>
            </a:r>
            <a:r>
              <a:rPr lang="en-US" sz="1200" kern="1200" dirty="0">
                <a:solidFill>
                  <a:schemeClr val="tx1"/>
                </a:solidFill>
                <a:effectLst/>
                <a:latin typeface="+mn-lt"/>
                <a:ea typeface="+mn-ea"/>
                <a:cs typeface="+mn-cs"/>
              </a:rPr>
              <a:t>-cortical spike (the SWD onset). </a:t>
            </a:r>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49</a:t>
            </a:fld>
            <a:endParaRPr lang="ru-RU"/>
          </a:p>
        </p:txBody>
      </p:sp>
    </p:spTree>
    <p:extLst>
      <p:ext uri="{BB962C8B-B14F-4D97-AF65-F5344CB8AC3E}">
        <p14:creationId xmlns:p14="http://schemas.microsoft.com/office/powerpoint/2010/main" xmlns="" val="4136378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analysis of correlation of instantaneous frequencies in</a:t>
            </a:r>
            <a:r>
              <a:rPr lang="en-US" baseline="0" dirty="0"/>
              <a:t> different EEG channels is very difficult in automatic regime. Therefore we have suggested other approach based on analysis of product of wavelet amplitude spectra of different EEG channels. Here you can see the wavelet spectra of single channels. We cannot extract the oscillatory patterns in these surfaces. But if there is correlation between rhythms in different EEG  channels, then we should observe the maxima on wavelet surfaces for equal frequencies at the same time moments.  So we can consider the product of wavelet spectra. In this surface the precursor-activity  and SWD are well-pronounced. </a:t>
            </a:r>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50</a:t>
            </a:fld>
            <a:endParaRPr lang="ru-RU"/>
          </a:p>
        </p:txBody>
      </p:sp>
    </p:spTree>
    <p:extLst>
      <p:ext uri="{BB962C8B-B14F-4D97-AF65-F5344CB8AC3E}">
        <p14:creationId xmlns:p14="http://schemas.microsoft.com/office/powerpoint/2010/main" xmlns="" val="779036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presented results can be considered as the starting point for the </a:t>
            </a:r>
            <a:r>
              <a:rPr lang="en-US" sz="1200" kern="1200" dirty="0" err="1">
                <a:solidFill>
                  <a:schemeClr val="tx1"/>
                </a:solidFill>
                <a:effectLst/>
                <a:latin typeface="+mn-lt"/>
                <a:ea typeface="+mn-ea"/>
                <a:cs typeface="+mn-cs"/>
              </a:rPr>
              <a:t>developement</a:t>
            </a:r>
            <a:r>
              <a:rPr lang="en-US" sz="1200" kern="1200" dirty="0">
                <a:solidFill>
                  <a:schemeClr val="tx1"/>
                </a:solidFill>
                <a:effectLst/>
                <a:latin typeface="+mn-lt"/>
                <a:ea typeface="+mn-ea"/>
                <a:cs typeface="+mn-cs"/>
              </a:rPr>
              <a:t> of second-generation closed-loop systems for </a:t>
            </a:r>
            <a:r>
              <a:rPr lang="en-US" sz="1200" kern="1200" dirty="0" err="1">
                <a:solidFill>
                  <a:schemeClr val="tx1"/>
                </a:solidFill>
                <a:effectLst/>
                <a:latin typeface="+mn-lt"/>
                <a:ea typeface="+mn-ea"/>
                <a:cs typeface="+mn-cs"/>
              </a:rPr>
              <a:t>antiseizure</a:t>
            </a:r>
            <a:r>
              <a:rPr lang="en-US" sz="1200" kern="1200" dirty="0">
                <a:solidFill>
                  <a:schemeClr val="tx1"/>
                </a:solidFill>
                <a:effectLst/>
                <a:latin typeface="+mn-lt"/>
                <a:ea typeface="+mn-ea"/>
                <a:cs typeface="+mn-cs"/>
              </a:rPr>
              <a:t> therapy in drug-resisting patients</a:t>
            </a:r>
          </a:p>
          <a:p>
            <a:r>
              <a:rPr lang="en-US" sz="1200" kern="1200" dirty="0">
                <a:solidFill>
                  <a:schemeClr val="tx1"/>
                </a:solidFill>
                <a:effectLst/>
                <a:latin typeface="+mn-lt"/>
                <a:ea typeface="+mn-ea"/>
                <a:cs typeface="+mn-cs"/>
              </a:rPr>
              <a:t>Here you can see the scheme of the experimental setup .The inputs 1-6 of acquisition hardware correspond to EEG recordings (1-3), the prediction marker (4), the stimulus (5) and signal of infrared sensor (6). The dashed line corresponds to the digital signal, the feedback is shown by the shadow. </a:t>
            </a:r>
          </a:p>
          <a:p>
            <a:r>
              <a:rPr lang="en-US" sz="1200" kern="1200" dirty="0">
                <a:solidFill>
                  <a:schemeClr val="tx1"/>
                </a:solidFill>
                <a:effectLst/>
                <a:latin typeface="+mn-lt"/>
                <a:ea typeface="+mn-ea"/>
                <a:cs typeface="+mn-cs"/>
              </a:rPr>
              <a:t>When the precursor</a:t>
            </a:r>
            <a:r>
              <a:rPr lang="en-US" sz="1200" kern="1200" baseline="0" dirty="0">
                <a:solidFill>
                  <a:schemeClr val="tx1"/>
                </a:solidFill>
                <a:effectLst/>
                <a:latin typeface="+mn-lt"/>
                <a:ea typeface="+mn-ea"/>
                <a:cs typeface="+mn-cs"/>
              </a:rPr>
              <a:t> detection marker is observed the BCI starts to electrical </a:t>
            </a:r>
            <a:r>
              <a:rPr lang="en-US" sz="1200" kern="1200" baseline="0" dirty="0" err="1">
                <a:solidFill>
                  <a:schemeClr val="tx1"/>
                </a:solidFill>
                <a:effectLst/>
                <a:latin typeface="+mn-lt"/>
                <a:ea typeface="+mn-ea"/>
                <a:cs typeface="+mn-cs"/>
              </a:rPr>
              <a:t>transcrinial</a:t>
            </a:r>
            <a:r>
              <a:rPr lang="en-US" sz="1200" kern="1200" baseline="0" dirty="0">
                <a:solidFill>
                  <a:schemeClr val="tx1"/>
                </a:solidFill>
                <a:effectLst/>
                <a:latin typeface="+mn-lt"/>
                <a:ea typeface="+mn-ea"/>
                <a:cs typeface="+mn-cs"/>
              </a:rPr>
              <a:t> stimulation of the brain</a:t>
            </a:r>
            <a:r>
              <a:rPr lang="ru-RU" sz="1200" kern="1200" baseline="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51</a:t>
            </a:fld>
            <a:endParaRPr lang="ru-RU"/>
          </a:p>
        </p:txBody>
      </p:sp>
    </p:spTree>
    <p:extLst>
      <p:ext uri="{BB962C8B-B14F-4D97-AF65-F5344CB8AC3E}">
        <p14:creationId xmlns:p14="http://schemas.microsoft.com/office/powerpoint/2010/main" xmlns="" val="384045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Here you can see the set of waveforms, being analyzed in experiment. In this experiment we observe the full</a:t>
            </a:r>
            <a:r>
              <a:rPr lang="en-US" sz="1200" kern="1200" baseline="0" dirty="0">
                <a:solidFill>
                  <a:schemeClr val="tx1"/>
                </a:solidFill>
                <a:effectLst/>
                <a:latin typeface="+mn-lt"/>
                <a:ea typeface="+mn-ea"/>
                <a:cs typeface="+mn-cs"/>
              </a:rPr>
              <a:t> suppression of SWD activity</a:t>
            </a:r>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52</a:t>
            </a:fld>
            <a:endParaRPr lang="ru-RU"/>
          </a:p>
        </p:txBody>
      </p:sp>
    </p:spTree>
    <p:extLst>
      <p:ext uri="{BB962C8B-B14F-4D97-AF65-F5344CB8AC3E}">
        <p14:creationId xmlns:p14="http://schemas.microsoft.com/office/powerpoint/2010/main" xmlns="" val="31385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FD64F-56D5-4BCD-BBE1-398C408C0246}" type="slidenum">
              <a:rPr lang="ru-RU" altLang="ru-RU"/>
              <a:pPr eaLnBrk="1" hangingPunct="1"/>
              <a:t>3</a:t>
            </a:fld>
            <a:endParaRPr lang="ru-RU" altLang="ru-R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Tree>
    <p:extLst>
      <p:ext uri="{BB962C8B-B14F-4D97-AF65-F5344CB8AC3E}">
        <p14:creationId xmlns:p14="http://schemas.microsoft.com/office/powerpoint/2010/main" xmlns="" val="502066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a:t>
            </a:r>
            <a:r>
              <a:rPr lang="en-US" baseline="0" dirty="0"/>
              <a:t> example demonstrates the results of SWD prevention by means of electric stimulation with different duration. You see in the first case we do not observe full suppression of SWD. After stimulation After stimulation via a short</a:t>
            </a:r>
            <a:r>
              <a:rPr lang="ru-RU" baseline="0" dirty="0"/>
              <a:t> </a:t>
            </a:r>
            <a:r>
              <a:rPr lang="en-US" baseline="0" dirty="0"/>
              <a:t>time interval SWD occurs again. In the second case we have observed mitigation of SWD</a:t>
            </a:r>
          </a:p>
          <a:p>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53</a:t>
            </a:fld>
            <a:endParaRPr lang="ru-RU"/>
          </a:p>
        </p:txBody>
      </p:sp>
    </p:spTree>
    <p:extLst>
      <p:ext uri="{BB962C8B-B14F-4D97-AF65-F5344CB8AC3E}">
        <p14:creationId xmlns:p14="http://schemas.microsoft.com/office/powerpoint/2010/main" xmlns="" val="1908073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1C0B7C-384E-48A6-9B12-511D78DD01D9}" type="slidenum">
              <a:rPr lang="ru-RU" smtClean="0"/>
              <a:pPr/>
              <a:t>54</a:t>
            </a:fld>
            <a:endParaRPr lang="ru-RU"/>
          </a:p>
        </p:txBody>
      </p:sp>
    </p:spTree>
    <p:extLst>
      <p:ext uri="{BB962C8B-B14F-4D97-AF65-F5344CB8AC3E}">
        <p14:creationId xmlns:p14="http://schemas.microsoft.com/office/powerpoint/2010/main" xmlns="" val="104624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dirty="0"/>
          </a:p>
        </p:txBody>
      </p:sp>
      <p:sp>
        <p:nvSpPr>
          <p:cNvPr id="63492"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68786A-EEF1-4914-89B7-CB1DDD951DF6}" type="slidenum">
              <a:rPr lang="ru-RU" altLang="ru-RU"/>
              <a:pPr eaLnBrk="1" hangingPunct="1"/>
              <a:t>4</a:t>
            </a:fld>
            <a:endParaRPr lang="ru-RU" altLang="ru-RU"/>
          </a:p>
        </p:txBody>
      </p:sp>
    </p:spTree>
    <p:extLst>
      <p:ext uri="{BB962C8B-B14F-4D97-AF65-F5344CB8AC3E}">
        <p14:creationId xmlns:p14="http://schemas.microsoft.com/office/powerpoint/2010/main" xmlns="" val="46311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pPr>
              <a:defRPr/>
            </a:pPr>
            <a:r>
              <a:rPr lang="ru-RU" sz="1200" b="0" i="0" kern="1200" dirty="0">
                <a:solidFill>
                  <a:schemeClr val="tx1"/>
                </a:solidFill>
                <a:effectLst/>
                <a:latin typeface="Arial" pitchFamily="34" charset="0"/>
                <a:ea typeface="+mn-ea"/>
                <a:cs typeface="+mn-cs"/>
              </a:rPr>
              <a:t>клонические судороги – это непроизвольное подергивание мышц – смена мышечного тонуса, а тонические судороги – это спазм – мышечное напряжение.</a:t>
            </a:r>
            <a:endParaRPr lang="ru-RU" dirty="0"/>
          </a:p>
        </p:txBody>
      </p:sp>
      <p:sp>
        <p:nvSpPr>
          <p:cNvPr id="6451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C1DF9A-88C4-4370-B4BB-98E2D8900E33}" type="slidenum">
              <a:rPr lang="ru-RU" altLang="ru-RU"/>
              <a:pPr eaLnBrk="1" hangingPunct="1"/>
              <a:t>5</a:t>
            </a:fld>
            <a:endParaRPr lang="ru-RU" altLang="ru-RU"/>
          </a:p>
        </p:txBody>
      </p:sp>
    </p:spTree>
    <p:extLst>
      <p:ext uri="{BB962C8B-B14F-4D97-AF65-F5344CB8AC3E}">
        <p14:creationId xmlns:p14="http://schemas.microsoft.com/office/powerpoint/2010/main" xmlns="" val="316570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pPr>
              <a:defRPr/>
            </a:pPr>
            <a:r>
              <a:rPr lang="ru-RU" sz="1200" b="0" i="0" kern="1200" dirty="0">
                <a:solidFill>
                  <a:schemeClr val="tx1"/>
                </a:solidFill>
                <a:effectLst/>
                <a:latin typeface="Arial" pitchFamily="34" charset="0"/>
                <a:ea typeface="+mn-ea"/>
                <a:cs typeface="+mn-cs"/>
              </a:rPr>
              <a:t>клонические судороги – это непроизвольное подергивание мышц – смена мышечного тонуса, а тонические судороги – это спазм – мышечное напряжение.</a:t>
            </a:r>
            <a:endParaRPr lang="ru-RU" dirty="0"/>
          </a:p>
        </p:txBody>
      </p:sp>
      <p:sp>
        <p:nvSpPr>
          <p:cNvPr id="6451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C1DF9A-88C4-4370-B4BB-98E2D8900E33}" type="slidenum">
              <a:rPr lang="ru-RU" altLang="ru-RU"/>
              <a:pPr eaLnBrk="1" hangingPunct="1"/>
              <a:t>6</a:t>
            </a:fld>
            <a:endParaRPr lang="ru-RU" altLang="ru-RU"/>
          </a:p>
        </p:txBody>
      </p:sp>
    </p:spTree>
    <p:extLst>
      <p:ext uri="{BB962C8B-B14F-4D97-AF65-F5344CB8AC3E}">
        <p14:creationId xmlns:p14="http://schemas.microsoft.com/office/powerpoint/2010/main" xmlns="" val="299498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ru-RU" b="1" dirty="0"/>
              <a:t>Positron emission tomography</a:t>
            </a:r>
            <a:r>
              <a:rPr lang="en-US" altLang="ru-RU" dirty="0"/>
              <a:t> (</a:t>
            </a:r>
            <a:r>
              <a:rPr lang="en-US" altLang="ru-RU" b="1" dirty="0"/>
              <a:t>PET</a:t>
            </a:r>
            <a:r>
              <a:rPr lang="en-US" altLang="ru-RU" dirty="0"/>
              <a:t>)</a:t>
            </a:r>
          </a:p>
          <a:p>
            <a:r>
              <a:rPr lang="en-US" altLang="ru-RU" b="1" dirty="0"/>
              <a:t>Single-photon emission computed tomography (SPECT)</a:t>
            </a:r>
            <a:endParaRPr lang="en-US" altLang="ru-RU" dirty="0"/>
          </a:p>
          <a:p>
            <a:r>
              <a:rPr lang="en-US" altLang="ru-RU" dirty="0">
                <a:hlinkClick r:id="rId3" tooltip="Magnetic resonance spectroscopy"/>
              </a:rPr>
              <a:t>Magnetic resonance spectroscopy</a:t>
            </a:r>
            <a:r>
              <a:rPr lang="en-US" altLang="ru-RU" dirty="0"/>
              <a:t> (MRS)</a:t>
            </a:r>
            <a:endParaRPr lang="en-US" altLang="ru-RU" b="1" dirty="0"/>
          </a:p>
          <a:p>
            <a:endParaRPr lang="ru-RU" altLang="ru-RU" dirty="0"/>
          </a:p>
        </p:txBody>
      </p:sp>
      <p:sp>
        <p:nvSpPr>
          <p:cNvPr id="69636"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6AB890-C813-4439-9BF3-9AADD4AE6092}" type="slidenum">
              <a:rPr lang="ru-RU" altLang="ru-RU"/>
              <a:pPr eaLnBrk="1" hangingPunct="1"/>
              <a:t>9</a:t>
            </a:fld>
            <a:endParaRPr lang="ru-RU" altLang="ru-RU"/>
          </a:p>
        </p:txBody>
      </p:sp>
    </p:spTree>
    <p:extLst>
      <p:ext uri="{BB962C8B-B14F-4D97-AF65-F5344CB8AC3E}">
        <p14:creationId xmlns:p14="http://schemas.microsoft.com/office/powerpoint/2010/main" xmlns="" val="31925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25" eaLnBrk="0" hangingPunct="0">
              <a:defRPr>
                <a:solidFill>
                  <a:schemeClr val="tx1"/>
                </a:solidFill>
                <a:latin typeface="Arial" panose="020B0604020202020204" pitchFamily="34" charset="0"/>
              </a:defRPr>
            </a:lvl1pPr>
            <a:lvl2pPr marL="742950" indent="-285750" defTabSz="949325" eaLnBrk="0" hangingPunct="0">
              <a:defRPr>
                <a:solidFill>
                  <a:schemeClr val="tx1"/>
                </a:solidFill>
                <a:latin typeface="Arial" panose="020B0604020202020204" pitchFamily="34" charset="0"/>
              </a:defRPr>
            </a:lvl2pPr>
            <a:lvl3pPr marL="1143000" indent="-228600" defTabSz="949325" eaLnBrk="0" hangingPunct="0">
              <a:defRPr>
                <a:solidFill>
                  <a:schemeClr val="tx1"/>
                </a:solidFill>
                <a:latin typeface="Arial" panose="020B0604020202020204" pitchFamily="34" charset="0"/>
              </a:defRPr>
            </a:lvl3pPr>
            <a:lvl4pPr marL="1600200" indent="-228600" defTabSz="949325" eaLnBrk="0" hangingPunct="0">
              <a:defRPr>
                <a:solidFill>
                  <a:schemeClr val="tx1"/>
                </a:solidFill>
                <a:latin typeface="Arial" panose="020B0604020202020204" pitchFamily="34" charset="0"/>
              </a:defRPr>
            </a:lvl4pPr>
            <a:lvl5pPr marL="2057400" indent="-228600" defTabSz="949325" eaLnBrk="0" hangingPunct="0">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FD64F-56D5-4BCD-BBE1-398C408C0246}" type="slidenum">
              <a:rPr lang="ru-RU" altLang="ru-RU"/>
              <a:pPr eaLnBrk="1" hangingPunct="1"/>
              <a:t>10</a:t>
            </a:fld>
            <a:endParaRPr lang="ru-RU" altLang="ru-R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ru-RU" dirty="0"/>
          </a:p>
        </p:txBody>
      </p:sp>
    </p:spTree>
    <p:extLst>
      <p:ext uri="{BB962C8B-B14F-4D97-AF65-F5344CB8AC3E}">
        <p14:creationId xmlns:p14="http://schemas.microsoft.com/office/powerpoint/2010/main" xmlns="" val="9359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BEEF737-4C15-4565-9D89-09031849EE3A}" type="slidenum">
              <a:rPr lang="ru-RU" altLang="ru-RU" smtClean="0"/>
              <a:pPr/>
              <a:t>11</a:t>
            </a:fld>
            <a:endParaRPr lang="ru-RU" altLang="ru-RU"/>
          </a:p>
        </p:txBody>
      </p:sp>
    </p:spTree>
    <p:extLst>
      <p:ext uri="{BB962C8B-B14F-4D97-AF65-F5344CB8AC3E}">
        <p14:creationId xmlns:p14="http://schemas.microsoft.com/office/powerpoint/2010/main" xmlns="" val="391066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grpSp>
      </p:grpSp>
      <p:sp>
        <p:nvSpPr>
          <p:cNvPr id="8211" name="Rectangle 19"/>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ru-RU"/>
              <a:t>Образец заголовка</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000"/>
            </a:lvl1pPr>
          </a:lstStyle>
          <a:p>
            <a:r>
              <a:rPr lang="ru-RU"/>
              <a:t>Образец подзаголовка</a:t>
            </a:r>
          </a:p>
        </p:txBody>
      </p:sp>
      <p:sp>
        <p:nvSpPr>
          <p:cNvPr id="18"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19" name="Rectangle 17"/>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pPr>
              <a:defRPr/>
            </a:pPr>
            <a:endParaRPr lang="ru-RU"/>
          </a:p>
        </p:txBody>
      </p:sp>
      <p:sp>
        <p:nvSpPr>
          <p:cNvPr id="20" name="Rectangle 18"/>
          <p:cNvSpPr>
            <a:spLocks noGrp="1" noChangeArrowheads="1"/>
          </p:cNvSpPr>
          <p:nvPr>
            <p:ph type="sldNum" sz="quarter" idx="12"/>
          </p:nvPr>
        </p:nvSpPr>
        <p:spPr>
          <a:xfrm>
            <a:off x="6553200" y="6248400"/>
            <a:ext cx="2133600" cy="457200"/>
          </a:xfrm>
        </p:spPr>
        <p:txBody>
          <a:bodyPr/>
          <a:lstStyle>
            <a:lvl1pPr>
              <a:defRPr sz="1200" b="0">
                <a:solidFill>
                  <a:schemeClr val="tx1"/>
                </a:solidFill>
              </a:defRPr>
            </a:lvl1pPr>
          </a:lstStyle>
          <a:p>
            <a:fld id="{D28FC350-4368-4FE8-B818-05D7D7095E30}" type="slidenum">
              <a:rPr lang="ru-RU" altLang="ru-RU"/>
              <a:pPr/>
              <a:t>‹#›</a:t>
            </a:fld>
            <a:endParaRPr lang="ru-RU" altLang="ru-RU"/>
          </a:p>
        </p:txBody>
      </p:sp>
    </p:spTree>
    <p:extLst>
      <p:ext uri="{BB962C8B-B14F-4D97-AF65-F5344CB8AC3E}">
        <p14:creationId xmlns:p14="http://schemas.microsoft.com/office/powerpoint/2010/main" xmlns="" val="224525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a:ln/>
        </p:spPr>
        <p:txBody>
          <a:bodyPr/>
          <a:lstStyle>
            <a:lvl1pPr>
              <a:defRPr/>
            </a:lvl1pPr>
          </a:lstStyle>
          <a:p>
            <a:fld id="{58BFF266-CC0E-4958-B145-74E7ED06D542}" type="slidenum">
              <a:rPr lang="ru-RU" altLang="ru-RU"/>
              <a:pPr/>
              <a:t>‹#›</a:t>
            </a:fld>
            <a:endParaRPr lang="ru-RU" altLang="ru-RU"/>
          </a:p>
        </p:txBody>
      </p:sp>
    </p:spTree>
    <p:extLst>
      <p:ext uri="{BB962C8B-B14F-4D97-AF65-F5344CB8AC3E}">
        <p14:creationId xmlns:p14="http://schemas.microsoft.com/office/powerpoint/2010/main" xmlns="" val="417282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a:ln/>
        </p:spPr>
        <p:txBody>
          <a:bodyPr/>
          <a:lstStyle>
            <a:lvl1pPr>
              <a:defRPr/>
            </a:lvl1pPr>
          </a:lstStyle>
          <a:p>
            <a:fld id="{99F484CE-50A9-4783-AA52-4226CCEE99D0}" type="slidenum">
              <a:rPr lang="ru-RU" altLang="ru-RU"/>
              <a:pPr/>
              <a:t>‹#›</a:t>
            </a:fld>
            <a:endParaRPr lang="ru-RU" altLang="ru-RU"/>
          </a:p>
        </p:txBody>
      </p:sp>
    </p:spTree>
    <p:extLst>
      <p:ext uri="{BB962C8B-B14F-4D97-AF65-F5344CB8AC3E}">
        <p14:creationId xmlns:p14="http://schemas.microsoft.com/office/powerpoint/2010/main" xmlns="" val="25398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a:ln/>
        </p:spPr>
        <p:txBody>
          <a:bodyPr/>
          <a:lstStyle>
            <a:lvl1pPr>
              <a:defRPr/>
            </a:lvl1pPr>
          </a:lstStyle>
          <a:p>
            <a:fld id="{75EE54D6-AE5F-4DA3-A32E-0B564FED73CF}" type="slidenum">
              <a:rPr lang="ru-RU" altLang="ru-RU"/>
              <a:pPr/>
              <a:t>‹#›</a:t>
            </a:fld>
            <a:endParaRPr lang="ru-RU" altLang="ru-RU"/>
          </a:p>
        </p:txBody>
      </p:sp>
    </p:spTree>
    <p:extLst>
      <p:ext uri="{BB962C8B-B14F-4D97-AF65-F5344CB8AC3E}">
        <p14:creationId xmlns:p14="http://schemas.microsoft.com/office/powerpoint/2010/main" xmlns="" val="242925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a:ln/>
        </p:spPr>
        <p:txBody>
          <a:bodyPr/>
          <a:lstStyle>
            <a:lvl1pPr>
              <a:defRPr/>
            </a:lvl1pPr>
          </a:lstStyle>
          <a:p>
            <a:fld id="{0A1FA441-5B76-442B-BF00-2A50F01575FF}" type="slidenum">
              <a:rPr lang="ru-RU" altLang="ru-RU"/>
              <a:pPr/>
              <a:t>‹#›</a:t>
            </a:fld>
            <a:endParaRPr lang="ru-RU" altLang="ru-RU"/>
          </a:p>
        </p:txBody>
      </p:sp>
    </p:spTree>
    <p:extLst>
      <p:ext uri="{BB962C8B-B14F-4D97-AF65-F5344CB8AC3E}">
        <p14:creationId xmlns:p14="http://schemas.microsoft.com/office/powerpoint/2010/main" xmlns="" val="28711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8288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8288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3"/>
          <p:cNvSpPr>
            <a:spLocks noGrp="1" noChangeArrowheads="1"/>
          </p:cNvSpPr>
          <p:nvPr>
            <p:ph type="sldNum" sz="quarter" idx="10"/>
          </p:nvPr>
        </p:nvSpPr>
        <p:spPr>
          <a:ln/>
        </p:spPr>
        <p:txBody>
          <a:bodyPr/>
          <a:lstStyle>
            <a:lvl1pPr>
              <a:defRPr/>
            </a:lvl1pPr>
          </a:lstStyle>
          <a:p>
            <a:fld id="{7F17D148-B14D-4200-A523-7D3659C8144F}" type="slidenum">
              <a:rPr lang="ru-RU" altLang="ru-RU"/>
              <a:pPr/>
              <a:t>‹#›</a:t>
            </a:fld>
            <a:endParaRPr lang="ru-RU" altLang="ru-RU"/>
          </a:p>
        </p:txBody>
      </p:sp>
    </p:spTree>
    <p:extLst>
      <p:ext uri="{BB962C8B-B14F-4D97-AF65-F5344CB8AC3E}">
        <p14:creationId xmlns:p14="http://schemas.microsoft.com/office/powerpoint/2010/main" xmlns="" val="21375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3"/>
          <p:cNvSpPr>
            <a:spLocks noGrp="1" noChangeArrowheads="1"/>
          </p:cNvSpPr>
          <p:nvPr>
            <p:ph type="sldNum" sz="quarter" idx="10"/>
          </p:nvPr>
        </p:nvSpPr>
        <p:spPr>
          <a:ln/>
        </p:spPr>
        <p:txBody>
          <a:bodyPr/>
          <a:lstStyle>
            <a:lvl1pPr>
              <a:defRPr/>
            </a:lvl1pPr>
          </a:lstStyle>
          <a:p>
            <a:fld id="{D9919679-E4A3-48E4-A18E-D8D1615AA5B5}" type="slidenum">
              <a:rPr lang="ru-RU" altLang="ru-RU"/>
              <a:pPr/>
              <a:t>‹#›</a:t>
            </a:fld>
            <a:endParaRPr lang="ru-RU" altLang="ru-RU"/>
          </a:p>
        </p:txBody>
      </p:sp>
    </p:spTree>
    <p:extLst>
      <p:ext uri="{BB962C8B-B14F-4D97-AF65-F5344CB8AC3E}">
        <p14:creationId xmlns:p14="http://schemas.microsoft.com/office/powerpoint/2010/main" xmlns="" val="34138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3"/>
          <p:cNvSpPr>
            <a:spLocks noGrp="1" noChangeArrowheads="1"/>
          </p:cNvSpPr>
          <p:nvPr>
            <p:ph type="sldNum" sz="quarter" idx="10"/>
          </p:nvPr>
        </p:nvSpPr>
        <p:spPr>
          <a:ln/>
        </p:spPr>
        <p:txBody>
          <a:bodyPr/>
          <a:lstStyle>
            <a:lvl1pPr>
              <a:defRPr/>
            </a:lvl1pPr>
          </a:lstStyle>
          <a:p>
            <a:fld id="{B9D0ABF1-4163-4E68-90AD-F5E4BDA95080}" type="slidenum">
              <a:rPr lang="ru-RU" altLang="ru-RU"/>
              <a:pPr/>
              <a:t>‹#›</a:t>
            </a:fld>
            <a:endParaRPr lang="ru-RU" altLang="ru-RU"/>
          </a:p>
        </p:txBody>
      </p:sp>
    </p:spTree>
    <p:extLst>
      <p:ext uri="{BB962C8B-B14F-4D97-AF65-F5344CB8AC3E}">
        <p14:creationId xmlns:p14="http://schemas.microsoft.com/office/powerpoint/2010/main" xmlns="" val="323245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fld id="{9D20809E-D179-4EAC-A186-3EDBC2C7AB0F}" type="slidenum">
              <a:rPr lang="ru-RU" altLang="ru-RU"/>
              <a:pPr/>
              <a:t>‹#›</a:t>
            </a:fld>
            <a:endParaRPr lang="ru-RU" altLang="ru-RU"/>
          </a:p>
        </p:txBody>
      </p:sp>
    </p:spTree>
    <p:extLst>
      <p:ext uri="{BB962C8B-B14F-4D97-AF65-F5344CB8AC3E}">
        <p14:creationId xmlns:p14="http://schemas.microsoft.com/office/powerpoint/2010/main" xmlns="" val="198450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sldNum" sz="quarter" idx="10"/>
          </p:nvPr>
        </p:nvSpPr>
        <p:spPr>
          <a:ln/>
        </p:spPr>
        <p:txBody>
          <a:bodyPr/>
          <a:lstStyle>
            <a:lvl1pPr>
              <a:defRPr/>
            </a:lvl1pPr>
          </a:lstStyle>
          <a:p>
            <a:fld id="{FD9B045D-6DA1-48C6-8758-65C977CF7BB7}" type="slidenum">
              <a:rPr lang="ru-RU" altLang="ru-RU"/>
              <a:pPr/>
              <a:t>‹#›</a:t>
            </a:fld>
            <a:endParaRPr lang="ru-RU" altLang="ru-RU"/>
          </a:p>
        </p:txBody>
      </p:sp>
    </p:spTree>
    <p:extLst>
      <p:ext uri="{BB962C8B-B14F-4D97-AF65-F5344CB8AC3E}">
        <p14:creationId xmlns:p14="http://schemas.microsoft.com/office/powerpoint/2010/main" xmlns="" val="351296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sldNum" sz="quarter" idx="10"/>
          </p:nvPr>
        </p:nvSpPr>
        <p:spPr>
          <a:ln/>
        </p:spPr>
        <p:txBody>
          <a:bodyPr/>
          <a:lstStyle>
            <a:lvl1pPr>
              <a:defRPr/>
            </a:lvl1pPr>
          </a:lstStyle>
          <a:p>
            <a:fld id="{AB9558B1-0C0B-4771-BBC2-A068CF649544}" type="slidenum">
              <a:rPr lang="ru-RU" altLang="ru-RU"/>
              <a:pPr/>
              <a:t>‹#›</a:t>
            </a:fld>
            <a:endParaRPr lang="ru-RU" altLang="ru-RU"/>
          </a:p>
        </p:txBody>
      </p:sp>
    </p:spTree>
    <p:extLst>
      <p:ext uri="{BB962C8B-B14F-4D97-AF65-F5344CB8AC3E}">
        <p14:creationId xmlns:p14="http://schemas.microsoft.com/office/powerpoint/2010/main" xmlns="" val="296558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4"/>
          <p:cNvGrpSpPr>
            <a:grpSpLocks/>
          </p:cNvGrpSpPr>
          <p:nvPr/>
        </p:nvGrpSpPr>
        <p:grpSpPr bwMode="auto">
          <a:xfrm>
            <a:off x="0" y="0"/>
            <a:ext cx="9144000" cy="546100"/>
            <a:chOff x="0" y="0"/>
            <a:chExt cx="5760" cy="344"/>
          </a:xfrm>
        </p:grpSpPr>
        <p:sp>
          <p:nvSpPr>
            <p:cNvPr id="717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717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endParaRPr>
            </a:p>
          </p:txBody>
        </p:sp>
        <p:sp>
          <p:nvSpPr>
            <p:cNvPr id="717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717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717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717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717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718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718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grpSp>
      <p:sp>
        <p:nvSpPr>
          <p:cNvPr id="7171" name="Rectangle 14"/>
          <p:cNvSpPr>
            <a:spLocks noGrp="1" noChangeArrowheads="1"/>
          </p:cNvSpPr>
          <p:nvPr>
            <p:ph type="title"/>
          </p:nvPr>
        </p:nvSpPr>
        <p:spPr bwMode="auto">
          <a:xfrm>
            <a:off x="457200" y="457200"/>
            <a:ext cx="8229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7172" name="Rectangle 15"/>
          <p:cNvSpPr>
            <a:spLocks noGrp="1" noChangeArrowheads="1"/>
          </p:cNvSpPr>
          <p:nvPr>
            <p:ph type="body" idx="1"/>
          </p:nvPr>
        </p:nvSpPr>
        <p:spPr bwMode="auto">
          <a:xfrm>
            <a:off x="457200" y="1828800"/>
            <a:ext cx="8229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 name="Rectangle 3"/>
          <p:cNvSpPr>
            <a:spLocks noGrp="1" noChangeArrowheads="1"/>
          </p:cNvSpPr>
          <p:nvPr>
            <p:ph type="sldNum" sz="quarter" idx="4"/>
          </p:nvPr>
        </p:nvSpPr>
        <p:spPr bwMode="auto">
          <a:xfrm>
            <a:off x="7772400" y="0"/>
            <a:ext cx="13716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b="1">
                <a:solidFill>
                  <a:schemeClr val="bg2"/>
                </a:solidFill>
                <a:latin typeface="Arial Black" panose="020B0A04020102020204" pitchFamily="34" charset="0"/>
              </a:defRPr>
            </a:lvl1pPr>
          </a:lstStyle>
          <a:p>
            <a:fld id="{0F576611-EEE2-41D0-ACD4-07DAEC0E7790}"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828"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pitchFamily="34" charset="0"/>
        </a:defRPr>
      </a:lvl2pPr>
      <a:lvl3pPr algn="l" rtl="0" eaLnBrk="0" fontAlgn="base" hangingPunct="0">
        <a:spcBef>
          <a:spcPct val="0"/>
        </a:spcBef>
        <a:spcAft>
          <a:spcPct val="0"/>
        </a:spcAft>
        <a:defRPr sz="3200">
          <a:solidFill>
            <a:schemeClr val="bg2"/>
          </a:solidFill>
          <a:latin typeface="Arial" pitchFamily="34" charset="0"/>
        </a:defRPr>
      </a:lvl3pPr>
      <a:lvl4pPr algn="l" rtl="0" eaLnBrk="0" fontAlgn="base" hangingPunct="0">
        <a:spcBef>
          <a:spcPct val="0"/>
        </a:spcBef>
        <a:spcAft>
          <a:spcPct val="0"/>
        </a:spcAft>
        <a:defRPr sz="3200">
          <a:solidFill>
            <a:schemeClr val="bg2"/>
          </a:solidFill>
          <a:latin typeface="Arial" pitchFamily="34" charset="0"/>
        </a:defRPr>
      </a:lvl4pPr>
      <a:lvl5pPr algn="l" rtl="0" eaLnBrk="0" fontAlgn="base" hangingPunct="0">
        <a:spcBef>
          <a:spcPct val="0"/>
        </a:spcBef>
        <a:spcAft>
          <a:spcPct val="0"/>
        </a:spcAft>
        <a:defRPr sz="3200">
          <a:solidFill>
            <a:schemeClr val="bg2"/>
          </a:solidFill>
          <a:latin typeface="Arial" pitchFamily="34" charset="0"/>
        </a:defRPr>
      </a:lvl5pPr>
      <a:lvl6pPr marL="457200" algn="l" rtl="0" fontAlgn="base">
        <a:spcBef>
          <a:spcPct val="0"/>
        </a:spcBef>
        <a:spcAft>
          <a:spcPct val="0"/>
        </a:spcAft>
        <a:defRPr sz="3200">
          <a:solidFill>
            <a:schemeClr val="bg2"/>
          </a:solidFill>
          <a:latin typeface="Arial" pitchFamily="34" charset="0"/>
        </a:defRPr>
      </a:lvl6pPr>
      <a:lvl7pPr marL="914400" algn="l" rtl="0" fontAlgn="base">
        <a:spcBef>
          <a:spcPct val="0"/>
        </a:spcBef>
        <a:spcAft>
          <a:spcPct val="0"/>
        </a:spcAft>
        <a:defRPr sz="3200">
          <a:solidFill>
            <a:schemeClr val="bg2"/>
          </a:solidFill>
          <a:latin typeface="Arial" pitchFamily="34" charset="0"/>
        </a:defRPr>
      </a:lvl7pPr>
      <a:lvl8pPr marL="1371600" algn="l" rtl="0" fontAlgn="base">
        <a:spcBef>
          <a:spcPct val="0"/>
        </a:spcBef>
        <a:spcAft>
          <a:spcPct val="0"/>
        </a:spcAft>
        <a:defRPr sz="3200">
          <a:solidFill>
            <a:schemeClr val="bg2"/>
          </a:solidFill>
          <a:latin typeface="Arial" pitchFamily="34" charset="0"/>
        </a:defRPr>
      </a:lvl8pPr>
      <a:lvl9pPr marL="1828800" algn="l" rtl="0" fontAlgn="base">
        <a:spcBef>
          <a:spcPct val="0"/>
        </a:spcBef>
        <a:spcAft>
          <a:spcPct val="0"/>
        </a:spcAft>
        <a:defRPr sz="3200">
          <a:solidFill>
            <a:schemeClr val="bg2"/>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7.png"/><Relationship Id="rId4" Type="http://schemas.openxmlformats.org/officeDocument/2006/relationships/image" Target="../media/image42.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3.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http://www.sciencedirect.com/cache/MiamiImageURL/B6SYR-4BBHF46-2-3/0?wchp=dGLbVzb-zSkWb" TargetMode="External"/><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3.emf"/><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7.jpeg"/><Relationship Id="rId5" Type="http://schemas.openxmlformats.org/officeDocument/2006/relationships/oleObject" Target="../embeddings/oleObject4.bin"/><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745902"/>
            <a:ext cx="9144000" cy="75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4"/>
          <p:cNvSpPr>
            <a:spLocks noGrp="1" noChangeArrowheads="1"/>
          </p:cNvSpPr>
          <p:nvPr>
            <p:ph type="title"/>
          </p:nvPr>
        </p:nvSpPr>
        <p:spPr>
          <a:xfrm>
            <a:off x="382588" y="753036"/>
            <a:ext cx="8555037" cy="2158440"/>
          </a:xfrm>
        </p:spPr>
        <p:txBody>
          <a:bodyPr/>
          <a:lstStyle/>
          <a:p>
            <a:pPr eaLnBrk="1" hangingPunct="1"/>
            <a:r>
              <a:rPr lang="ru-RU" altLang="ru-RU" sz="2800" b="1" dirty="0">
                <a:latin typeface="Calibri" panose="020F0502020204030204" pitchFamily="34" charset="0"/>
              </a:rPr>
              <a:t>Часть 2:</a:t>
            </a:r>
            <a:r>
              <a:rPr lang="en-US" altLang="ru-RU" b="1" dirty="0">
                <a:latin typeface="Calibri" panose="020F0502020204030204" pitchFamily="34" charset="0"/>
              </a:rPr>
              <a:t/>
            </a:r>
            <a:br>
              <a:rPr lang="en-US" altLang="ru-RU" b="1" dirty="0">
                <a:latin typeface="Calibri" panose="020F0502020204030204" pitchFamily="34" charset="0"/>
              </a:rPr>
            </a:br>
            <a:r>
              <a:rPr lang="ru-RU" altLang="ru-RU" b="1" dirty="0" err="1">
                <a:latin typeface="Calibri" panose="020F0502020204030204" pitchFamily="34" charset="0"/>
              </a:rPr>
              <a:t>Гиперсинхронизация</a:t>
            </a:r>
            <a:r>
              <a:rPr lang="ru-RU" altLang="ru-RU" b="1" dirty="0">
                <a:latin typeface="Calibri" panose="020F0502020204030204" pitchFamily="34" charset="0"/>
              </a:rPr>
              <a:t> </a:t>
            </a:r>
            <a:r>
              <a:rPr lang="ru-RU" altLang="ru-RU" b="1" dirty="0" err="1">
                <a:latin typeface="Calibri" panose="020F0502020204030204" pitchFamily="34" charset="0"/>
              </a:rPr>
              <a:t>таламо</a:t>
            </a:r>
            <a:r>
              <a:rPr lang="ru-RU" altLang="ru-RU" b="1" dirty="0">
                <a:latin typeface="Calibri" panose="020F0502020204030204" pitchFamily="34" charset="0"/>
              </a:rPr>
              <a:t>‐кортикальной нейронной сети головного мозга и эпилепсия: </a:t>
            </a:r>
            <a:r>
              <a:rPr lang="ru-RU" altLang="ru-RU" sz="2400" b="1" dirty="0">
                <a:latin typeface="Calibri" panose="020F0502020204030204" pitchFamily="34" charset="0"/>
              </a:rPr>
              <a:t>анализ нелинейной динамики, предсказание и подавление эпилептических разрядов</a:t>
            </a:r>
            <a:endParaRPr lang="ru-RU" altLang="ru-RU" b="1" dirty="0">
              <a:latin typeface="Calibri" panose="020F0502020204030204" pitchFamily="34" charset="0"/>
            </a:endParaRPr>
          </a:p>
        </p:txBody>
      </p:sp>
      <p:sp>
        <p:nvSpPr>
          <p:cNvPr id="9220" name="Text Box 17"/>
          <p:cNvSpPr txBox="1">
            <a:spLocks noChangeArrowheads="1"/>
          </p:cNvSpPr>
          <p:nvPr/>
        </p:nvSpPr>
        <p:spPr bwMode="auto">
          <a:xfrm>
            <a:off x="434975" y="2860675"/>
            <a:ext cx="8289925" cy="1763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ct val="50000"/>
              </a:spcBef>
            </a:pPr>
            <a:endParaRPr lang="en-US" altLang="ru-RU" b="1" dirty="0">
              <a:solidFill>
                <a:schemeClr val="bg2"/>
              </a:solidFill>
              <a:latin typeface="Calibri" panose="020F0502020204030204" pitchFamily="34" charset="0"/>
            </a:endParaRPr>
          </a:p>
          <a:p>
            <a:pPr eaLnBrk="1" hangingPunct="1">
              <a:lnSpc>
                <a:spcPct val="70000"/>
              </a:lnSpc>
              <a:spcBef>
                <a:spcPct val="50000"/>
              </a:spcBef>
            </a:pPr>
            <a:r>
              <a:rPr lang="ru-RU" altLang="ru-RU" b="1" dirty="0">
                <a:solidFill>
                  <a:schemeClr val="bg2"/>
                </a:solidFill>
                <a:latin typeface="Calibri" panose="020F0502020204030204" pitchFamily="34" charset="0"/>
              </a:rPr>
              <a:t>А.А. </a:t>
            </a:r>
            <a:r>
              <a:rPr lang="ru-RU" altLang="ru-RU" b="1" dirty="0" err="1">
                <a:solidFill>
                  <a:schemeClr val="bg2"/>
                </a:solidFill>
                <a:latin typeface="Calibri" panose="020F0502020204030204" pitchFamily="34" charset="0"/>
              </a:rPr>
              <a:t>Короновский</a:t>
            </a:r>
            <a:r>
              <a:rPr lang="ru-RU" altLang="ru-RU" b="1" dirty="0">
                <a:solidFill>
                  <a:schemeClr val="bg2"/>
                </a:solidFill>
                <a:latin typeface="Calibri" panose="020F0502020204030204" pitchFamily="34" charset="0"/>
              </a:rPr>
              <a:t>, </a:t>
            </a:r>
            <a:r>
              <a:rPr lang="ru-RU" altLang="ru-RU" b="1" u="sng" dirty="0">
                <a:solidFill>
                  <a:schemeClr val="bg2"/>
                </a:solidFill>
                <a:latin typeface="Calibri" panose="020F0502020204030204" pitchFamily="34" charset="0"/>
              </a:rPr>
              <a:t>А. Е. Храмов</a:t>
            </a:r>
          </a:p>
          <a:p>
            <a:pPr eaLnBrk="1" hangingPunct="1">
              <a:lnSpc>
                <a:spcPct val="70000"/>
              </a:lnSpc>
              <a:spcBef>
                <a:spcPct val="50000"/>
              </a:spcBef>
            </a:pPr>
            <a:endParaRPr lang="ru-RU" altLang="ru-RU" b="1" u="sng" dirty="0">
              <a:solidFill>
                <a:schemeClr val="bg2"/>
              </a:solidFill>
              <a:latin typeface="Calibri" panose="020F0502020204030204" pitchFamily="34" charset="0"/>
            </a:endParaRPr>
          </a:p>
          <a:p>
            <a:pPr eaLnBrk="1" hangingPunct="1">
              <a:lnSpc>
                <a:spcPct val="70000"/>
              </a:lnSpc>
              <a:spcBef>
                <a:spcPct val="50000"/>
              </a:spcBef>
            </a:pPr>
            <a:r>
              <a:rPr lang="ru-RU" altLang="ru-RU" i="1" dirty="0">
                <a:solidFill>
                  <a:schemeClr val="bg2"/>
                </a:solidFill>
                <a:latin typeface="Calibri" panose="020F0502020204030204" pitchFamily="34" charset="0"/>
              </a:rPr>
              <a:t>Саратовский государственный университет им. Н.Г. Чернышевского</a:t>
            </a:r>
          </a:p>
          <a:p>
            <a:pPr eaLnBrk="1" hangingPunct="1">
              <a:lnSpc>
                <a:spcPct val="70000"/>
              </a:lnSpc>
              <a:spcBef>
                <a:spcPct val="50000"/>
              </a:spcBef>
            </a:pPr>
            <a:r>
              <a:rPr lang="ru-RU" altLang="ru-RU" i="1" dirty="0">
                <a:solidFill>
                  <a:schemeClr val="bg2"/>
                </a:solidFill>
                <a:latin typeface="Calibri" panose="020F0502020204030204" pitchFamily="34" charset="0"/>
              </a:rPr>
              <a:t>Саратовский государственный технический университет имени Гагарина Ю.А.</a:t>
            </a:r>
            <a:endParaRPr lang="en-US" altLang="ru-RU" i="1" dirty="0">
              <a:solidFill>
                <a:schemeClr val="bg2"/>
              </a:solidFill>
              <a:latin typeface="Calibri" panose="020F0502020204030204" pitchFamily="34" charset="0"/>
            </a:endParaRPr>
          </a:p>
          <a:p>
            <a:pPr eaLnBrk="1" hangingPunct="1">
              <a:lnSpc>
                <a:spcPct val="70000"/>
              </a:lnSpc>
              <a:spcBef>
                <a:spcPct val="50000"/>
              </a:spcBef>
            </a:pPr>
            <a:endParaRPr lang="en-US" altLang="ru-RU" sz="800" i="1" dirty="0">
              <a:solidFill>
                <a:schemeClr val="bg2"/>
              </a:solidFill>
              <a:latin typeface="Calibri" panose="020F0502020204030204" pitchFamily="34" charset="0"/>
            </a:endParaRPr>
          </a:p>
        </p:txBody>
      </p:sp>
      <p:pic>
        <p:nvPicPr>
          <p:cNvPr id="9223" name="Picture 7" descr="http://www.nonlinearwaves.sci-nnov.ru/images/verh2.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6613"/>
          <a:stretch/>
        </p:blipFill>
        <p:spPr bwMode="auto">
          <a:xfrm>
            <a:off x="5175164" y="5418297"/>
            <a:ext cx="2081493" cy="13168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4471" y="5781290"/>
            <a:ext cx="5124416" cy="830997"/>
          </a:xfrm>
          <a:prstGeom prst="rect">
            <a:avLst/>
          </a:prstGeom>
          <a:noFill/>
        </p:spPr>
        <p:txBody>
          <a:bodyPr wrap="none" rtlCol="0">
            <a:spAutoFit/>
          </a:bodyPr>
          <a:lstStyle/>
          <a:p>
            <a:r>
              <a:rPr lang="ru-RU" sz="1600" b="1" dirty="0">
                <a:solidFill>
                  <a:srgbClr val="CC3300"/>
                </a:solidFill>
                <a:latin typeface="Calibri" panose="020F0502020204030204" pitchFamily="34" charset="0"/>
              </a:rPr>
              <a:t>Нелинейные волны – 2016</a:t>
            </a:r>
          </a:p>
          <a:p>
            <a:r>
              <a:rPr lang="ru-RU" sz="1600" b="1" dirty="0">
                <a:solidFill>
                  <a:srgbClr val="CC3300"/>
                </a:solidFill>
                <a:latin typeface="Calibri" panose="020F0502020204030204" pitchFamily="34" charset="0"/>
              </a:rPr>
              <a:t>Институт прикладной физики РАН, Нижний </a:t>
            </a:r>
            <a:r>
              <a:rPr lang="ru-RU" sz="1600" b="1" dirty="0" err="1">
                <a:solidFill>
                  <a:srgbClr val="CC3300"/>
                </a:solidFill>
                <a:latin typeface="Calibri" panose="020F0502020204030204" pitchFamily="34" charset="0"/>
              </a:rPr>
              <a:t>Новогород</a:t>
            </a:r>
            <a:r>
              <a:rPr lang="ru-RU" sz="1600" b="1" dirty="0">
                <a:solidFill>
                  <a:srgbClr val="CC3300"/>
                </a:solidFill>
                <a:latin typeface="Calibri" panose="020F0502020204030204" pitchFamily="34" charset="0"/>
              </a:rPr>
              <a:t> </a:t>
            </a:r>
          </a:p>
          <a:p>
            <a:r>
              <a:rPr lang="ru-RU" sz="1600" b="1" dirty="0">
                <a:solidFill>
                  <a:srgbClr val="CC3300"/>
                </a:solidFill>
                <a:latin typeface="Calibri" panose="020F0502020204030204" pitchFamily="34" charset="0"/>
              </a:rPr>
              <a:t>27 февраля – 4 марта 2016 г.</a:t>
            </a:r>
          </a:p>
        </p:txBody>
      </p:sp>
      <p:pic>
        <p:nvPicPr>
          <p:cNvPr id="7" name="Picture 12" descr="http://www.festivalnauki.ru/sites/default/files/logo/logosgu.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80687" y="125942"/>
            <a:ext cx="1246094" cy="114969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http://rasp.sstu.ru/img/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32970" y="456117"/>
            <a:ext cx="1716732" cy="59383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19318-5A7E-4F35-A43D-DDEEBEFCD269}" type="slidenum">
              <a:rPr lang="ru-RU" altLang="ru-RU">
                <a:solidFill>
                  <a:schemeClr val="bg2"/>
                </a:solidFill>
                <a:latin typeface="Arial Black" panose="020B0A04020102020204" pitchFamily="34" charset="0"/>
              </a:rPr>
              <a:pPr eaLnBrk="1" hangingPunct="1"/>
              <a:t>10</a:t>
            </a:fld>
            <a:endParaRPr lang="ru-RU" altLang="ru-RU">
              <a:solidFill>
                <a:schemeClr val="bg2"/>
              </a:solidFill>
              <a:latin typeface="Arial Black" panose="020B0A04020102020204" pitchFamily="34" charset="0"/>
            </a:endParaRPr>
          </a:p>
        </p:txBody>
      </p:sp>
      <p:sp>
        <p:nvSpPr>
          <p:cNvPr id="11267" name="Rectangle 2"/>
          <p:cNvSpPr>
            <a:spLocks noGrp="1" noChangeArrowheads="1"/>
          </p:cNvSpPr>
          <p:nvPr>
            <p:ph type="title"/>
          </p:nvPr>
        </p:nvSpPr>
        <p:spPr/>
        <p:txBody>
          <a:bodyPr/>
          <a:lstStyle/>
          <a:p>
            <a:r>
              <a:rPr lang="ru-RU" altLang="ru-RU" b="1" dirty="0">
                <a:latin typeface="Calibri" panose="020F0502020204030204" pitchFamily="34" charset="0"/>
              </a:rPr>
              <a:t>Содержание части 2</a:t>
            </a:r>
          </a:p>
        </p:txBody>
      </p:sp>
      <p:sp>
        <p:nvSpPr>
          <p:cNvPr id="11268" name="Содержимое 4"/>
          <p:cNvSpPr>
            <a:spLocks noGrp="1"/>
          </p:cNvSpPr>
          <p:nvPr>
            <p:ph idx="1"/>
          </p:nvPr>
        </p:nvSpPr>
        <p:spPr>
          <a:xfrm>
            <a:off x="466725" y="1624013"/>
            <a:ext cx="8229600" cy="4038600"/>
          </a:xfrm>
        </p:spPr>
        <p:txBody>
          <a:bodyPr/>
          <a:lstStyle/>
          <a:p>
            <a:r>
              <a:rPr lang="ru-RU" altLang="ru-RU" sz="2400" dirty="0">
                <a:solidFill>
                  <a:schemeClr val="bg1">
                    <a:lumMod val="50000"/>
                  </a:schemeClr>
                </a:solidFill>
                <a:latin typeface="Calibri" panose="020F0502020204030204" pitchFamily="34" charset="0"/>
              </a:rPr>
              <a:t>Эпилепсия и электрическая активность мозга,  методы ее регистрации</a:t>
            </a:r>
            <a:endParaRPr lang="en-US" altLang="ru-RU" sz="2400" dirty="0">
              <a:solidFill>
                <a:schemeClr val="bg1">
                  <a:lumMod val="50000"/>
                </a:schemeClr>
              </a:solidFill>
              <a:latin typeface="Calibri" panose="020F0502020204030204" pitchFamily="34" charset="0"/>
            </a:endParaRPr>
          </a:p>
          <a:p>
            <a:r>
              <a:rPr lang="ru-RU" altLang="ru-RU" sz="2400" b="1" dirty="0">
                <a:solidFill>
                  <a:schemeClr val="bg2"/>
                </a:solidFill>
                <a:latin typeface="Calibri" panose="020F0502020204030204" pitchFamily="34" charset="0"/>
              </a:rPr>
              <a:t>Диагностика эпилепсии и эпилептические ЭЭГ-паттерны, стимуляция мозга как метод подавления эпилептических разрядов</a:t>
            </a:r>
          </a:p>
          <a:p>
            <a:r>
              <a:rPr lang="ru-RU" altLang="ru-RU" sz="2400" dirty="0">
                <a:solidFill>
                  <a:schemeClr val="bg1">
                    <a:lumMod val="50000"/>
                  </a:schemeClr>
                </a:solidFill>
                <a:latin typeface="Calibri" panose="020F0502020204030204" pitchFamily="34" charset="0"/>
              </a:rPr>
              <a:t>Модели и подходы к пониманию механизмов формирования эпилептических разрядов в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a:t>
            </a:r>
            <a:endParaRPr lang="en-US" altLang="ru-RU" sz="2400" dirty="0">
              <a:solidFill>
                <a:schemeClr val="bg1">
                  <a:lumMod val="50000"/>
                </a:schemeClr>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Стимуляция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 инициация и подавление эпилептических разрядов</a:t>
            </a:r>
          </a:p>
          <a:p>
            <a:r>
              <a:rPr lang="ru-RU" altLang="ru-RU" sz="2400" dirty="0">
                <a:solidFill>
                  <a:schemeClr val="bg1">
                    <a:lumMod val="50000"/>
                  </a:schemeClr>
                </a:solidFill>
                <a:latin typeface="Calibri" panose="020F0502020204030204" pitchFamily="34" charset="0"/>
              </a:rPr>
              <a:t>Интерфейс мозг-компьютер для предсказания и подавления эпилептических событий</a:t>
            </a:r>
            <a:endParaRPr lang="en-US" altLang="ru-RU" sz="2400" dirty="0">
              <a:solidFill>
                <a:schemeClr val="bg1">
                  <a:lumMod val="50000"/>
                </a:schemeClr>
              </a:solidFill>
              <a:latin typeface="Calibri" panose="020F0502020204030204" pitchFamily="34" charset="0"/>
            </a:endParaRPr>
          </a:p>
          <a:p>
            <a:endParaRPr lang="en-US" altLang="ru-RU" sz="2400" dirty="0">
              <a:latin typeface="Calibri" panose="020F0502020204030204" pitchFamily="34" charset="0"/>
            </a:endParaRPr>
          </a:p>
          <a:p>
            <a:endParaRPr lang="ru-RU" altLang="ru-RU" sz="2400" dirty="0">
              <a:latin typeface="Calibri" panose="020F0502020204030204" pitchFamily="34" charset="0"/>
            </a:endParaRPr>
          </a:p>
        </p:txBody>
      </p:sp>
    </p:spTree>
    <p:extLst>
      <p:ext uri="{BB962C8B-B14F-4D97-AF65-F5344CB8AC3E}">
        <p14:creationId xmlns:p14="http://schemas.microsoft.com/office/powerpoint/2010/main" xmlns="" val="2667403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Диагностика эпилепсии в </a:t>
            </a:r>
            <a:r>
              <a:rPr lang="ru-RU" dirty="0" err="1"/>
              <a:t>эпилептологии</a:t>
            </a:r>
            <a:endParaRPr lang="ru-RU" dirty="0"/>
          </a:p>
        </p:txBody>
      </p:sp>
      <p:sp>
        <p:nvSpPr>
          <p:cNvPr id="3" name="Объект 2"/>
          <p:cNvSpPr>
            <a:spLocks noGrp="1"/>
          </p:cNvSpPr>
          <p:nvPr>
            <p:ph sz="half" idx="1"/>
          </p:nvPr>
        </p:nvSpPr>
        <p:spPr>
          <a:xfrm>
            <a:off x="457200" y="1524000"/>
            <a:ext cx="8541026" cy="4038600"/>
          </a:xfrm>
        </p:spPr>
        <p:txBody>
          <a:bodyPr/>
          <a:lstStyle/>
          <a:p>
            <a:r>
              <a:rPr lang="ru-RU" altLang="ru-RU" sz="2400" dirty="0"/>
              <a:t>По современным требованиям диагноз эпилепсии устанавливается на основе  электро-клинико-анатомических данных.</a:t>
            </a:r>
            <a:endParaRPr lang="ru-RU" sz="2400" dirty="0"/>
          </a:p>
        </p:txBody>
      </p:sp>
      <p:sp>
        <p:nvSpPr>
          <p:cNvPr id="5" name="Номер слайда 4"/>
          <p:cNvSpPr>
            <a:spLocks noGrp="1"/>
          </p:cNvSpPr>
          <p:nvPr>
            <p:ph type="sldNum" sz="quarter" idx="10"/>
          </p:nvPr>
        </p:nvSpPr>
        <p:spPr/>
        <p:txBody>
          <a:bodyPr/>
          <a:lstStyle/>
          <a:p>
            <a:fld id="{7F17D148-B14D-4200-A523-7D3659C8144F}" type="slidenum">
              <a:rPr lang="ru-RU" altLang="ru-RU" smtClean="0"/>
              <a:pPr/>
              <a:t>11</a:t>
            </a:fld>
            <a:endParaRPr lang="ru-RU" altLang="ru-RU"/>
          </a:p>
        </p:txBody>
      </p:sp>
      <p:graphicFrame>
        <p:nvGraphicFramePr>
          <p:cNvPr id="6" name="Схема 5"/>
          <p:cNvGraphicFramePr/>
          <p:nvPr>
            <p:extLst>
              <p:ext uri="{D42A27DB-BD31-4B8C-83A1-F6EECF244321}">
                <p14:modId xmlns:p14="http://schemas.microsoft.com/office/powerpoint/2010/main" xmlns="" val="3766053829"/>
              </p:ext>
            </p:extLst>
          </p:nvPr>
        </p:nvGraphicFramePr>
        <p:xfrm>
          <a:off x="609600" y="1980095"/>
          <a:ext cx="8534400" cy="5255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Выноска 2 6"/>
          <p:cNvSpPr/>
          <p:nvPr/>
        </p:nvSpPr>
        <p:spPr bwMode="auto">
          <a:xfrm>
            <a:off x="2388703" y="1671694"/>
            <a:ext cx="6092687" cy="1561836"/>
          </a:xfrm>
          <a:prstGeom prst="borderCallout2">
            <a:avLst>
              <a:gd name="adj1" fmla="val 20447"/>
              <a:gd name="adj2" fmla="val -2460"/>
              <a:gd name="adj3" fmla="val 29864"/>
              <a:gd name="adj4" fmla="val -12317"/>
              <a:gd name="adj5" fmla="val 178593"/>
              <a:gd name="adj6" fmla="val -16938"/>
            </a:avLst>
          </a:prstGeom>
          <a:solidFill>
            <a:schemeClr val="accent1"/>
          </a:solidFill>
          <a:ln w="28575" cap="flat" cmpd="sng" algn="ctr">
            <a:solidFill>
              <a:schemeClr val="tx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a:buFont typeface="Wingdings" panose="05000000000000000000" pitchFamily="2" charset="2"/>
              <a:buNone/>
            </a:pPr>
            <a:r>
              <a:rPr lang="ru-RU" altLang="ru-RU" b="1" dirty="0"/>
              <a:t>«…регистрация ЭЭГ в течение </a:t>
            </a:r>
            <a:r>
              <a:rPr lang="ru-RU" altLang="ru-RU" b="1" dirty="0">
                <a:solidFill>
                  <a:schemeClr val="bg2"/>
                </a:solidFill>
              </a:rPr>
              <a:t>одной </a:t>
            </a:r>
            <a:r>
              <a:rPr lang="ru-RU" altLang="ru-RU" b="1" dirty="0"/>
              <a:t>минуты поверхностного сна дает больше информации для диагностики эпилепсии, чем </a:t>
            </a:r>
            <a:r>
              <a:rPr lang="ru-RU" altLang="ru-RU" b="1" dirty="0">
                <a:solidFill>
                  <a:schemeClr val="bg2"/>
                </a:solidFill>
              </a:rPr>
              <a:t>час</a:t>
            </a:r>
            <a:r>
              <a:rPr lang="ru-RU" altLang="ru-RU" b="1" dirty="0">
                <a:solidFill>
                  <a:schemeClr val="hlink"/>
                </a:solidFill>
              </a:rPr>
              <a:t> </a:t>
            </a:r>
            <a:r>
              <a:rPr lang="ru-RU" altLang="ru-RU" b="1" dirty="0"/>
              <a:t>исследования в состоянии бодрствования» </a:t>
            </a:r>
          </a:p>
          <a:p>
            <a:pPr>
              <a:buFont typeface="Wingdings" panose="05000000000000000000" pitchFamily="2" charset="2"/>
              <a:buNone/>
            </a:pPr>
            <a:r>
              <a:rPr lang="ru-RU" altLang="ru-RU" b="1" dirty="0"/>
              <a:t>                     </a:t>
            </a:r>
            <a:r>
              <a:rPr lang="ru-RU" altLang="ru-RU" b="1" dirty="0" err="1"/>
              <a:t>Gibbs</a:t>
            </a:r>
            <a:r>
              <a:rPr lang="ru-RU" altLang="ru-RU" b="1" dirty="0"/>
              <a:t> FA, </a:t>
            </a:r>
            <a:r>
              <a:rPr lang="ru-RU" altLang="ru-RU" b="1" dirty="0" err="1"/>
              <a:t>Gibbs</a:t>
            </a:r>
            <a:r>
              <a:rPr lang="ru-RU" altLang="ru-RU" b="1" dirty="0"/>
              <a:t> EL</a:t>
            </a:r>
            <a:r>
              <a:rPr lang="en-US" altLang="ru-RU" b="1" dirty="0"/>
              <a:t>,</a:t>
            </a:r>
            <a:r>
              <a:rPr lang="ru-RU" altLang="ru-RU" b="1" dirty="0"/>
              <a:t> </a:t>
            </a:r>
            <a:r>
              <a:rPr lang="ru-RU" altLang="ru-RU" b="1" dirty="0" err="1"/>
              <a:t>Len</a:t>
            </a:r>
            <a:r>
              <a:rPr lang="en-US" altLang="ru-RU" b="1" dirty="0"/>
              <a:t>n</a:t>
            </a:r>
            <a:r>
              <a:rPr lang="ru-RU" altLang="ru-RU" b="1" dirty="0" err="1"/>
              <a:t>oex</a:t>
            </a:r>
            <a:r>
              <a:rPr lang="ru-RU" altLang="ru-RU" b="1" dirty="0"/>
              <a:t> WG (1981)</a:t>
            </a:r>
            <a:endParaRPr kumimoji="0" lang="ru-RU" sz="18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xmlns="" val="105517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xit" presetSubtype="0" fill="hold" grpId="0" nodeType="withEffect">
                                  <p:stCondLst>
                                    <p:cond delay="0"/>
                                  </p:stCondLst>
                                  <p:childTnLst>
                                    <p:animEffect transition="out" filter="fade">
                                      <p:cBhvr>
                                        <p:cTn id="9" dur="250"/>
                                        <p:tgtEl>
                                          <p:spTgt spid="3">
                                            <p:txEl>
                                              <p:pRg st="0" end="0"/>
                                            </p:txEl>
                                          </p:spTgt>
                                        </p:tgtEl>
                                      </p:cBhvr>
                                    </p:animEffect>
                                    <p:set>
                                      <p:cBhvr>
                                        <p:cTn id="10" dur="1" fill="hold">
                                          <p:stCondLst>
                                            <p:cond delay="249"/>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par>
                                <p:cTn id="16" presetID="10" presetClass="entr" presetSubtype="0" fill="hold" grpId="1"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latin typeface="Calibri" panose="020F0502020204030204" pitchFamily="34" charset="0"/>
              </a:rPr>
              <a:t>Стимуляция мозга для подавления эпилептических разрядов: частичная эпилепсия</a:t>
            </a:r>
          </a:p>
        </p:txBody>
      </p:sp>
      <p:sp>
        <p:nvSpPr>
          <p:cNvPr id="3" name="Объект 2"/>
          <p:cNvSpPr>
            <a:spLocks noGrp="1"/>
          </p:cNvSpPr>
          <p:nvPr>
            <p:ph sz="half" idx="1"/>
          </p:nvPr>
        </p:nvSpPr>
        <p:spPr>
          <a:xfrm>
            <a:off x="457200" y="5044330"/>
            <a:ext cx="8229600" cy="1382974"/>
          </a:xfrm>
        </p:spPr>
        <p:txBody>
          <a:bodyPr/>
          <a:lstStyle/>
          <a:p>
            <a:r>
              <a:rPr lang="en-US" sz="2000" dirty="0">
                <a:latin typeface="Calibri" panose="020F0502020204030204" pitchFamily="34" charset="0"/>
              </a:rPr>
              <a:t>Medtronic </a:t>
            </a:r>
            <a:r>
              <a:rPr lang="en-US" sz="2000" dirty="0" err="1">
                <a:latin typeface="Calibri" panose="020F0502020204030204" pitchFamily="34" charset="0"/>
              </a:rPr>
              <a:t>Kinetra</a:t>
            </a:r>
            <a:r>
              <a:rPr lang="en-US" sz="2000" dirty="0">
                <a:latin typeface="Calibri" panose="020F0502020204030204" pitchFamily="34" charset="0"/>
              </a:rPr>
              <a:t>® </a:t>
            </a:r>
            <a:r>
              <a:rPr lang="ru-RU" sz="2000" dirty="0" err="1">
                <a:latin typeface="Calibri" panose="020F0502020204030204" pitchFamily="34" charset="0"/>
              </a:rPr>
              <a:t>нейростимулятор</a:t>
            </a:r>
            <a:r>
              <a:rPr lang="ru-RU" sz="2000" dirty="0">
                <a:latin typeface="Calibri" panose="020F0502020204030204" pitchFamily="34" charset="0"/>
              </a:rPr>
              <a:t> </a:t>
            </a:r>
            <a:r>
              <a:rPr lang="en-US" sz="2000" dirty="0">
                <a:latin typeface="Calibri" panose="020F0502020204030204" pitchFamily="34" charset="0"/>
              </a:rPr>
              <a:t>(Minneapolis, MN).</a:t>
            </a:r>
            <a:br>
              <a:rPr lang="en-US" sz="2000" dirty="0">
                <a:latin typeface="Calibri" panose="020F0502020204030204" pitchFamily="34" charset="0"/>
              </a:rPr>
            </a:br>
            <a:r>
              <a:rPr lang="ru-RU" sz="2000" dirty="0">
                <a:latin typeface="Calibri" panose="020F0502020204030204" pitchFamily="34" charset="0"/>
              </a:rPr>
              <a:t>Глубокие электроды </a:t>
            </a:r>
            <a:r>
              <a:rPr lang="en-US" sz="2000" dirty="0" smtClean="0">
                <a:latin typeface="Calibri" panose="020F0502020204030204" pitchFamily="34" charset="0"/>
              </a:rPr>
              <a:t>(2) </a:t>
            </a:r>
            <a:r>
              <a:rPr lang="ru-RU" sz="2000" dirty="0" smtClean="0">
                <a:latin typeface="Calibri" panose="020F0502020204030204" pitchFamily="34" charset="0"/>
              </a:rPr>
              <a:t>помещены </a:t>
            </a:r>
            <a:r>
              <a:rPr lang="ru-RU" sz="2000" dirty="0">
                <a:latin typeface="Calibri" panose="020F0502020204030204" pitchFamily="34" charset="0"/>
              </a:rPr>
              <a:t>в левое и правое передние ядра таламуса (</a:t>
            </a:r>
            <a:r>
              <a:rPr lang="en-US" sz="2000" dirty="0">
                <a:latin typeface="Calibri" panose="020F0502020204030204" pitchFamily="34" charset="0"/>
              </a:rPr>
              <a:t>anterior nucleus</a:t>
            </a:r>
            <a:r>
              <a:rPr lang="ru-RU" sz="2000" dirty="0">
                <a:latin typeface="Calibri" panose="020F0502020204030204" pitchFamily="34" charset="0"/>
              </a:rPr>
              <a:t>, </a:t>
            </a:r>
            <a:r>
              <a:rPr lang="en-US" sz="2000" dirty="0">
                <a:latin typeface="Calibri" panose="020F0502020204030204" pitchFamily="34" charset="0"/>
              </a:rPr>
              <a:t>AN</a:t>
            </a:r>
            <a:r>
              <a:rPr lang="ru-RU" sz="2000" dirty="0">
                <a:latin typeface="Calibri" panose="020F0502020204030204" pitchFamily="34" charset="0"/>
              </a:rPr>
              <a:t>)</a:t>
            </a:r>
            <a:r>
              <a:rPr lang="en-US" sz="2000" dirty="0">
                <a:latin typeface="Calibri" panose="020F0502020204030204" pitchFamily="34" charset="0"/>
              </a:rPr>
              <a:t>. </a:t>
            </a:r>
            <a:r>
              <a:rPr lang="ru-RU" sz="2000" dirty="0">
                <a:latin typeface="Calibri" panose="020F0502020204030204" pitchFamily="34" charset="0"/>
              </a:rPr>
              <a:t>Два генератора электрических импульсов размещены под </a:t>
            </a:r>
            <a:r>
              <a:rPr lang="ru-RU" sz="2000" dirty="0" smtClean="0">
                <a:latin typeface="Calibri" panose="020F0502020204030204" pitchFamily="34" charset="0"/>
              </a:rPr>
              <a:t>ключицей</a:t>
            </a:r>
            <a:r>
              <a:rPr lang="en-US" sz="2000" dirty="0" smtClean="0">
                <a:latin typeface="Calibri" panose="020F0502020204030204" pitchFamily="34" charset="0"/>
              </a:rPr>
              <a:t> (1)</a:t>
            </a:r>
            <a:r>
              <a:rPr lang="ru-RU" sz="2000" dirty="0" smtClean="0">
                <a:latin typeface="Calibri" panose="020F0502020204030204" pitchFamily="34" charset="0"/>
              </a:rPr>
              <a:t>.</a:t>
            </a:r>
            <a:endParaRPr lang="ru-RU" sz="2000" dirty="0">
              <a:latin typeface="Calibri" panose="020F0502020204030204" pitchFamily="34" charset="0"/>
            </a:endParaRPr>
          </a:p>
        </p:txBody>
      </p:sp>
      <p:sp>
        <p:nvSpPr>
          <p:cNvPr id="5" name="Номер слайда 4"/>
          <p:cNvSpPr>
            <a:spLocks noGrp="1"/>
          </p:cNvSpPr>
          <p:nvPr>
            <p:ph type="sldNum" sz="quarter" idx="10"/>
          </p:nvPr>
        </p:nvSpPr>
        <p:spPr/>
        <p:txBody>
          <a:bodyPr/>
          <a:lstStyle/>
          <a:p>
            <a:fld id="{7F17D148-B14D-4200-A523-7D3659C8144F}" type="slidenum">
              <a:rPr lang="ru-RU" altLang="ru-RU" smtClean="0"/>
              <a:pPr/>
              <a:t>12</a:t>
            </a:fld>
            <a:endParaRPr lang="ru-RU" altLang="ru-RU"/>
          </a:p>
        </p:txBody>
      </p:sp>
      <p:pic>
        <p:nvPicPr>
          <p:cNvPr id="6" name="Рисунок 5"/>
          <p:cNvPicPr>
            <a:picLocks noChangeAspect="1"/>
          </p:cNvPicPr>
          <p:nvPr/>
        </p:nvPicPr>
        <p:blipFill>
          <a:blip r:embed="rId3" cstate="print"/>
          <a:stretch>
            <a:fillRect/>
          </a:stretch>
        </p:blipFill>
        <p:spPr>
          <a:xfrm>
            <a:off x="851047" y="1828800"/>
            <a:ext cx="7289505" cy="3215531"/>
          </a:xfrm>
          <a:prstGeom prst="rect">
            <a:avLst/>
          </a:prstGeom>
        </p:spPr>
      </p:pic>
      <p:sp>
        <p:nvSpPr>
          <p:cNvPr id="7" name="TextBox 6"/>
          <p:cNvSpPr txBox="1"/>
          <p:nvPr/>
        </p:nvSpPr>
        <p:spPr>
          <a:xfrm>
            <a:off x="3162875" y="1524000"/>
            <a:ext cx="5981125" cy="369332"/>
          </a:xfrm>
          <a:prstGeom prst="rect">
            <a:avLst/>
          </a:prstGeom>
          <a:noFill/>
        </p:spPr>
        <p:txBody>
          <a:bodyPr wrap="none" rtlCol="0">
            <a:spAutoFit/>
          </a:bodyPr>
          <a:lstStyle/>
          <a:p>
            <a:r>
              <a:rPr lang="en-US" b="1" dirty="0"/>
              <a:t>W</a:t>
            </a:r>
            <a:r>
              <a:rPr lang="ru-RU" b="1" dirty="0"/>
              <a:t> </a:t>
            </a:r>
            <a:r>
              <a:rPr lang="en-US" b="1" dirty="0"/>
              <a:t>C Stacey and B</a:t>
            </a:r>
            <a:r>
              <a:rPr lang="ru-RU" b="1" dirty="0"/>
              <a:t> </a:t>
            </a:r>
            <a:r>
              <a:rPr lang="en-US" b="1" dirty="0" err="1"/>
              <a:t>Litt</a:t>
            </a:r>
            <a:r>
              <a:rPr lang="ru-RU" b="1" dirty="0"/>
              <a:t>. </a:t>
            </a:r>
            <a:r>
              <a:rPr lang="en-US" b="1" dirty="0"/>
              <a:t>Nature Clinical Practice, 2008</a:t>
            </a:r>
            <a:r>
              <a:rPr lang="ru-RU" b="1" dirty="0"/>
              <a:t> </a:t>
            </a:r>
            <a:endParaRPr lang="ru-RU" dirty="0"/>
          </a:p>
        </p:txBody>
      </p:sp>
    </p:spTree>
    <p:extLst>
      <p:ext uri="{BB962C8B-B14F-4D97-AF65-F5344CB8AC3E}">
        <p14:creationId xmlns:p14="http://schemas.microsoft.com/office/powerpoint/2010/main" xmlns="" val="895488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457200"/>
            <a:ext cx="8406245" cy="990600"/>
          </a:xfrm>
        </p:spPr>
        <p:txBody>
          <a:bodyPr/>
          <a:lstStyle/>
          <a:p>
            <a:r>
              <a:rPr lang="ru-RU" sz="2800" dirty="0">
                <a:latin typeface="Calibri" panose="020F0502020204030204" pitchFamily="34" charset="0"/>
              </a:rPr>
              <a:t>Диагностика и подавление с помощью </a:t>
            </a:r>
            <a:r>
              <a:rPr lang="ru-RU" sz="2800" dirty="0" smtClean="0">
                <a:latin typeface="Calibri" panose="020F0502020204030204" pitchFamily="34" charset="0"/>
              </a:rPr>
              <a:t>электрической стимуляция </a:t>
            </a:r>
            <a:r>
              <a:rPr lang="ru-RU" sz="2800" dirty="0">
                <a:latin typeface="Calibri" panose="020F0502020204030204" pitchFamily="34" charset="0"/>
              </a:rPr>
              <a:t>эпилептических разрядов</a:t>
            </a:r>
          </a:p>
        </p:txBody>
      </p:sp>
      <p:sp>
        <p:nvSpPr>
          <p:cNvPr id="3" name="Объект 2"/>
          <p:cNvSpPr>
            <a:spLocks noGrp="1"/>
          </p:cNvSpPr>
          <p:nvPr>
            <p:ph sz="half" idx="1"/>
          </p:nvPr>
        </p:nvSpPr>
        <p:spPr>
          <a:xfrm>
            <a:off x="457200" y="5044330"/>
            <a:ext cx="8229600" cy="1382974"/>
          </a:xfrm>
        </p:spPr>
        <p:txBody>
          <a:bodyPr/>
          <a:lstStyle/>
          <a:p>
            <a:r>
              <a:rPr lang="en-US" sz="2000" dirty="0" err="1">
                <a:latin typeface="Calibri" panose="020F0502020204030204" pitchFamily="34" charset="0"/>
              </a:rPr>
              <a:t>NeuroPace</a:t>
            </a:r>
            <a:r>
              <a:rPr lang="en-US" sz="2000" dirty="0">
                <a:latin typeface="Calibri" panose="020F0502020204030204" pitchFamily="34" charset="0"/>
              </a:rPr>
              <a:t> ® Responsive </a:t>
            </a:r>
            <a:r>
              <a:rPr lang="ru-RU" sz="2000" dirty="0" err="1">
                <a:latin typeface="Calibri" panose="020F0502020204030204" pitchFamily="34" charset="0"/>
              </a:rPr>
              <a:t>нейростимулятор</a:t>
            </a:r>
            <a:r>
              <a:rPr lang="ru-RU" sz="2000" dirty="0">
                <a:latin typeface="Calibri" panose="020F0502020204030204" pitchFamily="34" charset="0"/>
              </a:rPr>
              <a:t> </a:t>
            </a:r>
            <a:r>
              <a:rPr lang="en-US" sz="2000" dirty="0">
                <a:latin typeface="Calibri" panose="020F0502020204030204" pitchFamily="34" charset="0"/>
              </a:rPr>
              <a:t>(Mountain View, CA).</a:t>
            </a:r>
            <a:br>
              <a:rPr lang="en-US" sz="2000" dirty="0">
                <a:latin typeface="Calibri" panose="020F0502020204030204" pitchFamily="34" charset="0"/>
              </a:rPr>
            </a:br>
            <a:r>
              <a:rPr lang="ru-RU" sz="2000" dirty="0">
                <a:latin typeface="Calibri" panose="020F0502020204030204" pitchFamily="34" charset="0"/>
              </a:rPr>
              <a:t>Имплантированный прибор (1) регистрирует ЭЭГ сигналы с использованием глубоких (2) и поверхностных (3) электродов, диагностирует начало эпилептического события и обеспечивает электрическую стимуляцию мозга.</a:t>
            </a:r>
          </a:p>
        </p:txBody>
      </p:sp>
      <p:sp>
        <p:nvSpPr>
          <p:cNvPr id="5" name="Номер слайда 4"/>
          <p:cNvSpPr>
            <a:spLocks noGrp="1"/>
          </p:cNvSpPr>
          <p:nvPr>
            <p:ph type="sldNum" sz="quarter" idx="10"/>
          </p:nvPr>
        </p:nvSpPr>
        <p:spPr/>
        <p:txBody>
          <a:bodyPr/>
          <a:lstStyle/>
          <a:p>
            <a:fld id="{7F17D148-B14D-4200-A523-7D3659C8144F}" type="slidenum">
              <a:rPr lang="ru-RU" altLang="ru-RU" smtClean="0"/>
              <a:pPr/>
              <a:t>13</a:t>
            </a:fld>
            <a:endParaRPr lang="ru-RU" altLang="ru-RU"/>
          </a:p>
        </p:txBody>
      </p:sp>
      <p:sp>
        <p:nvSpPr>
          <p:cNvPr id="7" name="TextBox 6"/>
          <p:cNvSpPr txBox="1"/>
          <p:nvPr/>
        </p:nvSpPr>
        <p:spPr>
          <a:xfrm>
            <a:off x="3162875" y="1524000"/>
            <a:ext cx="5981125" cy="369332"/>
          </a:xfrm>
          <a:prstGeom prst="rect">
            <a:avLst/>
          </a:prstGeom>
          <a:noFill/>
        </p:spPr>
        <p:txBody>
          <a:bodyPr wrap="none" rtlCol="0">
            <a:spAutoFit/>
          </a:bodyPr>
          <a:lstStyle/>
          <a:p>
            <a:r>
              <a:rPr lang="en-US" b="1" dirty="0"/>
              <a:t>W</a:t>
            </a:r>
            <a:r>
              <a:rPr lang="ru-RU" b="1" dirty="0"/>
              <a:t> </a:t>
            </a:r>
            <a:r>
              <a:rPr lang="en-US" b="1" dirty="0"/>
              <a:t>C Stacey and B</a:t>
            </a:r>
            <a:r>
              <a:rPr lang="ru-RU" b="1" dirty="0"/>
              <a:t> </a:t>
            </a:r>
            <a:r>
              <a:rPr lang="en-US" b="1" dirty="0" err="1"/>
              <a:t>Litt</a:t>
            </a:r>
            <a:r>
              <a:rPr lang="ru-RU" b="1" dirty="0"/>
              <a:t>. </a:t>
            </a:r>
            <a:r>
              <a:rPr lang="en-US" b="1" dirty="0"/>
              <a:t>Nature Clinical Practice, 2008</a:t>
            </a:r>
            <a:r>
              <a:rPr lang="ru-RU" b="1" dirty="0"/>
              <a:t> </a:t>
            </a:r>
            <a:endParaRPr lang="ru-RU" dirty="0"/>
          </a:p>
        </p:txBody>
      </p:sp>
      <p:pic>
        <p:nvPicPr>
          <p:cNvPr id="4" name="Рисунок 3"/>
          <p:cNvPicPr>
            <a:picLocks noChangeAspect="1"/>
          </p:cNvPicPr>
          <p:nvPr/>
        </p:nvPicPr>
        <p:blipFill>
          <a:blip r:embed="rId3" cstate="print"/>
          <a:stretch>
            <a:fillRect/>
          </a:stretch>
        </p:blipFill>
        <p:spPr>
          <a:xfrm>
            <a:off x="1267757" y="1877461"/>
            <a:ext cx="6608486" cy="3166869"/>
          </a:xfrm>
          <a:prstGeom prst="rect">
            <a:avLst/>
          </a:prstGeom>
        </p:spPr>
      </p:pic>
    </p:spTree>
    <p:extLst>
      <p:ext uri="{BB962C8B-B14F-4D97-AF65-F5344CB8AC3E}">
        <p14:creationId xmlns:p14="http://schemas.microsoft.com/office/powerpoint/2010/main" xmlns="" val="4276673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43948" y="490538"/>
            <a:ext cx="8229600" cy="417512"/>
          </a:xfrm>
        </p:spPr>
        <p:txBody>
          <a:bodyPr/>
          <a:lstStyle/>
          <a:p>
            <a:r>
              <a:rPr lang="ru-RU" altLang="ru-RU" sz="2800" dirty="0">
                <a:latin typeface="Calibri" panose="020F0502020204030204" pitchFamily="34" charset="0"/>
              </a:rPr>
              <a:t>Эпилептические ЭЭГ-паттерны</a:t>
            </a:r>
          </a:p>
        </p:txBody>
      </p:sp>
      <p:sp>
        <p:nvSpPr>
          <p:cNvPr id="27651" name="Rectangle 3"/>
          <p:cNvSpPr>
            <a:spLocks noGrp="1" noChangeArrowheads="1"/>
          </p:cNvSpPr>
          <p:nvPr>
            <p:ph type="body" idx="1"/>
          </p:nvPr>
        </p:nvSpPr>
        <p:spPr>
          <a:xfrm>
            <a:off x="1979613" y="1027319"/>
            <a:ext cx="7164387" cy="5949950"/>
          </a:xfrm>
        </p:spPr>
        <p:txBody>
          <a:bodyPr/>
          <a:lstStyle/>
          <a:p>
            <a:pPr marL="0" indent="365125">
              <a:buFont typeface="Wingdings" panose="05000000000000000000" pitchFamily="2" charset="2"/>
              <a:buNone/>
            </a:pPr>
            <a:r>
              <a:rPr lang="ru-RU" altLang="ru-RU" sz="1800" b="1" i="1" dirty="0">
                <a:latin typeface="Calibri" panose="020F0502020204030204" pitchFamily="34" charset="0"/>
              </a:rPr>
              <a:t>А. </a:t>
            </a:r>
            <a:r>
              <a:rPr lang="ru-RU" altLang="ru-RU" sz="1800" b="1" i="1" dirty="0" err="1">
                <a:latin typeface="Calibri" panose="020F0502020204030204" pitchFamily="34" charset="0"/>
              </a:rPr>
              <a:t>Спайк</a:t>
            </a:r>
            <a:r>
              <a:rPr lang="ru-RU" altLang="ru-RU" sz="1800" i="1" dirty="0">
                <a:latin typeface="Calibri" panose="020F0502020204030204" pitchFamily="34" charset="0"/>
              </a:rPr>
              <a:t> </a:t>
            </a:r>
            <a:r>
              <a:rPr lang="ru-RU" altLang="ru-RU" sz="1800" dirty="0">
                <a:latin typeface="Calibri" panose="020F0502020204030204" pitchFamily="34" charset="0"/>
              </a:rPr>
              <a:t>представляет собой резкий всплеск </a:t>
            </a:r>
            <a:r>
              <a:rPr lang="en-US" altLang="ru-RU" sz="1800" dirty="0">
                <a:latin typeface="Calibri" panose="020F0502020204030204" pitchFamily="34" charset="0"/>
              </a:rPr>
              <a:t>(</a:t>
            </a:r>
            <a:r>
              <a:rPr lang="ru-RU" altLang="ru-RU" sz="1800" dirty="0">
                <a:latin typeface="Calibri" panose="020F0502020204030204" pitchFamily="34" charset="0"/>
              </a:rPr>
              <a:t>пик</a:t>
            </a:r>
            <a:r>
              <a:rPr lang="en-US" altLang="ru-RU" sz="1800" dirty="0">
                <a:latin typeface="Calibri" panose="020F0502020204030204" pitchFamily="34" charset="0"/>
              </a:rPr>
              <a:t>) </a:t>
            </a:r>
            <a:r>
              <a:rPr lang="ru-RU" altLang="ru-RU" sz="1800" dirty="0">
                <a:latin typeface="Calibri" panose="020F0502020204030204" pitchFamily="34" charset="0"/>
              </a:rPr>
              <a:t>острой формы, длительностью до 70 </a:t>
            </a:r>
            <a:r>
              <a:rPr lang="ru-RU" altLang="ru-RU" sz="1800" dirty="0" err="1">
                <a:latin typeface="Calibri" panose="020F0502020204030204" pitchFamily="34" charset="0"/>
              </a:rPr>
              <a:t>мс</a:t>
            </a:r>
            <a:r>
              <a:rPr lang="ru-RU" altLang="ru-RU" sz="1800" dirty="0">
                <a:latin typeface="Calibri" panose="020F0502020204030204" pitchFamily="34" charset="0"/>
              </a:rPr>
              <a:t> (</a:t>
            </a:r>
            <a:r>
              <a:rPr lang="ru-RU" altLang="ru-RU" sz="1800" dirty="0">
                <a:latin typeface="Calibri" panose="020F0502020204030204" pitchFamily="34" charset="0"/>
                <a:sym typeface="Symbol" panose="05050102010706020507" pitchFamily="18" charset="2"/>
              </a:rPr>
              <a:t></a:t>
            </a:r>
            <a:r>
              <a:rPr lang="ru-RU" altLang="ru-RU" sz="1800" dirty="0">
                <a:latin typeface="Calibri" panose="020F0502020204030204" pitchFamily="34" charset="0"/>
              </a:rPr>
              <a:t>-диапазон частот) и амплитудой &gt;100 мкВ. Спайки часто группируются в короткие или более длинные пачки.</a:t>
            </a:r>
            <a:endParaRPr lang="ru-RU" altLang="ru-RU" sz="1800" b="1" dirty="0">
              <a:latin typeface="Calibri" panose="020F0502020204030204" pitchFamily="34" charset="0"/>
            </a:endParaRPr>
          </a:p>
          <a:p>
            <a:pPr marL="0" indent="365125">
              <a:buFont typeface="Wingdings" panose="05000000000000000000" pitchFamily="2" charset="2"/>
              <a:buNone/>
            </a:pPr>
            <a:r>
              <a:rPr lang="ru-RU" altLang="ru-RU" sz="1800" b="1" i="1" dirty="0">
                <a:latin typeface="Calibri" panose="020F0502020204030204" pitchFamily="34" charset="0"/>
              </a:rPr>
              <a:t>Б. Пик-волны</a:t>
            </a:r>
            <a:r>
              <a:rPr lang="ru-RU" altLang="ru-RU" sz="1800" dirty="0">
                <a:latin typeface="Calibri" panose="020F0502020204030204" pitchFamily="34" charset="0"/>
              </a:rPr>
              <a:t> — это комплекс, возникающий от комбинации спайка с медленной волной и имеющий высокую амплитуду, обычно следуют сериями. Частота </a:t>
            </a:r>
            <a:r>
              <a:rPr lang="ru-RU" altLang="ru-RU" sz="1800" dirty="0" err="1">
                <a:latin typeface="Calibri" panose="020F0502020204030204" pitchFamily="34" charset="0"/>
              </a:rPr>
              <a:t>генерализованных</a:t>
            </a:r>
            <a:r>
              <a:rPr lang="ru-RU" altLang="ru-RU" sz="1800" dirty="0">
                <a:latin typeface="Calibri" panose="020F0502020204030204" pitchFamily="34" charset="0"/>
              </a:rPr>
              <a:t> пик-волновых комплексов более 3 Гц характерна для типичных </a:t>
            </a:r>
            <a:r>
              <a:rPr lang="ru-RU" altLang="ru-RU" sz="1800" dirty="0" err="1">
                <a:latin typeface="Calibri" panose="020F0502020204030204" pitchFamily="34" charset="0"/>
              </a:rPr>
              <a:t>абсансов</a:t>
            </a:r>
            <a:r>
              <a:rPr lang="ru-RU" altLang="ru-RU" sz="1800" dirty="0">
                <a:latin typeface="Calibri" panose="020F0502020204030204" pitchFamily="34" charset="0"/>
              </a:rPr>
              <a:t>, менее 3 Гц – для атипичных.</a:t>
            </a:r>
          </a:p>
          <a:p>
            <a:pPr marL="0" indent="365125">
              <a:buFont typeface="Wingdings" panose="05000000000000000000" pitchFamily="2" charset="2"/>
              <a:buNone/>
            </a:pPr>
            <a:r>
              <a:rPr lang="ru-RU" altLang="ru-RU" sz="1800" b="1" i="1" dirty="0">
                <a:latin typeface="Calibri" panose="020F0502020204030204" pitchFamily="34" charset="0"/>
              </a:rPr>
              <a:t>В.</a:t>
            </a:r>
            <a:r>
              <a:rPr lang="ru-RU" altLang="ru-RU" sz="1800" b="1" dirty="0">
                <a:latin typeface="Calibri" panose="020F0502020204030204" pitchFamily="34" charset="0"/>
              </a:rPr>
              <a:t> «</a:t>
            </a:r>
            <a:r>
              <a:rPr lang="ru-RU" altLang="ru-RU" sz="1800" b="1" i="1" dirty="0" err="1">
                <a:latin typeface="Calibri" panose="020F0502020204030204" pitchFamily="34" charset="0"/>
              </a:rPr>
              <a:t>Роландические</a:t>
            </a:r>
            <a:r>
              <a:rPr lang="ru-RU" altLang="ru-RU" sz="1800" b="1" i="1" dirty="0">
                <a:latin typeface="Calibri" panose="020F0502020204030204" pitchFamily="34" charset="0"/>
              </a:rPr>
              <a:t>» комплексы </a:t>
            </a:r>
            <a:r>
              <a:rPr lang="ru-RU" altLang="ru-RU" sz="1800" dirty="0">
                <a:latin typeface="Calibri" panose="020F0502020204030204" pitchFamily="34" charset="0"/>
              </a:rPr>
              <a:t>или </a:t>
            </a:r>
            <a:r>
              <a:rPr lang="ru-RU" altLang="ru-RU" sz="1800" b="1" dirty="0">
                <a:latin typeface="Calibri" panose="020F0502020204030204" pitchFamily="34" charset="0"/>
              </a:rPr>
              <a:t>«</a:t>
            </a:r>
            <a:r>
              <a:rPr lang="ru-RU" altLang="ru-RU" sz="1800" b="1" i="1" dirty="0">
                <a:latin typeface="Calibri" panose="020F0502020204030204" pitchFamily="34" charset="0"/>
              </a:rPr>
              <a:t>доброкачественные эпилептиформные разряды детства</a:t>
            </a:r>
            <a:r>
              <a:rPr lang="ru-RU" altLang="ru-RU" sz="1800" b="1" dirty="0">
                <a:latin typeface="Calibri" panose="020F0502020204030204" pitchFamily="34" charset="0"/>
              </a:rPr>
              <a:t>»,</a:t>
            </a:r>
            <a:r>
              <a:rPr lang="ru-RU" altLang="ru-RU" sz="1800" dirty="0">
                <a:latin typeface="Calibri" panose="020F0502020204030204" pitchFamily="34" charset="0"/>
              </a:rPr>
              <a:t> напоминающие по морфологии зубцы </a:t>
            </a:r>
            <a:r>
              <a:rPr lang="en-US" altLang="ru-RU" sz="1800" dirty="0">
                <a:latin typeface="Calibri" panose="020F0502020204030204" pitchFamily="34" charset="0"/>
              </a:rPr>
              <a:t>QRS</a:t>
            </a:r>
            <a:r>
              <a:rPr lang="ru-RU" altLang="ru-RU" sz="1800" dirty="0">
                <a:latin typeface="Calibri" panose="020F0502020204030204" pitchFamily="34" charset="0"/>
              </a:rPr>
              <a:t> на ЭКГ и характерные для идиопатических парциальных форм эпилепсии. Также возникают при симптоматических масках доброкачественных форм эпилепсии и группе когнитивных эпилептиформных дезинтеграций (синдром Ландау-</a:t>
            </a:r>
            <a:r>
              <a:rPr lang="ru-RU" altLang="ru-RU" sz="1800" dirty="0" err="1">
                <a:latin typeface="Calibri" panose="020F0502020204030204" pitchFamily="34" charset="0"/>
              </a:rPr>
              <a:t>Клеффнера</a:t>
            </a:r>
            <a:r>
              <a:rPr lang="ru-RU" altLang="ru-RU" sz="1800" dirty="0">
                <a:latin typeface="Calibri" panose="020F0502020204030204" pitchFamily="34" charset="0"/>
              </a:rPr>
              <a:t>, аутистический эпилептиформный регресс т т.д.)</a:t>
            </a:r>
            <a:endParaRPr lang="ru-RU" altLang="ru-RU" sz="1800" b="1" dirty="0">
              <a:latin typeface="Calibri" panose="020F0502020204030204" pitchFamily="34" charset="0"/>
            </a:endParaRPr>
          </a:p>
          <a:p>
            <a:pPr marL="0" indent="365125">
              <a:buFont typeface="Wingdings" panose="05000000000000000000" pitchFamily="2" charset="2"/>
              <a:buNone/>
            </a:pPr>
            <a:r>
              <a:rPr lang="ru-RU" altLang="ru-RU" sz="1800" b="1" i="1" dirty="0">
                <a:latin typeface="Calibri" panose="020F0502020204030204" pitchFamily="34" charset="0"/>
              </a:rPr>
              <a:t>Г. Острая-медленная волна</a:t>
            </a:r>
            <a:r>
              <a:rPr lang="ru-RU" altLang="ru-RU" sz="1800" b="1" dirty="0">
                <a:latin typeface="Calibri" panose="020F0502020204030204" pitchFamily="34" charset="0"/>
              </a:rPr>
              <a:t> </a:t>
            </a:r>
            <a:r>
              <a:rPr lang="ru-RU" altLang="ru-RU" sz="1800" dirty="0">
                <a:latin typeface="Calibri" panose="020F0502020204030204" pitchFamily="34" charset="0"/>
              </a:rPr>
              <a:t>представляет собой комплекс, который напоминает по форме пик-волну, но имеет большую длительность и состоит из острой волны и следующей за ней медленной волны. Данные комплексы характерны для симптоматических форм эпилепсии</a:t>
            </a:r>
            <a:r>
              <a:rPr lang="ru-RU" altLang="ru-RU" sz="1600" dirty="0">
                <a:latin typeface="Calibri" panose="020F0502020204030204" pitchFamily="34" charset="0"/>
              </a:rPr>
              <a:t>.</a:t>
            </a:r>
          </a:p>
        </p:txBody>
      </p:sp>
      <p:pic>
        <p:nvPicPr>
          <p:cNvPr id="27652" name="Picture 4" descr="Ри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163" y="1196975"/>
            <a:ext cx="1695450" cy="4791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5048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7200" y="428810"/>
            <a:ext cx="8229600" cy="990600"/>
          </a:xfrm>
        </p:spPr>
        <p:txBody>
          <a:bodyPr/>
          <a:lstStyle/>
          <a:p>
            <a:r>
              <a:rPr lang="ru-RU" altLang="ru-RU" sz="2800" dirty="0">
                <a:latin typeface="Calibri" panose="020F0502020204030204" pitchFamily="34" charset="0"/>
              </a:rPr>
              <a:t>Типичные ЭЭГ и МЭГ данные с пик-волновым разрядом (</a:t>
            </a:r>
            <a:r>
              <a:rPr lang="en-US" altLang="ru-RU" sz="2800" dirty="0">
                <a:latin typeface="Calibri" panose="020F0502020204030204" pitchFamily="34" charset="0"/>
              </a:rPr>
              <a:t>SWD)</a:t>
            </a:r>
            <a:r>
              <a:rPr lang="ru-RU" altLang="ru-RU" sz="2800" dirty="0">
                <a:latin typeface="Calibri" panose="020F0502020204030204" pitchFamily="34" charset="0"/>
              </a:rPr>
              <a:t> для пациента с </a:t>
            </a:r>
            <a:r>
              <a:rPr lang="ru-RU" altLang="ru-RU" sz="2800" dirty="0" err="1">
                <a:latin typeface="Calibri" panose="020F0502020204030204" pitchFamily="34" charset="0"/>
              </a:rPr>
              <a:t>абсанс</a:t>
            </a:r>
            <a:r>
              <a:rPr lang="ru-RU" altLang="ru-RU" sz="2800" dirty="0">
                <a:latin typeface="Calibri" panose="020F0502020204030204" pitchFamily="34" charset="0"/>
              </a:rPr>
              <a:t>-эпилепсией</a:t>
            </a:r>
          </a:p>
        </p:txBody>
      </p:sp>
      <p:sp>
        <p:nvSpPr>
          <p:cNvPr id="19459"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F947684D-CD05-4AD2-8A09-2344F772CD07}" type="slidenum">
              <a:rPr lang="ru-RU" altLang="ru-RU" sz="1600">
                <a:solidFill>
                  <a:schemeClr val="bg2"/>
                </a:solidFill>
                <a:latin typeface="Arial Black" panose="020B0A04020102020204" pitchFamily="34" charset="0"/>
              </a:rPr>
              <a:pPr>
                <a:spcBef>
                  <a:spcPct val="0"/>
                </a:spcBef>
                <a:buClrTx/>
                <a:buSzTx/>
                <a:buFontTx/>
                <a:buNone/>
              </a:pPr>
              <a:t>15</a:t>
            </a:fld>
            <a:endParaRPr lang="ru-RU" altLang="ru-RU" sz="1600">
              <a:solidFill>
                <a:schemeClr val="bg2"/>
              </a:solidFill>
              <a:latin typeface="Arial Black" panose="020B0A04020102020204" pitchFamily="34" charset="0"/>
            </a:endParaRPr>
          </a:p>
        </p:txBody>
      </p:sp>
      <p:pic>
        <p:nvPicPr>
          <p:cNvPr id="19463" name="Picture 2" descr="C:\Users\aeh\Desktop\tmp\fig_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9909" t="75092" r="20338" b="-3391"/>
          <a:stretch>
            <a:fillRect/>
          </a:stretch>
        </p:blipFill>
        <p:spPr bwMode="auto">
          <a:xfrm>
            <a:off x="4776996" y="1770856"/>
            <a:ext cx="2846317" cy="1661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C:\Documents and Settings\aeh\Рабочий стол\fig_3.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8741" t="7462"/>
          <a:stretch/>
        </p:blipFill>
        <p:spPr bwMode="auto">
          <a:xfrm>
            <a:off x="0" y="2414321"/>
            <a:ext cx="5053708" cy="404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descr="J:\Users\Aeh\Science\preSWD\ToLecture\meg_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76996" y="3364830"/>
            <a:ext cx="4340093" cy="330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99311" y="1751978"/>
            <a:ext cx="1317778" cy="132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554902" y="1952656"/>
            <a:ext cx="2448427" cy="461665"/>
          </a:xfrm>
          <a:prstGeom prst="rect">
            <a:avLst/>
          </a:prstGeom>
          <a:noFill/>
        </p:spPr>
        <p:txBody>
          <a:bodyPr wrap="none" rtlCol="0">
            <a:spAutoFit/>
          </a:bodyPr>
          <a:lstStyle/>
          <a:p>
            <a:r>
              <a:rPr lang="en-US" sz="2400" b="1" dirty="0">
                <a:solidFill>
                  <a:schemeClr val="bg2"/>
                </a:solidFill>
                <a:latin typeface="Calibri" panose="020F0502020204030204" pitchFamily="34" charset="0"/>
              </a:rPr>
              <a:t>EEG (20 channels)</a:t>
            </a:r>
            <a:endParaRPr lang="ru-RU" sz="2400" b="1" dirty="0">
              <a:solidFill>
                <a:schemeClr val="bg2"/>
              </a:solidFill>
              <a:latin typeface="Calibri" panose="020F0502020204030204" pitchFamily="34" charset="0"/>
            </a:endParaRPr>
          </a:p>
        </p:txBody>
      </p:sp>
      <p:sp>
        <p:nvSpPr>
          <p:cNvPr id="11" name="TextBox 10"/>
          <p:cNvSpPr txBox="1"/>
          <p:nvPr/>
        </p:nvSpPr>
        <p:spPr>
          <a:xfrm>
            <a:off x="4886710" y="3364830"/>
            <a:ext cx="2722540" cy="461665"/>
          </a:xfrm>
          <a:prstGeom prst="rect">
            <a:avLst/>
          </a:prstGeom>
          <a:noFill/>
        </p:spPr>
        <p:txBody>
          <a:bodyPr wrap="none" rtlCol="0">
            <a:spAutoFit/>
          </a:bodyPr>
          <a:lstStyle/>
          <a:p>
            <a:r>
              <a:rPr lang="en-US" sz="2400" b="1" dirty="0">
                <a:solidFill>
                  <a:schemeClr val="bg2"/>
                </a:solidFill>
                <a:latin typeface="Calibri" panose="020F0502020204030204" pitchFamily="34" charset="0"/>
              </a:rPr>
              <a:t>MEG (256 channels)</a:t>
            </a:r>
            <a:endParaRPr lang="ru-RU" sz="24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xmlns="" val="3964666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31179" y="450056"/>
            <a:ext cx="8315256" cy="1570037"/>
          </a:xfrm>
        </p:spPr>
        <p:txBody>
          <a:bodyPr/>
          <a:lstStyle/>
          <a:p>
            <a:pPr>
              <a:lnSpc>
                <a:spcPct val="75000"/>
              </a:lnSpc>
            </a:pPr>
            <a:r>
              <a:rPr lang="ru-RU" altLang="ru-RU" sz="2800" dirty="0"/>
              <a:t>Соотношение между разрядом на ЭЭГ и внутриклеточными изменениями кортикальных нейронов при парциальных и вторично-</a:t>
            </a:r>
            <a:r>
              <a:rPr lang="ru-RU" altLang="ru-RU" sz="2800" dirty="0" err="1"/>
              <a:t>генерализованных</a:t>
            </a:r>
            <a:r>
              <a:rPr lang="ru-RU" altLang="ru-RU" sz="2800" dirty="0"/>
              <a:t> приступах</a:t>
            </a:r>
            <a:r>
              <a:rPr lang="ru-RU" altLang="ru-RU" sz="2400" dirty="0"/>
              <a:t> </a:t>
            </a:r>
            <a:r>
              <a:rPr lang="ru-RU" altLang="ru-RU" sz="1600" dirty="0"/>
              <a:t>[</a:t>
            </a:r>
            <a:r>
              <a:rPr lang="en-US" altLang="ru-RU" sz="1600" dirty="0"/>
              <a:t>J</a:t>
            </a:r>
            <a:r>
              <a:rPr lang="ru-RU" altLang="ru-RU" sz="1600" dirty="0"/>
              <a:t>. </a:t>
            </a:r>
            <a:r>
              <a:rPr lang="en-US" altLang="ru-RU" sz="1600" dirty="0"/>
              <a:t>Aicardi</a:t>
            </a:r>
            <a:r>
              <a:rPr lang="ru-RU" altLang="ru-RU" sz="1600" dirty="0"/>
              <a:t>,  1998]</a:t>
            </a:r>
            <a:br>
              <a:rPr lang="ru-RU" altLang="ru-RU" sz="1600" dirty="0"/>
            </a:br>
            <a:endParaRPr lang="ru-RU" altLang="ru-RU" sz="1600"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40200" y="1846263"/>
            <a:ext cx="4895850" cy="3263900"/>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245" name="AutoShape 5"/>
          <p:cNvSpPr>
            <a:spLocks noChangeArrowheads="1"/>
          </p:cNvSpPr>
          <p:nvPr/>
        </p:nvSpPr>
        <p:spPr bwMode="auto">
          <a:xfrm>
            <a:off x="4116388" y="5157001"/>
            <a:ext cx="4919662" cy="1573197"/>
          </a:xfrm>
          <a:prstGeom prst="roundRect">
            <a:avLst>
              <a:gd name="adj" fmla="val 16667"/>
            </a:avLst>
          </a:prstGeom>
          <a:solidFill>
            <a:srgbClr val="3333CC"/>
          </a:soli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tabLst>
                <a:tab pos="128588" algn="l"/>
              </a:tabLst>
              <a:defRPr>
                <a:solidFill>
                  <a:schemeClr val="tx1"/>
                </a:solidFill>
                <a:latin typeface="Arial" panose="020B0604020202020204" pitchFamily="34" charset="0"/>
              </a:defRPr>
            </a:lvl1pPr>
            <a:lvl2pPr>
              <a:tabLst>
                <a:tab pos="128588" algn="l"/>
              </a:tabLst>
              <a:defRPr>
                <a:solidFill>
                  <a:schemeClr val="tx1"/>
                </a:solidFill>
                <a:latin typeface="Arial" panose="020B0604020202020204" pitchFamily="34" charset="0"/>
              </a:defRPr>
            </a:lvl2pPr>
            <a:lvl3pPr>
              <a:tabLst>
                <a:tab pos="128588" algn="l"/>
              </a:tabLst>
              <a:defRPr>
                <a:solidFill>
                  <a:schemeClr val="tx1"/>
                </a:solidFill>
                <a:latin typeface="Arial" panose="020B0604020202020204" pitchFamily="34" charset="0"/>
              </a:defRPr>
            </a:lvl3pPr>
            <a:lvl4pPr>
              <a:tabLst>
                <a:tab pos="128588" algn="l"/>
              </a:tabLst>
              <a:defRPr>
                <a:solidFill>
                  <a:schemeClr val="tx1"/>
                </a:solidFill>
                <a:latin typeface="Arial" panose="020B0604020202020204" pitchFamily="34" charset="0"/>
              </a:defRPr>
            </a:lvl4pPr>
            <a:lvl5pPr>
              <a:tabLst>
                <a:tab pos="128588" algn="l"/>
              </a:tabLst>
              <a:defRPr>
                <a:solidFill>
                  <a:schemeClr val="tx1"/>
                </a:solidFill>
                <a:latin typeface="Arial" panose="020B0604020202020204" pitchFamily="34" charset="0"/>
              </a:defRPr>
            </a:lvl5pPr>
            <a:lvl6pPr fontAlgn="base">
              <a:spcBef>
                <a:spcPct val="0"/>
              </a:spcBef>
              <a:spcAft>
                <a:spcPct val="0"/>
              </a:spcAft>
              <a:tabLst>
                <a:tab pos="128588" algn="l"/>
              </a:tabLst>
              <a:defRPr>
                <a:solidFill>
                  <a:schemeClr val="tx1"/>
                </a:solidFill>
                <a:latin typeface="Arial" panose="020B0604020202020204" pitchFamily="34" charset="0"/>
              </a:defRPr>
            </a:lvl6pPr>
            <a:lvl7pPr fontAlgn="base">
              <a:spcBef>
                <a:spcPct val="0"/>
              </a:spcBef>
              <a:spcAft>
                <a:spcPct val="0"/>
              </a:spcAft>
              <a:tabLst>
                <a:tab pos="128588" algn="l"/>
              </a:tabLst>
              <a:defRPr>
                <a:solidFill>
                  <a:schemeClr val="tx1"/>
                </a:solidFill>
                <a:latin typeface="Arial" panose="020B0604020202020204" pitchFamily="34" charset="0"/>
              </a:defRPr>
            </a:lvl7pPr>
            <a:lvl8pPr fontAlgn="base">
              <a:spcBef>
                <a:spcPct val="0"/>
              </a:spcBef>
              <a:spcAft>
                <a:spcPct val="0"/>
              </a:spcAft>
              <a:tabLst>
                <a:tab pos="128588" algn="l"/>
              </a:tabLst>
              <a:defRPr>
                <a:solidFill>
                  <a:schemeClr val="tx1"/>
                </a:solidFill>
                <a:latin typeface="Arial" panose="020B0604020202020204" pitchFamily="34" charset="0"/>
              </a:defRPr>
            </a:lvl8pPr>
            <a:lvl9pPr fontAlgn="base">
              <a:spcBef>
                <a:spcPct val="0"/>
              </a:spcBef>
              <a:spcAft>
                <a:spcPct val="0"/>
              </a:spcAft>
              <a:tabLst>
                <a:tab pos="128588" algn="l"/>
              </a:tabLst>
              <a:defRPr>
                <a:solidFill>
                  <a:schemeClr val="tx1"/>
                </a:solidFill>
                <a:latin typeface="Arial" panose="020B0604020202020204" pitchFamily="34" charset="0"/>
              </a:defRPr>
            </a:lvl9pPr>
          </a:lstStyle>
          <a:p>
            <a:pPr>
              <a:lnSpc>
                <a:spcPct val="80000"/>
              </a:lnSpc>
            </a:pPr>
            <a:r>
              <a:rPr lang="ru-RU" altLang="ru-RU" dirty="0">
                <a:solidFill>
                  <a:schemeClr val="bg1"/>
                </a:solidFill>
                <a:latin typeface="Calibri" panose="020F0502020204030204" pitchFamily="34" charset="0"/>
              </a:rPr>
              <a:t>3. При </a:t>
            </a:r>
            <a:r>
              <a:rPr lang="ru-RU" altLang="ru-RU" dirty="0" err="1">
                <a:solidFill>
                  <a:schemeClr val="bg1"/>
                </a:solidFill>
                <a:latin typeface="Calibri" panose="020F0502020204030204" pitchFamily="34" charset="0"/>
              </a:rPr>
              <a:t>генерализованном</a:t>
            </a:r>
            <a:r>
              <a:rPr lang="ru-RU" altLang="ru-RU" dirty="0">
                <a:solidFill>
                  <a:schemeClr val="bg1"/>
                </a:solidFill>
                <a:latin typeface="Calibri" panose="020F0502020204030204" pitchFamily="34" charset="0"/>
              </a:rPr>
              <a:t> пик-волновом паттерне но ЭЭГ, медленный компонент (возможно, таламического происхождения) соответствует периоду торможения и препятствует дальнейшему распространению возбуждения по кортикальным нейронам.</a:t>
            </a:r>
          </a:p>
        </p:txBody>
      </p:sp>
      <p:sp>
        <p:nvSpPr>
          <p:cNvPr id="10246" name="AutoShape 6"/>
          <p:cNvSpPr>
            <a:spLocks noChangeArrowheads="1"/>
          </p:cNvSpPr>
          <p:nvPr/>
        </p:nvSpPr>
        <p:spPr bwMode="auto">
          <a:xfrm>
            <a:off x="179388" y="1916113"/>
            <a:ext cx="4032250" cy="865187"/>
          </a:xfrm>
          <a:prstGeom prst="roundRect">
            <a:avLst>
              <a:gd name="adj" fmla="val 16667"/>
            </a:avLst>
          </a:prstGeom>
          <a:solidFill>
            <a:srgbClr val="3333CC"/>
          </a:soli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nSpc>
                <a:spcPct val="90000"/>
              </a:lnSpc>
            </a:pPr>
            <a:r>
              <a:rPr lang="ru-RU" altLang="ru-RU" dirty="0">
                <a:solidFill>
                  <a:schemeClr val="bg1"/>
                </a:solidFill>
                <a:latin typeface="Calibri" panose="020F0502020204030204" pitchFamily="34" charset="0"/>
              </a:rPr>
              <a:t>1. (а) </a:t>
            </a:r>
            <a:r>
              <a:rPr lang="ru-RU" altLang="ru-RU" dirty="0" err="1">
                <a:solidFill>
                  <a:schemeClr val="bg1"/>
                </a:solidFill>
                <a:latin typeface="Calibri" panose="020F0502020204030204" pitchFamily="34" charset="0"/>
              </a:rPr>
              <a:t>интериктальные</a:t>
            </a:r>
            <a:r>
              <a:rPr lang="ru-RU" altLang="ru-RU" dirty="0">
                <a:solidFill>
                  <a:schemeClr val="bg1"/>
                </a:solidFill>
                <a:latin typeface="Calibri" panose="020F0502020204030204" pitchFamily="34" charset="0"/>
              </a:rPr>
              <a:t> спайки; </a:t>
            </a:r>
          </a:p>
          <a:p>
            <a:pPr>
              <a:lnSpc>
                <a:spcPct val="90000"/>
              </a:lnSpc>
            </a:pPr>
            <a:r>
              <a:rPr lang="ru-RU" altLang="ru-RU" dirty="0">
                <a:solidFill>
                  <a:schemeClr val="bg1"/>
                </a:solidFill>
                <a:latin typeface="Calibri" panose="020F0502020204030204" pitchFamily="34" charset="0"/>
              </a:rPr>
              <a:t>    (б)</a:t>
            </a:r>
            <a:r>
              <a:rPr lang="en-US" altLang="ru-RU" dirty="0">
                <a:solidFill>
                  <a:schemeClr val="bg1"/>
                </a:solidFill>
                <a:latin typeface="Calibri" panose="020F0502020204030204" pitchFamily="34" charset="0"/>
              </a:rPr>
              <a:t> </a:t>
            </a:r>
            <a:r>
              <a:rPr lang="ru-RU" altLang="ru-RU" dirty="0">
                <a:solidFill>
                  <a:schemeClr val="bg1"/>
                </a:solidFill>
                <a:latin typeface="Calibri" panose="020F0502020204030204" pitchFamily="34" charset="0"/>
              </a:rPr>
              <a:t>ЭЭГ приступа с тоническими,</a:t>
            </a:r>
          </a:p>
          <a:p>
            <a:pPr>
              <a:lnSpc>
                <a:spcPct val="90000"/>
              </a:lnSpc>
            </a:pPr>
            <a:r>
              <a:rPr lang="ru-RU" altLang="ru-RU" dirty="0">
                <a:solidFill>
                  <a:schemeClr val="bg1"/>
                </a:solidFill>
                <a:latin typeface="Calibri" panose="020F0502020204030204" pitchFamily="34" charset="0"/>
              </a:rPr>
              <a:t> а затем клоническими судорогами.</a:t>
            </a:r>
          </a:p>
        </p:txBody>
      </p:sp>
      <p:sp>
        <p:nvSpPr>
          <p:cNvPr id="10247" name="AutoShape 7"/>
          <p:cNvSpPr>
            <a:spLocks noChangeArrowheads="1"/>
          </p:cNvSpPr>
          <p:nvPr/>
        </p:nvSpPr>
        <p:spPr bwMode="auto">
          <a:xfrm>
            <a:off x="34925" y="3068638"/>
            <a:ext cx="3960813" cy="3240087"/>
          </a:xfrm>
          <a:prstGeom prst="roundRect">
            <a:avLst>
              <a:gd name="adj" fmla="val 16667"/>
            </a:avLst>
          </a:prstGeom>
          <a:solidFill>
            <a:srgbClr val="3333CC"/>
          </a:soli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ru-RU" altLang="ru-RU" dirty="0">
                <a:solidFill>
                  <a:schemeClr val="bg1"/>
                </a:solidFill>
                <a:latin typeface="Calibri" panose="020F0502020204030204" pitchFamily="34" charset="0"/>
              </a:rPr>
              <a:t>2. Внутриклеточные потенциалы. </a:t>
            </a:r>
          </a:p>
          <a:p>
            <a:r>
              <a:rPr lang="ru-RU" altLang="ru-RU" dirty="0">
                <a:solidFill>
                  <a:schemeClr val="bg1"/>
                </a:solidFill>
                <a:latin typeface="Calibri" panose="020F0502020204030204" pitchFamily="34" charset="0"/>
              </a:rPr>
              <a:t>Пароксизмальный </a:t>
            </a:r>
          </a:p>
          <a:p>
            <a:r>
              <a:rPr lang="ru-RU" altLang="ru-RU" dirty="0" err="1">
                <a:solidFill>
                  <a:schemeClr val="bg1"/>
                </a:solidFill>
                <a:latin typeface="Calibri" panose="020F0502020204030204" pitchFamily="34" charset="0"/>
              </a:rPr>
              <a:t>деполяризационный</a:t>
            </a:r>
            <a:r>
              <a:rPr lang="ru-RU" altLang="ru-RU" dirty="0">
                <a:solidFill>
                  <a:schemeClr val="bg1"/>
                </a:solidFill>
                <a:latin typeface="Calibri" panose="020F0502020204030204" pitchFamily="34" charset="0"/>
              </a:rPr>
              <a:t> сдвиг (</a:t>
            </a:r>
            <a:r>
              <a:rPr lang="en-US" altLang="ru-RU" dirty="0">
                <a:solidFill>
                  <a:schemeClr val="bg1"/>
                </a:solidFill>
                <a:latin typeface="Calibri" panose="020F0502020204030204" pitchFamily="34" charset="0"/>
              </a:rPr>
              <a:t>PDS</a:t>
            </a:r>
            <a:r>
              <a:rPr lang="ru-RU" altLang="ru-RU" dirty="0">
                <a:solidFill>
                  <a:schemeClr val="bg1"/>
                </a:solidFill>
                <a:latin typeface="Calibri" panose="020F0502020204030204" pitchFamily="34" charset="0"/>
              </a:rPr>
              <a:t>), </a:t>
            </a:r>
          </a:p>
          <a:p>
            <a:r>
              <a:rPr lang="ru-RU" altLang="ru-RU" dirty="0">
                <a:solidFill>
                  <a:schemeClr val="bg1"/>
                </a:solidFill>
                <a:latin typeface="Calibri" panose="020F0502020204030204" pitchFamily="34" charset="0"/>
              </a:rPr>
              <a:t>соответствующий периоду (а) на </a:t>
            </a:r>
          </a:p>
          <a:p>
            <a:r>
              <a:rPr lang="ru-RU" altLang="ru-RU" dirty="0">
                <a:solidFill>
                  <a:schemeClr val="bg1"/>
                </a:solidFill>
                <a:latin typeface="Calibri" panose="020F0502020204030204" pitchFamily="34" charset="0"/>
              </a:rPr>
              <a:t>ЭЭГ. Трансформация </a:t>
            </a:r>
          </a:p>
          <a:p>
            <a:r>
              <a:rPr lang="ru-RU" altLang="ru-RU" dirty="0" err="1">
                <a:solidFill>
                  <a:schemeClr val="bg1"/>
                </a:solidFill>
                <a:latin typeface="Calibri" panose="020F0502020204030204" pitchFamily="34" charset="0"/>
              </a:rPr>
              <a:t>интериктальных</a:t>
            </a:r>
            <a:r>
              <a:rPr lang="ru-RU" altLang="ru-RU" dirty="0">
                <a:solidFill>
                  <a:schemeClr val="bg1"/>
                </a:solidFill>
                <a:latin typeface="Calibri" panose="020F0502020204030204" pitchFamily="34" charset="0"/>
              </a:rPr>
              <a:t> нарушений в </a:t>
            </a:r>
          </a:p>
          <a:p>
            <a:r>
              <a:rPr lang="ru-RU" altLang="ru-RU" dirty="0">
                <a:solidFill>
                  <a:schemeClr val="bg1"/>
                </a:solidFill>
                <a:latin typeface="Calibri" panose="020F0502020204030204" pitchFamily="34" charset="0"/>
              </a:rPr>
              <a:t>приступ обусловлена </a:t>
            </a:r>
          </a:p>
          <a:p>
            <a:r>
              <a:rPr lang="ru-RU" altLang="ru-RU" dirty="0">
                <a:solidFill>
                  <a:schemeClr val="bg1"/>
                </a:solidFill>
                <a:latin typeface="Calibri" panose="020F0502020204030204" pitchFamily="34" charset="0"/>
              </a:rPr>
              <a:t>недостаточностью </a:t>
            </a:r>
          </a:p>
          <a:p>
            <a:r>
              <a:rPr lang="ru-RU" altLang="ru-RU" dirty="0">
                <a:solidFill>
                  <a:schemeClr val="bg1"/>
                </a:solidFill>
                <a:latin typeface="Calibri" panose="020F0502020204030204" pitchFamily="34" charset="0"/>
              </a:rPr>
              <a:t>ингибиторных систем и </a:t>
            </a:r>
          </a:p>
          <a:p>
            <a:r>
              <a:rPr lang="ru-RU" altLang="ru-RU" dirty="0">
                <a:solidFill>
                  <a:schemeClr val="bg1"/>
                </a:solidFill>
                <a:latin typeface="Calibri" panose="020F0502020204030204" pitchFamily="34" charset="0"/>
              </a:rPr>
              <a:t>продолжением </a:t>
            </a:r>
          </a:p>
          <a:p>
            <a:r>
              <a:rPr lang="ru-RU" altLang="ru-RU" dirty="0">
                <a:solidFill>
                  <a:schemeClr val="bg1"/>
                </a:solidFill>
                <a:latin typeface="Calibri" panose="020F0502020204030204" pitchFamily="34" charset="0"/>
              </a:rPr>
              <a:t>процессов деполяризации.</a:t>
            </a:r>
          </a:p>
        </p:txBody>
      </p:sp>
      <p:sp>
        <p:nvSpPr>
          <p:cNvPr id="10249" name="AutoShape 9"/>
          <p:cNvSpPr>
            <a:spLocks noChangeArrowheads="1"/>
          </p:cNvSpPr>
          <p:nvPr/>
        </p:nvSpPr>
        <p:spPr bwMode="auto">
          <a:xfrm>
            <a:off x="5213212" y="4688681"/>
            <a:ext cx="503238" cy="360362"/>
          </a:xfrm>
          <a:prstGeom prst="upArrow">
            <a:avLst>
              <a:gd name="adj1" fmla="val 50000"/>
              <a:gd name="adj2" fmla="val 25000"/>
            </a:avLst>
          </a:prstGeom>
          <a:solidFill>
            <a:srgbClr val="3333CC"/>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0251" name="AutoShape 11"/>
          <p:cNvSpPr>
            <a:spLocks noChangeArrowheads="1"/>
          </p:cNvSpPr>
          <p:nvPr/>
        </p:nvSpPr>
        <p:spPr bwMode="auto">
          <a:xfrm>
            <a:off x="3852862" y="2982912"/>
            <a:ext cx="898526" cy="503238"/>
          </a:xfrm>
          <a:prstGeom prst="rightArrow">
            <a:avLst>
              <a:gd name="adj1" fmla="val 50000"/>
              <a:gd name="adj2" fmla="val 42981"/>
            </a:avLst>
          </a:prstGeom>
          <a:solidFill>
            <a:srgbClr val="3333CC"/>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0252" name="AutoShape 12"/>
          <p:cNvSpPr>
            <a:spLocks noChangeArrowheads="1"/>
          </p:cNvSpPr>
          <p:nvPr/>
        </p:nvSpPr>
        <p:spPr bwMode="auto">
          <a:xfrm>
            <a:off x="4211638" y="2133600"/>
            <a:ext cx="504825" cy="431800"/>
          </a:xfrm>
          <a:prstGeom prst="rightArrow">
            <a:avLst>
              <a:gd name="adj1" fmla="val 50000"/>
              <a:gd name="adj2" fmla="val 29228"/>
            </a:avLst>
          </a:prstGeom>
          <a:solidFill>
            <a:srgbClr val="3333CC"/>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xmlns="" val="33828791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19318-5A7E-4F35-A43D-DDEEBEFCD269}" type="slidenum">
              <a:rPr lang="ru-RU" altLang="ru-RU">
                <a:solidFill>
                  <a:schemeClr val="bg2"/>
                </a:solidFill>
                <a:latin typeface="Arial Black" panose="020B0A04020102020204" pitchFamily="34" charset="0"/>
              </a:rPr>
              <a:pPr eaLnBrk="1" hangingPunct="1"/>
              <a:t>17</a:t>
            </a:fld>
            <a:endParaRPr lang="ru-RU" altLang="ru-RU">
              <a:solidFill>
                <a:schemeClr val="bg2"/>
              </a:solidFill>
              <a:latin typeface="Arial Black" panose="020B0A04020102020204" pitchFamily="34" charset="0"/>
            </a:endParaRPr>
          </a:p>
        </p:txBody>
      </p:sp>
      <p:sp>
        <p:nvSpPr>
          <p:cNvPr id="11267" name="Rectangle 2"/>
          <p:cNvSpPr>
            <a:spLocks noGrp="1" noChangeArrowheads="1"/>
          </p:cNvSpPr>
          <p:nvPr>
            <p:ph type="title"/>
          </p:nvPr>
        </p:nvSpPr>
        <p:spPr/>
        <p:txBody>
          <a:bodyPr/>
          <a:lstStyle/>
          <a:p>
            <a:r>
              <a:rPr lang="ru-RU" altLang="ru-RU" b="1" dirty="0">
                <a:latin typeface="Calibri" panose="020F0502020204030204" pitchFamily="34" charset="0"/>
              </a:rPr>
              <a:t>Содержание части 2</a:t>
            </a:r>
          </a:p>
        </p:txBody>
      </p:sp>
      <p:sp>
        <p:nvSpPr>
          <p:cNvPr id="11268" name="Содержимое 4"/>
          <p:cNvSpPr>
            <a:spLocks noGrp="1"/>
          </p:cNvSpPr>
          <p:nvPr>
            <p:ph idx="1"/>
          </p:nvPr>
        </p:nvSpPr>
        <p:spPr>
          <a:xfrm>
            <a:off x="466725" y="1624013"/>
            <a:ext cx="8229600" cy="4038600"/>
          </a:xfrm>
        </p:spPr>
        <p:txBody>
          <a:bodyPr/>
          <a:lstStyle/>
          <a:p>
            <a:r>
              <a:rPr lang="ru-RU" altLang="ru-RU" sz="2400" dirty="0">
                <a:solidFill>
                  <a:schemeClr val="bg1">
                    <a:lumMod val="50000"/>
                  </a:schemeClr>
                </a:solidFill>
                <a:latin typeface="Calibri" panose="020F0502020204030204" pitchFamily="34" charset="0"/>
              </a:rPr>
              <a:t>Эпилепсия и электрическая активность мозга,  методы ее регистрации</a:t>
            </a:r>
            <a:endParaRPr lang="en-US" altLang="ru-RU" sz="2400" dirty="0">
              <a:solidFill>
                <a:schemeClr val="bg1">
                  <a:lumMod val="50000"/>
                </a:schemeClr>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Диагностика эпилепсии и эпилептические ЭЭГ-паттерны, стимуляция мозга как метод подавления эпилептических разрядов</a:t>
            </a:r>
          </a:p>
          <a:p>
            <a:r>
              <a:rPr lang="ru-RU" altLang="ru-RU" sz="2400" b="1" dirty="0">
                <a:solidFill>
                  <a:schemeClr val="bg2"/>
                </a:solidFill>
                <a:latin typeface="Calibri" panose="020F0502020204030204" pitchFamily="34" charset="0"/>
              </a:rPr>
              <a:t>Модели и подходы к пониманию механизмов формирования эпилептических разрядов в </a:t>
            </a:r>
            <a:r>
              <a:rPr lang="ru-RU" altLang="ru-RU" sz="2400" b="1" dirty="0" err="1">
                <a:solidFill>
                  <a:schemeClr val="bg2"/>
                </a:solidFill>
                <a:latin typeface="Calibri" panose="020F0502020204030204" pitchFamily="34" charset="0"/>
              </a:rPr>
              <a:t>таламо</a:t>
            </a:r>
            <a:r>
              <a:rPr lang="ru-RU" altLang="ru-RU" sz="2400" b="1" dirty="0">
                <a:solidFill>
                  <a:schemeClr val="bg2"/>
                </a:solidFill>
                <a:latin typeface="Calibri" panose="020F0502020204030204" pitchFamily="34" charset="0"/>
              </a:rPr>
              <a:t>-кортикальной сети</a:t>
            </a:r>
            <a:endParaRPr lang="en-US" altLang="ru-RU" sz="2400" b="1" dirty="0">
              <a:solidFill>
                <a:schemeClr val="bg2"/>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Стимуляция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 инициация и подавление эпилептических разрядов</a:t>
            </a:r>
          </a:p>
          <a:p>
            <a:r>
              <a:rPr lang="ru-RU" altLang="ru-RU" sz="2400" dirty="0">
                <a:solidFill>
                  <a:schemeClr val="bg1">
                    <a:lumMod val="50000"/>
                  </a:schemeClr>
                </a:solidFill>
                <a:latin typeface="Calibri" panose="020F0502020204030204" pitchFamily="34" charset="0"/>
              </a:rPr>
              <a:t>Интерфейс мозг-компьютер для предсказания и подавления эпилептических событий</a:t>
            </a:r>
            <a:endParaRPr lang="en-US" altLang="ru-RU" sz="2400" dirty="0">
              <a:solidFill>
                <a:schemeClr val="bg1">
                  <a:lumMod val="50000"/>
                </a:schemeClr>
              </a:solidFill>
              <a:latin typeface="Calibri" panose="020F0502020204030204" pitchFamily="34" charset="0"/>
            </a:endParaRPr>
          </a:p>
          <a:p>
            <a:endParaRPr lang="en-US" altLang="ru-RU" sz="2400" dirty="0">
              <a:latin typeface="Calibri" panose="020F0502020204030204" pitchFamily="34" charset="0"/>
            </a:endParaRPr>
          </a:p>
          <a:p>
            <a:endParaRPr lang="ru-RU" altLang="ru-RU" sz="2400" dirty="0">
              <a:latin typeface="Calibri" panose="020F0502020204030204" pitchFamily="34" charset="0"/>
            </a:endParaRPr>
          </a:p>
        </p:txBody>
      </p:sp>
    </p:spTree>
    <p:extLst>
      <p:ext uri="{BB962C8B-B14F-4D97-AF65-F5344CB8AC3E}">
        <p14:creationId xmlns:p14="http://schemas.microsoft.com/office/powerpoint/2010/main" xmlns="" val="3911903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Текст 2"/>
          <p:cNvSpPr>
            <a:spLocks noGrp="1"/>
          </p:cNvSpPr>
          <p:nvPr>
            <p:ph type="body" idx="1"/>
          </p:nvPr>
        </p:nvSpPr>
        <p:spPr/>
        <p:txBody>
          <a:bodyPr/>
          <a:lstStyle/>
          <a:p>
            <a:r>
              <a:rPr lang="ru-RU" altLang="ru-RU" dirty="0"/>
              <a:t>«Химические» модели</a:t>
            </a:r>
            <a:endParaRPr lang="nl-NL" altLang="ru-RU" dirty="0"/>
          </a:p>
        </p:txBody>
      </p:sp>
      <p:sp>
        <p:nvSpPr>
          <p:cNvPr id="22531" name="Содержимое 3"/>
          <p:cNvSpPr>
            <a:spLocks noGrp="1"/>
          </p:cNvSpPr>
          <p:nvPr>
            <p:ph sz="half" idx="2"/>
          </p:nvPr>
        </p:nvSpPr>
        <p:spPr>
          <a:xfrm>
            <a:off x="457200" y="2041525"/>
            <a:ext cx="4040188" cy="3951288"/>
          </a:xfrm>
        </p:spPr>
        <p:txBody>
          <a:bodyPr/>
          <a:lstStyle/>
          <a:p>
            <a:endParaRPr lang="nl-NL" altLang="ru-RU" dirty="0"/>
          </a:p>
          <a:p>
            <a:r>
              <a:rPr lang="nl-NL" altLang="ru-RU" dirty="0" smtClean="0"/>
              <a:t>Penicillin </a:t>
            </a:r>
            <a:r>
              <a:rPr lang="nl-NL" altLang="ru-RU" dirty="0"/>
              <a:t>in cats</a:t>
            </a:r>
          </a:p>
          <a:p>
            <a:endParaRPr lang="nl-NL" altLang="ru-RU" dirty="0"/>
          </a:p>
          <a:p>
            <a:endParaRPr lang="nl-NL" altLang="ru-RU" dirty="0"/>
          </a:p>
          <a:p>
            <a:r>
              <a:rPr lang="nl-NL" altLang="ru-RU" dirty="0"/>
              <a:t>Thalamic pacemaker for oscillations, SWDs are modified sleep spindles</a:t>
            </a:r>
          </a:p>
          <a:p>
            <a:endParaRPr lang="ru-RU" altLang="ru-RU" dirty="0"/>
          </a:p>
        </p:txBody>
      </p:sp>
      <p:sp>
        <p:nvSpPr>
          <p:cNvPr id="22532" name="Текст 4"/>
          <p:cNvSpPr>
            <a:spLocks noGrp="1"/>
          </p:cNvSpPr>
          <p:nvPr>
            <p:ph type="body" sz="quarter" idx="3"/>
          </p:nvPr>
        </p:nvSpPr>
        <p:spPr/>
        <p:txBody>
          <a:bodyPr/>
          <a:lstStyle/>
          <a:p>
            <a:r>
              <a:rPr lang="ru-RU" dirty="0"/>
              <a:t>Генетические модели </a:t>
            </a:r>
            <a:endParaRPr lang="ru-RU" altLang="ru-RU" dirty="0"/>
          </a:p>
        </p:txBody>
      </p:sp>
      <p:sp>
        <p:nvSpPr>
          <p:cNvPr id="22533" name="Содержимое 5"/>
          <p:cNvSpPr>
            <a:spLocks noGrp="1"/>
          </p:cNvSpPr>
          <p:nvPr>
            <p:ph sz="quarter" idx="4"/>
          </p:nvPr>
        </p:nvSpPr>
        <p:spPr/>
        <p:txBody>
          <a:bodyPr/>
          <a:lstStyle/>
          <a:p>
            <a:pPr>
              <a:lnSpc>
                <a:spcPct val="80000"/>
              </a:lnSpc>
            </a:pPr>
            <a:endParaRPr lang="nl-NL" altLang="ru-RU" dirty="0"/>
          </a:p>
          <a:p>
            <a:pPr>
              <a:lnSpc>
                <a:spcPct val="80000"/>
              </a:lnSpc>
            </a:pPr>
            <a:r>
              <a:rPr lang="nl-NL" altLang="ru-RU" dirty="0" smtClean="0"/>
              <a:t>Genetic </a:t>
            </a:r>
            <a:r>
              <a:rPr lang="nl-NL" altLang="ru-RU" dirty="0"/>
              <a:t>models, spontaneous seizures (WAG/Rij and GAERS)</a:t>
            </a:r>
          </a:p>
          <a:p>
            <a:pPr>
              <a:lnSpc>
                <a:spcPct val="80000"/>
              </a:lnSpc>
              <a:buFont typeface="Wingdings" panose="05000000000000000000" pitchFamily="2" charset="2"/>
              <a:buNone/>
            </a:pPr>
            <a:endParaRPr lang="nl-NL" altLang="ru-RU" dirty="0"/>
          </a:p>
          <a:p>
            <a:pPr>
              <a:lnSpc>
                <a:spcPct val="80000"/>
              </a:lnSpc>
            </a:pPr>
            <a:r>
              <a:rPr lang="nl-NL" altLang="ru-RU" dirty="0"/>
              <a:t>Focal cortical zone  triggering SWDs; Local increase spontaneous neuronal firing. Different neural circuits for sleep spindles and SWDs, network approaches </a:t>
            </a:r>
          </a:p>
          <a:p>
            <a:endParaRPr lang="ru-RU" altLang="ru-RU" dirty="0"/>
          </a:p>
        </p:txBody>
      </p:sp>
      <p:sp>
        <p:nvSpPr>
          <p:cNvPr id="22534" name="Номер слайда 6"/>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C7D68C-4A28-41C6-ACDE-70B13EBC228C}" type="slidenum">
              <a:rPr lang="ru-RU" altLang="ru-RU">
                <a:solidFill>
                  <a:schemeClr val="bg2"/>
                </a:solidFill>
                <a:latin typeface="Arial Black" panose="020B0A04020102020204" pitchFamily="34" charset="0"/>
              </a:rPr>
              <a:pPr eaLnBrk="1" hangingPunct="1"/>
              <a:t>18</a:t>
            </a:fld>
            <a:endParaRPr lang="ru-RU" altLang="ru-RU">
              <a:solidFill>
                <a:schemeClr val="bg2"/>
              </a:solidFill>
              <a:latin typeface="Arial Black" panose="020B0A04020102020204" pitchFamily="34" charset="0"/>
            </a:endParaRPr>
          </a:p>
        </p:txBody>
      </p:sp>
      <p:sp>
        <p:nvSpPr>
          <p:cNvPr id="22535" name="Заголовок 1"/>
          <p:cNvSpPr>
            <a:spLocks noGrp="1"/>
          </p:cNvSpPr>
          <p:nvPr>
            <p:ph type="title"/>
          </p:nvPr>
        </p:nvSpPr>
        <p:spPr>
          <a:xfrm>
            <a:off x="395288" y="366713"/>
            <a:ext cx="8229600" cy="1143000"/>
          </a:xfrm>
        </p:spPr>
        <p:txBody>
          <a:bodyPr/>
          <a:lstStyle/>
          <a:p>
            <a:r>
              <a:rPr lang="ru-RU" altLang="ru-RU" dirty="0"/>
              <a:t>Различные животные модели </a:t>
            </a:r>
            <a:r>
              <a:rPr lang="ru-RU" altLang="ru-RU" dirty="0" err="1"/>
              <a:t>абсанс</a:t>
            </a:r>
            <a:r>
              <a:rPr lang="ru-RU" altLang="ru-RU" dirty="0"/>
              <a:t>- эпилепсии</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519181" y="381000"/>
            <a:ext cx="8229600" cy="1143000"/>
          </a:xfrm>
        </p:spPr>
        <p:txBody>
          <a:bodyPr/>
          <a:lstStyle/>
          <a:p>
            <a:r>
              <a:rPr lang="ru-RU" altLang="ru-RU" dirty="0">
                <a:latin typeface="Calibri" panose="020F0502020204030204" pitchFamily="34" charset="0"/>
              </a:rPr>
              <a:t>Пенициллин-индуцированная эпилептическая активность у кошек</a:t>
            </a:r>
          </a:p>
        </p:txBody>
      </p:sp>
      <p:sp>
        <p:nvSpPr>
          <p:cNvPr id="27651" name="Номер слайда 6"/>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0BBA6148-1590-4BDB-AE44-62B1BA0D25BA}" type="slidenum">
              <a:rPr lang="ru-RU" altLang="ru-RU" sz="1600">
                <a:solidFill>
                  <a:schemeClr val="bg2"/>
                </a:solidFill>
                <a:latin typeface="Arial Black" panose="020B0A04020102020204" pitchFamily="34" charset="0"/>
              </a:rPr>
              <a:pPr>
                <a:spcBef>
                  <a:spcPct val="0"/>
                </a:spcBef>
                <a:buClrTx/>
                <a:buSzTx/>
                <a:buFontTx/>
                <a:buNone/>
              </a:pPr>
              <a:t>19</a:t>
            </a:fld>
            <a:endParaRPr lang="ru-RU" altLang="ru-RU" sz="1600">
              <a:solidFill>
                <a:schemeClr val="bg2"/>
              </a:solidFill>
              <a:latin typeface="Arial Black" panose="020B0A04020102020204" pitchFamily="34" charset="0"/>
            </a:endParaRPr>
          </a:p>
        </p:txBody>
      </p:sp>
      <p:pic>
        <p:nvPicPr>
          <p:cNvPr id="27652"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221" y="1578839"/>
            <a:ext cx="5829162" cy="3757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TextBox 8"/>
          <p:cNvSpPr txBox="1">
            <a:spLocks noChangeArrowheads="1"/>
          </p:cNvSpPr>
          <p:nvPr/>
        </p:nvSpPr>
        <p:spPr bwMode="auto">
          <a:xfrm>
            <a:off x="349250" y="5640388"/>
            <a:ext cx="85694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i="1" dirty="0">
                <a:latin typeface="Calibri" panose="020F0502020204030204" pitchFamily="34" charset="0"/>
              </a:rPr>
              <a:t>G</a:t>
            </a:r>
            <a:r>
              <a:rPr lang="ru-RU" altLang="ru-RU" sz="1800" i="1" dirty="0">
                <a:latin typeface="Calibri" panose="020F0502020204030204" pitchFamily="34" charset="0"/>
              </a:rPr>
              <a:t>.</a:t>
            </a:r>
            <a:r>
              <a:rPr lang="en-US" altLang="ru-RU" sz="1800" i="1" dirty="0">
                <a:latin typeface="Calibri" panose="020F0502020204030204" pitchFamily="34" charset="0"/>
              </a:rPr>
              <a:t> </a:t>
            </a:r>
            <a:r>
              <a:rPr lang="en-US" altLang="ru-RU" sz="1800" i="1" dirty="0" err="1">
                <a:latin typeface="Calibri" panose="020F0502020204030204" pitchFamily="34" charset="0"/>
              </a:rPr>
              <a:t>Kostopoulos</a:t>
            </a:r>
            <a:r>
              <a:rPr lang="en-US" altLang="ru-RU" sz="1800" i="1" dirty="0">
                <a:latin typeface="Calibri" panose="020F0502020204030204" pitchFamily="34" charset="0"/>
              </a:rPr>
              <a:t>, P</a:t>
            </a:r>
            <a:r>
              <a:rPr lang="ru-RU" altLang="ru-RU" sz="1800" i="1" dirty="0">
                <a:latin typeface="Calibri" panose="020F0502020204030204" pitchFamily="34" charset="0"/>
              </a:rPr>
              <a:t>. </a:t>
            </a:r>
            <a:r>
              <a:rPr lang="en-US" altLang="ru-RU" sz="1800" i="1" dirty="0" err="1">
                <a:latin typeface="Calibri" panose="020F0502020204030204" pitchFamily="34" charset="0"/>
              </a:rPr>
              <a:t>Gloor</a:t>
            </a:r>
            <a:r>
              <a:rPr lang="en-US" altLang="ru-RU" sz="1800" i="1" dirty="0">
                <a:latin typeface="Calibri" panose="020F0502020204030204" pitchFamily="34" charset="0"/>
              </a:rPr>
              <a:t>, A</a:t>
            </a:r>
            <a:r>
              <a:rPr lang="ru-RU" altLang="ru-RU" sz="1800" i="1" dirty="0">
                <a:latin typeface="Calibri" panose="020F0502020204030204" pitchFamily="34" charset="0"/>
              </a:rPr>
              <a:t>.</a:t>
            </a:r>
            <a:r>
              <a:rPr lang="en-US" altLang="ru-RU" sz="1800" i="1" dirty="0">
                <a:latin typeface="Calibri" panose="020F0502020204030204" pitchFamily="34" charset="0"/>
              </a:rPr>
              <a:t> Pellegrini, J</a:t>
            </a:r>
            <a:r>
              <a:rPr lang="ru-RU" altLang="ru-RU" sz="1800" i="1" dirty="0">
                <a:latin typeface="Calibri" panose="020F0502020204030204" pitchFamily="34" charset="0"/>
              </a:rPr>
              <a:t>.</a:t>
            </a:r>
            <a:r>
              <a:rPr lang="en-US" altLang="ru-RU" sz="1800" i="1" dirty="0">
                <a:latin typeface="Calibri" panose="020F0502020204030204" pitchFamily="34" charset="0"/>
              </a:rPr>
              <a:t> </a:t>
            </a:r>
            <a:r>
              <a:rPr lang="en-US" altLang="ru-RU" sz="1800" i="1" dirty="0" err="1">
                <a:latin typeface="Calibri" panose="020F0502020204030204" pitchFamily="34" charset="0"/>
              </a:rPr>
              <a:t>Gotman</a:t>
            </a:r>
            <a:r>
              <a:rPr lang="ru-RU" altLang="ru-RU" sz="1800" i="1" dirty="0">
                <a:latin typeface="Calibri" panose="020F0502020204030204" pitchFamily="34" charset="0"/>
              </a:rPr>
              <a:t>.</a:t>
            </a:r>
            <a:r>
              <a:rPr lang="en-US" altLang="ru-RU" sz="1800" dirty="0">
                <a:latin typeface="Calibri" panose="020F0502020204030204" pitchFamily="34" charset="0"/>
              </a:rPr>
              <a:t> A study of the transition from spindles to spike and wave discharge in feline generalized penicillin epilepsy: </a:t>
            </a:r>
            <a:r>
              <a:rPr lang="en-US" altLang="ru-RU" sz="1800" dirty="0" err="1">
                <a:latin typeface="Calibri" panose="020F0502020204030204" pitchFamily="34" charset="0"/>
              </a:rPr>
              <a:t>Microphysiological</a:t>
            </a:r>
            <a:r>
              <a:rPr lang="en-US" altLang="ru-RU" sz="1800" dirty="0">
                <a:latin typeface="Calibri" panose="020F0502020204030204" pitchFamily="34" charset="0"/>
              </a:rPr>
              <a:t> features</a:t>
            </a:r>
            <a:r>
              <a:rPr lang="ru-RU" altLang="ru-RU" sz="1800" dirty="0">
                <a:latin typeface="Calibri" panose="020F0502020204030204" pitchFamily="34" charset="0"/>
              </a:rPr>
              <a:t> </a:t>
            </a:r>
            <a:r>
              <a:rPr lang="en-US" altLang="ru-RU" sz="1800" i="1" dirty="0">
                <a:latin typeface="Calibri" panose="020F0502020204030204" pitchFamily="34" charset="0"/>
              </a:rPr>
              <a:t>Experimental Neurology</a:t>
            </a:r>
            <a:r>
              <a:rPr lang="ru-RU" altLang="ru-RU" sz="1800" dirty="0">
                <a:latin typeface="Calibri" panose="020F0502020204030204" pitchFamily="34" charset="0"/>
              </a:rPr>
              <a:t> </a:t>
            </a:r>
            <a:r>
              <a:rPr lang="en-US" altLang="ru-RU" sz="1800" dirty="0">
                <a:latin typeface="Calibri" panose="020F0502020204030204" pitchFamily="34" charset="0"/>
              </a:rPr>
              <a:t>73, 1 </a:t>
            </a:r>
            <a:r>
              <a:rPr lang="ru-RU" altLang="ru-RU" sz="1800" dirty="0">
                <a:latin typeface="Calibri" panose="020F0502020204030204" pitchFamily="34" charset="0"/>
              </a:rPr>
              <a:t>(</a:t>
            </a:r>
            <a:r>
              <a:rPr lang="en-US" altLang="ru-RU" sz="1800" dirty="0">
                <a:latin typeface="Calibri" panose="020F0502020204030204" pitchFamily="34" charset="0"/>
              </a:rPr>
              <a:t>1981</a:t>
            </a:r>
            <a:r>
              <a:rPr lang="ru-RU" altLang="ru-RU" sz="1800" dirty="0">
                <a:latin typeface="Calibri" panose="020F0502020204030204" pitchFamily="34" charset="0"/>
              </a:rPr>
              <a:t>) </a:t>
            </a:r>
            <a:r>
              <a:rPr lang="en-US" altLang="ru-RU" sz="1800" dirty="0">
                <a:latin typeface="Calibri" panose="020F0502020204030204" pitchFamily="34" charset="0"/>
              </a:rPr>
              <a:t>55–77</a:t>
            </a:r>
          </a:p>
          <a:p>
            <a:pPr eaLnBrk="1" hangingPunct="1">
              <a:spcBef>
                <a:spcPct val="0"/>
              </a:spcBef>
              <a:buClrTx/>
              <a:buSzTx/>
              <a:buFontTx/>
              <a:buNone/>
            </a:pPr>
            <a:endParaRPr lang="ru-RU" altLang="ru-RU" sz="1800" dirty="0">
              <a:latin typeface="Calibri" panose="020F0502020204030204" pitchFamily="34" charset="0"/>
            </a:endParaRPr>
          </a:p>
        </p:txBody>
      </p:sp>
    </p:spTree>
    <p:extLst>
      <p:ext uri="{BB962C8B-B14F-4D97-AF65-F5344CB8AC3E}">
        <p14:creationId xmlns:p14="http://schemas.microsoft.com/office/powerpoint/2010/main" xmlns="" val="133850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Содержимое 2"/>
          <p:cNvSpPr>
            <a:spLocks noGrp="1"/>
          </p:cNvSpPr>
          <p:nvPr>
            <p:ph idx="1"/>
          </p:nvPr>
        </p:nvSpPr>
        <p:spPr>
          <a:xfrm>
            <a:off x="469900" y="528918"/>
            <a:ext cx="8229600" cy="4833657"/>
          </a:xfrm>
        </p:spPr>
        <p:txBody>
          <a:bodyPr/>
          <a:lstStyle/>
          <a:p>
            <a:r>
              <a:rPr lang="ru-RU" altLang="ru-RU" sz="2000" b="1" dirty="0" err="1">
                <a:solidFill>
                  <a:schemeClr val="bg2"/>
                </a:solidFill>
                <a:latin typeface="Calibri" panose="020F0502020204030204" pitchFamily="34" charset="0"/>
              </a:rPr>
              <a:t>В.н.с</a:t>
            </a:r>
            <a:r>
              <a:rPr lang="en-US" altLang="ru-RU" sz="2000" b="1" dirty="0">
                <a:solidFill>
                  <a:schemeClr val="bg2"/>
                </a:solidFill>
                <a:latin typeface="Calibri" panose="020F0502020204030204" pitchFamily="34" charset="0"/>
              </a:rPr>
              <a:t>.</a:t>
            </a:r>
            <a:r>
              <a:rPr lang="ru-RU" altLang="ru-RU" sz="2000" b="1" dirty="0">
                <a:solidFill>
                  <a:schemeClr val="bg2"/>
                </a:solidFill>
                <a:latin typeface="Calibri" panose="020F0502020204030204" pitchFamily="34" charset="0"/>
              </a:rPr>
              <a:t>, д.б.н.</a:t>
            </a:r>
            <a:r>
              <a:rPr lang="en-US" altLang="ru-RU" sz="2000" b="1" dirty="0">
                <a:solidFill>
                  <a:schemeClr val="bg2"/>
                </a:solidFill>
                <a:latin typeface="Calibri" panose="020F0502020204030204" pitchFamily="34" charset="0"/>
              </a:rPr>
              <a:t> </a:t>
            </a:r>
            <a:r>
              <a:rPr lang="ru-RU" altLang="ru-RU" sz="2000" b="1" dirty="0">
                <a:solidFill>
                  <a:schemeClr val="bg2"/>
                </a:solidFill>
                <a:latin typeface="Calibri" panose="020F0502020204030204" pitchFamily="34" charset="0"/>
              </a:rPr>
              <a:t>Е.Ю. </a:t>
            </a:r>
            <a:r>
              <a:rPr lang="ru-RU" altLang="ru-RU" sz="2000" b="1" dirty="0" err="1">
                <a:solidFill>
                  <a:schemeClr val="bg2"/>
                </a:solidFill>
                <a:latin typeface="Calibri" panose="020F0502020204030204" pitchFamily="34" charset="0"/>
              </a:rPr>
              <a:t>Ситникова</a:t>
            </a:r>
            <a:endParaRPr lang="en-US" altLang="ru-RU" sz="2000" b="1" dirty="0">
              <a:solidFill>
                <a:schemeClr val="bg2"/>
              </a:solidFill>
              <a:latin typeface="Calibri" panose="020F0502020204030204" pitchFamily="34" charset="0"/>
            </a:endParaRPr>
          </a:p>
          <a:p>
            <a:r>
              <a:rPr lang="ru-RU" altLang="ru-RU" sz="1100" b="1" dirty="0">
                <a:latin typeface="Calibri" panose="020F0502020204030204" pitchFamily="34" charset="0"/>
              </a:rPr>
              <a:t>Лаборатория </a:t>
            </a:r>
            <a:r>
              <a:rPr lang="ru-RU" altLang="ru-RU" sz="1100" b="1" dirty="0" err="1">
                <a:latin typeface="Calibri" panose="020F0502020204030204" pitchFamily="34" charset="0"/>
              </a:rPr>
              <a:t>нейроотногенеза</a:t>
            </a:r>
            <a:r>
              <a:rPr lang="en-US" altLang="ru-RU" sz="1100" b="1" dirty="0">
                <a:latin typeface="Calibri" panose="020F0502020204030204" pitchFamily="34" charset="0"/>
              </a:rPr>
              <a:t>,</a:t>
            </a:r>
            <a:r>
              <a:rPr lang="ru-RU" altLang="ru-RU" sz="1100" b="1" dirty="0">
                <a:latin typeface="Calibri" panose="020F0502020204030204" pitchFamily="34" charset="0"/>
              </a:rPr>
              <a:t> Институт высшей нервной деятельности и </a:t>
            </a:r>
            <a:br>
              <a:rPr lang="ru-RU" altLang="ru-RU" sz="1100" b="1" dirty="0">
                <a:latin typeface="Calibri" panose="020F0502020204030204" pitchFamily="34" charset="0"/>
              </a:rPr>
            </a:br>
            <a:r>
              <a:rPr lang="ru-RU" altLang="ru-RU" sz="1100" b="1" dirty="0">
                <a:latin typeface="Calibri" panose="020F0502020204030204" pitchFamily="34" charset="0"/>
              </a:rPr>
              <a:t>нейрофизиологии</a:t>
            </a:r>
            <a:r>
              <a:rPr lang="en-US" altLang="ru-RU" sz="1100" b="1" dirty="0">
                <a:latin typeface="Calibri" panose="020F0502020204030204" pitchFamily="34" charset="0"/>
              </a:rPr>
              <a:t> </a:t>
            </a:r>
            <a:r>
              <a:rPr lang="ru-RU" altLang="ru-RU" sz="1100" b="1" dirty="0">
                <a:latin typeface="Calibri" panose="020F0502020204030204" pitchFamily="34" charset="0"/>
              </a:rPr>
              <a:t>РАН</a:t>
            </a:r>
            <a:r>
              <a:rPr lang="en-US" altLang="ru-RU" sz="1100" b="1" dirty="0">
                <a:latin typeface="Calibri" panose="020F0502020204030204" pitchFamily="34" charset="0"/>
              </a:rPr>
              <a:t>, </a:t>
            </a:r>
            <a:r>
              <a:rPr lang="en-US" altLang="ru-RU" sz="1100" dirty="0">
                <a:latin typeface="Calibri" panose="020F0502020204030204" pitchFamily="34" charset="0"/>
              </a:rPr>
              <a:t> </a:t>
            </a:r>
            <a:r>
              <a:rPr lang="ru-RU" altLang="ru-RU" sz="1100" dirty="0">
                <a:latin typeface="Calibri" panose="020F0502020204030204" pitchFamily="34" charset="0"/>
              </a:rPr>
              <a:t>Бутлерова</a:t>
            </a:r>
            <a:r>
              <a:rPr lang="en-US" altLang="ru-RU" sz="1100" dirty="0">
                <a:latin typeface="Calibri" panose="020F0502020204030204" pitchFamily="34" charset="0"/>
              </a:rPr>
              <a:t>, 5A, 117485 </a:t>
            </a:r>
            <a:r>
              <a:rPr lang="ru-RU" altLang="ru-RU" sz="1100" dirty="0">
                <a:latin typeface="Calibri" panose="020F0502020204030204" pitchFamily="34" charset="0"/>
              </a:rPr>
              <a:t>Москва</a:t>
            </a:r>
            <a:r>
              <a:rPr lang="en-US" altLang="ru-RU" sz="1100" dirty="0">
                <a:latin typeface="Calibri" panose="020F0502020204030204" pitchFamily="34" charset="0"/>
              </a:rPr>
              <a:t>, </a:t>
            </a:r>
            <a:r>
              <a:rPr lang="ru-RU" altLang="ru-RU" sz="1100" dirty="0">
                <a:latin typeface="Calibri" panose="020F0502020204030204" pitchFamily="34" charset="0"/>
              </a:rPr>
              <a:t>Россия</a:t>
            </a:r>
            <a:endParaRPr lang="en-US" altLang="ru-RU" sz="1100" b="1" dirty="0">
              <a:solidFill>
                <a:schemeClr val="bg2"/>
              </a:solidFill>
              <a:latin typeface="Calibri" panose="020F0502020204030204" pitchFamily="34" charset="0"/>
            </a:endParaRPr>
          </a:p>
          <a:p>
            <a:r>
              <a:rPr lang="en-US" altLang="ru-RU" sz="2000" b="1" dirty="0">
                <a:solidFill>
                  <a:schemeClr val="bg2"/>
                </a:solidFill>
                <a:latin typeface="Calibri" panose="020F0502020204030204" pitchFamily="34" charset="0"/>
              </a:rPr>
              <a:t>Prof. Gilles van </a:t>
            </a:r>
            <a:r>
              <a:rPr lang="en-US" altLang="ru-RU" sz="2000" b="1" dirty="0" err="1">
                <a:solidFill>
                  <a:schemeClr val="bg2"/>
                </a:solidFill>
                <a:latin typeface="Calibri" panose="020F0502020204030204" pitchFamily="34" charset="0"/>
              </a:rPr>
              <a:t>Luijtelaar</a:t>
            </a:r>
            <a:endParaRPr lang="ru-RU" altLang="ru-RU" sz="2000" b="1" dirty="0">
              <a:solidFill>
                <a:schemeClr val="bg2"/>
              </a:solidFill>
              <a:latin typeface="Calibri" panose="020F0502020204030204" pitchFamily="34" charset="0"/>
            </a:endParaRPr>
          </a:p>
          <a:p>
            <a:pPr lvl="0">
              <a:buClr>
                <a:srgbClr val="00007D"/>
              </a:buClr>
            </a:pPr>
            <a:r>
              <a:rPr lang="en-US" altLang="ru-RU" sz="1100" b="1" dirty="0">
                <a:solidFill>
                  <a:srgbClr val="000000"/>
                </a:solidFill>
                <a:latin typeface="Calibri" panose="020F0502020204030204" pitchFamily="34" charset="0"/>
              </a:rPr>
              <a:t>Nijmegen Institute of Cognition and Information,</a:t>
            </a:r>
            <a:r>
              <a:rPr lang="ru-RU" altLang="ru-RU" sz="1100" b="1" dirty="0">
                <a:solidFill>
                  <a:srgbClr val="000000"/>
                </a:solidFill>
                <a:latin typeface="Calibri" panose="020F0502020204030204" pitchFamily="34" charset="0"/>
              </a:rPr>
              <a:t> </a:t>
            </a:r>
            <a:r>
              <a:rPr lang="en-US" altLang="ru-RU" sz="1100" b="1" dirty="0">
                <a:solidFill>
                  <a:srgbClr val="000000"/>
                </a:solidFill>
                <a:latin typeface="Calibri" panose="020F0502020204030204" pitchFamily="34" charset="0"/>
              </a:rPr>
              <a:t> </a:t>
            </a:r>
            <a:r>
              <a:rPr lang="en-US" altLang="ru-RU" sz="1100" b="1" dirty="0" err="1">
                <a:solidFill>
                  <a:srgbClr val="000000"/>
                </a:solidFill>
                <a:latin typeface="Calibri" panose="020F0502020204030204" pitchFamily="34" charset="0"/>
              </a:rPr>
              <a:t>Radboud</a:t>
            </a:r>
            <a:r>
              <a:rPr lang="en-US" altLang="ru-RU" sz="1100" b="1" dirty="0">
                <a:solidFill>
                  <a:srgbClr val="000000"/>
                </a:solidFill>
                <a:latin typeface="Calibri" panose="020F0502020204030204" pitchFamily="34" charset="0"/>
              </a:rPr>
              <a:t> University Nijmegen</a:t>
            </a:r>
            <a:r>
              <a:rPr lang="en-US" altLang="ru-RU" sz="1100" dirty="0">
                <a:solidFill>
                  <a:srgbClr val="000000"/>
                </a:solidFill>
                <a:latin typeface="Calibri" panose="020F0502020204030204" pitchFamily="34" charset="0"/>
              </a:rPr>
              <a:t>, PO 9104, </a:t>
            </a:r>
            <a:br>
              <a:rPr lang="en-US" altLang="ru-RU" sz="1100" dirty="0">
                <a:solidFill>
                  <a:srgbClr val="000000"/>
                </a:solidFill>
                <a:latin typeface="Calibri" panose="020F0502020204030204" pitchFamily="34" charset="0"/>
              </a:rPr>
            </a:br>
            <a:r>
              <a:rPr lang="en-US" altLang="ru-RU" sz="1100" dirty="0">
                <a:solidFill>
                  <a:srgbClr val="000000"/>
                </a:solidFill>
                <a:latin typeface="Calibri" panose="020F0502020204030204" pitchFamily="34" charset="0"/>
              </a:rPr>
              <a:t>6500 HE Nijmegen, the Netherlands</a:t>
            </a:r>
          </a:p>
          <a:p>
            <a:r>
              <a:rPr lang="en-US" altLang="ru-RU" sz="2000" b="1" dirty="0" err="1">
                <a:solidFill>
                  <a:schemeClr val="bg2"/>
                </a:solidFill>
                <a:latin typeface="Calibri" panose="020F0502020204030204" pitchFamily="34" charset="0"/>
              </a:rPr>
              <a:t>Dr</a:t>
            </a:r>
            <a:r>
              <a:rPr lang="en-US" altLang="ru-RU" sz="2000" b="1" dirty="0">
                <a:solidFill>
                  <a:schemeClr val="bg2"/>
                </a:solidFill>
                <a:latin typeface="Calibri" panose="020F0502020204030204" pitchFamily="34" charset="0"/>
              </a:rPr>
              <a:t> Annika </a:t>
            </a:r>
            <a:r>
              <a:rPr lang="en-US" altLang="ru-RU" sz="2000" b="1" dirty="0" err="1">
                <a:solidFill>
                  <a:schemeClr val="bg2"/>
                </a:solidFill>
                <a:latin typeface="Calibri" panose="020F0502020204030204" pitchFamily="34" charset="0"/>
              </a:rPr>
              <a:t>Luttjohann</a:t>
            </a:r>
            <a:endParaRPr lang="en-US" altLang="ru-RU" sz="2000" b="1" dirty="0">
              <a:solidFill>
                <a:schemeClr val="bg2"/>
              </a:solidFill>
              <a:latin typeface="Calibri" panose="020F0502020204030204" pitchFamily="34" charset="0"/>
            </a:endParaRPr>
          </a:p>
          <a:p>
            <a:r>
              <a:rPr lang="en-US" sz="1100" b="1" dirty="0">
                <a:solidFill>
                  <a:srgbClr val="000000"/>
                </a:solidFill>
                <a:latin typeface="Calibri" panose="020F0502020204030204" pitchFamily="34" charset="0"/>
              </a:rPr>
              <a:t>Institute of Physiology I, </a:t>
            </a:r>
            <a:r>
              <a:rPr lang="en-US" sz="1100" b="1" dirty="0" err="1">
                <a:solidFill>
                  <a:srgbClr val="000000"/>
                </a:solidFill>
                <a:latin typeface="Calibri" panose="020F0502020204030204" pitchFamily="34" charset="0"/>
              </a:rPr>
              <a:t>Westfälische</a:t>
            </a:r>
            <a:r>
              <a:rPr lang="en-US" sz="1100" b="1" dirty="0">
                <a:solidFill>
                  <a:srgbClr val="000000"/>
                </a:solidFill>
                <a:latin typeface="Calibri" panose="020F0502020204030204" pitchFamily="34" charset="0"/>
              </a:rPr>
              <a:t> </a:t>
            </a:r>
            <a:r>
              <a:rPr lang="en-US" sz="1100" b="1" dirty="0" err="1">
                <a:solidFill>
                  <a:srgbClr val="000000"/>
                </a:solidFill>
                <a:latin typeface="Calibri" panose="020F0502020204030204" pitchFamily="34" charset="0"/>
              </a:rPr>
              <a:t>Wilhelms</a:t>
            </a:r>
            <a:r>
              <a:rPr lang="en-US" sz="1100" b="1" dirty="0">
                <a:solidFill>
                  <a:srgbClr val="000000"/>
                </a:solidFill>
                <a:latin typeface="Calibri" panose="020F0502020204030204" pitchFamily="34" charset="0"/>
              </a:rPr>
              <a:t> University </a:t>
            </a:r>
            <a:r>
              <a:rPr lang="en-US" sz="1100" b="1" dirty="0" err="1">
                <a:solidFill>
                  <a:srgbClr val="000000"/>
                </a:solidFill>
                <a:latin typeface="Calibri" panose="020F0502020204030204" pitchFamily="34" charset="0"/>
              </a:rPr>
              <a:t>Münster</a:t>
            </a:r>
            <a:r>
              <a:rPr lang="en-US" sz="1100" dirty="0"/>
              <a:t>, </a:t>
            </a:r>
            <a:r>
              <a:rPr lang="en-US" sz="1100" dirty="0" err="1">
                <a:solidFill>
                  <a:srgbClr val="000000"/>
                </a:solidFill>
                <a:latin typeface="Calibri" panose="020F0502020204030204" pitchFamily="34" charset="0"/>
              </a:rPr>
              <a:t>Münster</a:t>
            </a:r>
            <a:r>
              <a:rPr lang="en-US" sz="1100" dirty="0">
                <a:solidFill>
                  <a:srgbClr val="000000"/>
                </a:solidFill>
                <a:latin typeface="Calibri" panose="020F0502020204030204" pitchFamily="34" charset="0"/>
              </a:rPr>
              <a:t>, Germany</a:t>
            </a:r>
            <a:endParaRPr lang="en-US" altLang="ru-RU" sz="1100" dirty="0">
              <a:solidFill>
                <a:srgbClr val="000000"/>
              </a:solidFill>
              <a:latin typeface="Calibri" panose="020F0502020204030204" pitchFamily="34" charset="0"/>
            </a:endParaRPr>
          </a:p>
          <a:p>
            <a:pPr>
              <a:buClr>
                <a:srgbClr val="00007D"/>
              </a:buClr>
            </a:pPr>
            <a:r>
              <a:rPr lang="en-US" altLang="ru-RU" sz="2000" b="1" dirty="0">
                <a:solidFill>
                  <a:srgbClr val="00007D"/>
                </a:solidFill>
                <a:latin typeface="Calibri" panose="020F0502020204030204" pitchFamily="34" charset="0"/>
              </a:rPr>
              <a:t>Dr. </a:t>
            </a:r>
            <a:r>
              <a:rPr lang="en-US" altLang="ru-RU" sz="2000" b="1" dirty="0" err="1">
                <a:solidFill>
                  <a:srgbClr val="00007D"/>
                </a:solidFill>
                <a:latin typeface="Calibri" panose="020F0502020204030204" pitchFamily="34" charset="0"/>
              </a:rPr>
              <a:t>Pauly</a:t>
            </a:r>
            <a:r>
              <a:rPr lang="en-US" altLang="ru-RU" sz="2000" b="1" dirty="0">
                <a:solidFill>
                  <a:srgbClr val="00007D"/>
                </a:solidFill>
                <a:latin typeface="Calibri" panose="020F0502020204030204" pitchFamily="34" charset="0"/>
              </a:rPr>
              <a:t> </a:t>
            </a:r>
            <a:r>
              <a:rPr lang="en-US" altLang="ru-RU" sz="2000" b="1" dirty="0" err="1">
                <a:solidFill>
                  <a:srgbClr val="00007D"/>
                </a:solidFill>
                <a:latin typeface="Calibri" panose="020F0502020204030204" pitchFamily="34" charset="0"/>
              </a:rPr>
              <a:t>Ossenblok</a:t>
            </a:r>
            <a:endParaRPr lang="en-US" altLang="ru-RU" sz="2000" b="1" dirty="0">
              <a:solidFill>
                <a:srgbClr val="00007D"/>
              </a:solidFill>
              <a:latin typeface="Calibri" panose="020F0502020204030204" pitchFamily="34" charset="0"/>
            </a:endParaRPr>
          </a:p>
          <a:p>
            <a:pPr>
              <a:buClr>
                <a:srgbClr val="00007D"/>
              </a:buClr>
            </a:pPr>
            <a:r>
              <a:rPr lang="en-US" altLang="ru-RU" sz="1100" b="1" dirty="0">
                <a:solidFill>
                  <a:srgbClr val="000000"/>
                </a:solidFill>
                <a:latin typeface="Calibri" panose="020F0502020204030204" pitchFamily="34" charset="0"/>
              </a:rPr>
              <a:t>The </a:t>
            </a:r>
            <a:r>
              <a:rPr lang="en-US" altLang="ru-RU" sz="1100" b="1" dirty="0" err="1">
                <a:solidFill>
                  <a:srgbClr val="000000"/>
                </a:solidFill>
                <a:latin typeface="Calibri" panose="020F0502020204030204" pitchFamily="34" charset="0"/>
              </a:rPr>
              <a:t>Kempenhaeghe</a:t>
            </a:r>
            <a:r>
              <a:rPr lang="en-US" altLang="ru-RU" sz="1100" b="1" dirty="0">
                <a:solidFill>
                  <a:srgbClr val="000000"/>
                </a:solidFill>
                <a:latin typeface="Calibri" panose="020F0502020204030204" pitchFamily="34" charset="0"/>
              </a:rPr>
              <a:t> epilepsy </a:t>
            </a:r>
            <a:r>
              <a:rPr lang="en-US" altLang="ru-RU" sz="1100" b="1" dirty="0" err="1">
                <a:solidFill>
                  <a:srgbClr val="000000"/>
                </a:solidFill>
                <a:latin typeface="Calibri" panose="020F0502020204030204" pitchFamily="34" charset="0"/>
              </a:rPr>
              <a:t>centre</a:t>
            </a:r>
            <a:r>
              <a:rPr lang="en-US" altLang="ru-RU" sz="1100" dirty="0">
                <a:solidFill>
                  <a:srgbClr val="000000"/>
                </a:solidFill>
                <a:latin typeface="Calibri" panose="020F0502020204030204" pitchFamily="34" charset="0"/>
              </a:rPr>
              <a:t>, </a:t>
            </a:r>
            <a:r>
              <a:rPr lang="nl-NL" altLang="ru-RU" sz="1100" dirty="0">
                <a:solidFill>
                  <a:srgbClr val="000000"/>
                </a:solidFill>
                <a:latin typeface="Calibri" panose="020F0502020204030204" pitchFamily="34" charset="0"/>
              </a:rPr>
              <a:t>Muldersteeg 6, 4901 ZG Oosterhout</a:t>
            </a:r>
            <a:r>
              <a:rPr lang="en-US" altLang="ru-RU" sz="1100" dirty="0">
                <a:solidFill>
                  <a:srgbClr val="000000"/>
                </a:solidFill>
                <a:latin typeface="Calibri" panose="020F0502020204030204" pitchFamily="34" charset="0"/>
              </a:rPr>
              <a:t>, the Netherlands</a:t>
            </a:r>
          </a:p>
          <a:p>
            <a:r>
              <a:rPr lang="ru-RU" altLang="ru-RU" sz="2000" b="1" dirty="0">
                <a:solidFill>
                  <a:schemeClr val="bg2"/>
                </a:solidFill>
                <a:latin typeface="Calibri" panose="020F0502020204030204" pitchFamily="34" charset="0"/>
              </a:rPr>
              <a:t>К.ф.-м.н.</a:t>
            </a:r>
            <a:r>
              <a:rPr lang="en-US" altLang="ru-RU" sz="2000" b="1" dirty="0">
                <a:solidFill>
                  <a:schemeClr val="bg2"/>
                </a:solidFill>
                <a:latin typeface="Calibri" panose="020F0502020204030204" pitchFamily="34" charset="0"/>
              </a:rPr>
              <a:t> </a:t>
            </a:r>
            <a:r>
              <a:rPr lang="ru-RU" altLang="ru-RU" sz="2000" b="1" dirty="0">
                <a:solidFill>
                  <a:schemeClr val="bg2"/>
                </a:solidFill>
                <a:latin typeface="Calibri" panose="020F0502020204030204" pitchFamily="34" charset="0"/>
              </a:rPr>
              <a:t>А.А. Овчинников</a:t>
            </a:r>
            <a:endParaRPr lang="en-US" altLang="ru-RU" sz="2000" b="1" dirty="0">
              <a:solidFill>
                <a:schemeClr val="bg2"/>
              </a:solidFill>
              <a:latin typeface="Calibri" panose="020F0502020204030204" pitchFamily="34" charset="0"/>
            </a:endParaRPr>
          </a:p>
          <a:p>
            <a:r>
              <a:rPr lang="ru-RU" altLang="ru-RU" sz="1100" b="1" dirty="0">
                <a:latin typeface="Calibri" panose="020F0502020204030204" pitchFamily="34" charset="0"/>
              </a:rPr>
              <a:t>Саратовский государственный университет</a:t>
            </a:r>
            <a:r>
              <a:rPr lang="en-US" altLang="ru-RU" sz="1100" b="1" dirty="0">
                <a:latin typeface="Calibri" panose="020F0502020204030204" pitchFamily="34" charset="0"/>
              </a:rPr>
              <a:t>,</a:t>
            </a:r>
            <a:r>
              <a:rPr lang="ru-RU" altLang="ru-RU" sz="1100" b="1" dirty="0">
                <a:latin typeface="Calibri" panose="020F0502020204030204" pitchFamily="34" charset="0"/>
              </a:rPr>
              <a:t> </a:t>
            </a:r>
            <a:r>
              <a:rPr lang="en-US" altLang="ru-RU" sz="1100" dirty="0">
                <a:latin typeface="Calibri" panose="020F0502020204030204" pitchFamily="34" charset="0"/>
              </a:rPr>
              <a:t>83, </a:t>
            </a:r>
            <a:r>
              <a:rPr lang="ru-RU" altLang="ru-RU" sz="1100" dirty="0">
                <a:latin typeface="Calibri" panose="020F0502020204030204" pitchFamily="34" charset="0"/>
              </a:rPr>
              <a:t>Астраханская</a:t>
            </a:r>
            <a:r>
              <a:rPr lang="en-US" altLang="ru-RU" sz="1100" dirty="0">
                <a:latin typeface="Calibri" panose="020F0502020204030204" pitchFamily="34" charset="0"/>
              </a:rPr>
              <a:t>, </a:t>
            </a:r>
            <a:r>
              <a:rPr lang="ru-RU" altLang="ru-RU" sz="1100" dirty="0">
                <a:latin typeface="Calibri" panose="020F0502020204030204" pitchFamily="34" charset="0"/>
              </a:rPr>
              <a:t>410012 Саратов</a:t>
            </a:r>
            <a:endParaRPr lang="en-US" altLang="ru-RU" sz="1100" b="1" dirty="0">
              <a:solidFill>
                <a:schemeClr val="bg2"/>
              </a:solidFill>
              <a:latin typeface="Calibri" panose="020F0502020204030204" pitchFamily="34" charset="0"/>
            </a:endParaRPr>
          </a:p>
          <a:p>
            <a:pPr lvl="0">
              <a:buClr>
                <a:srgbClr val="00007D"/>
              </a:buClr>
            </a:pPr>
            <a:r>
              <a:rPr lang="ru-RU" altLang="ru-RU" sz="2000" b="1" dirty="0">
                <a:solidFill>
                  <a:schemeClr val="bg2"/>
                </a:solidFill>
                <a:latin typeface="Calibri" panose="020F0502020204030204" pitchFamily="34" charset="0"/>
              </a:rPr>
              <a:t>Проф., д.ф.-м.н.</a:t>
            </a:r>
            <a:r>
              <a:rPr lang="en-US" altLang="ru-RU" sz="2000" b="1" dirty="0">
                <a:solidFill>
                  <a:schemeClr val="bg2"/>
                </a:solidFill>
                <a:latin typeface="Calibri" panose="020F0502020204030204" pitchFamily="34" charset="0"/>
              </a:rPr>
              <a:t> </a:t>
            </a:r>
            <a:r>
              <a:rPr lang="ru-RU" altLang="ru-RU" sz="2000" b="1" dirty="0">
                <a:solidFill>
                  <a:schemeClr val="bg2"/>
                </a:solidFill>
                <a:latin typeface="Calibri" panose="020F0502020204030204" pitchFamily="34" charset="0"/>
              </a:rPr>
              <a:t>А. Н. Павлов</a:t>
            </a:r>
            <a:endParaRPr kumimoji="0" lang="en-US" altLang="ru-RU" sz="2000" b="1" i="0" u="none" strike="noStrike" kern="0" cap="none" spc="0" normalizeH="0" baseline="0" noProof="0" dirty="0">
              <a:ln>
                <a:noFill/>
              </a:ln>
              <a:solidFill>
                <a:srgbClr val="00007D"/>
              </a:solidFill>
              <a:effectLst/>
              <a:uLnTx/>
              <a:uFillTx/>
              <a:latin typeface="Calibri" panose="020F0502020204030204" pitchFamily="34" charset="0"/>
            </a:endParaRPr>
          </a:p>
          <a:p>
            <a:pPr lvl="0">
              <a:buClr>
                <a:srgbClr val="00007D"/>
              </a:buClr>
            </a:pPr>
            <a:r>
              <a:rPr lang="ru-RU" altLang="ru-RU" sz="1100" b="1" dirty="0">
                <a:solidFill>
                  <a:srgbClr val="000000"/>
                </a:solidFill>
                <a:latin typeface="Calibri" panose="020F0502020204030204" pitchFamily="34" charset="0"/>
              </a:rPr>
              <a:t>Кафедра электротехники и электроники</a:t>
            </a:r>
            <a:r>
              <a:rPr lang="en-US" altLang="ru-RU" sz="1100" b="1" dirty="0">
                <a:solidFill>
                  <a:srgbClr val="000000"/>
                </a:solidFill>
                <a:latin typeface="Calibri" panose="020F0502020204030204" pitchFamily="34" charset="0"/>
              </a:rPr>
              <a:t>, </a:t>
            </a:r>
            <a:r>
              <a:rPr lang="ru-RU" altLang="ru-RU" sz="1100" b="1" dirty="0">
                <a:solidFill>
                  <a:srgbClr val="000000"/>
                </a:solidFill>
                <a:latin typeface="Calibri" panose="020F0502020204030204" pitchFamily="34" charset="0"/>
              </a:rPr>
              <a:t>Саратовский государственный </a:t>
            </a:r>
            <a:br>
              <a:rPr lang="ru-RU" altLang="ru-RU" sz="1100" b="1" dirty="0">
                <a:solidFill>
                  <a:srgbClr val="000000"/>
                </a:solidFill>
                <a:latin typeface="Calibri" panose="020F0502020204030204" pitchFamily="34" charset="0"/>
              </a:rPr>
            </a:br>
            <a:r>
              <a:rPr lang="ru-RU" altLang="ru-RU" sz="1100" b="1" dirty="0">
                <a:solidFill>
                  <a:srgbClr val="000000"/>
                </a:solidFill>
                <a:latin typeface="Calibri" panose="020F0502020204030204" pitchFamily="34" charset="0"/>
              </a:rPr>
              <a:t>технический университет</a:t>
            </a:r>
            <a:r>
              <a:rPr lang="en-US" altLang="ru-RU" sz="1100" b="1" dirty="0">
                <a:solidFill>
                  <a:srgbClr val="000000"/>
                </a:solidFill>
                <a:latin typeface="Calibri" panose="020F0502020204030204" pitchFamily="34" charset="0"/>
              </a:rPr>
              <a:t>,</a:t>
            </a:r>
            <a:r>
              <a:rPr lang="ru-RU" altLang="ru-RU" sz="1100" b="1"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77</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Политехническая</a:t>
            </a:r>
            <a:r>
              <a:rPr lang="en-US" altLang="ru-RU" sz="1100" dirty="0">
                <a:solidFill>
                  <a:srgbClr val="000000"/>
                </a:solidFill>
                <a:latin typeface="Calibri" panose="020F0502020204030204" pitchFamily="34" charset="0"/>
              </a:rPr>
              <a:t>, 4100</a:t>
            </a:r>
            <a:r>
              <a:rPr lang="ru-RU" altLang="ru-RU" sz="1100" dirty="0">
                <a:solidFill>
                  <a:srgbClr val="000000"/>
                </a:solidFill>
                <a:latin typeface="Calibri" panose="020F0502020204030204" pitchFamily="34" charset="0"/>
              </a:rPr>
              <a:t>58</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Саратов</a:t>
            </a:r>
          </a:p>
          <a:p>
            <a:pPr>
              <a:buClr>
                <a:srgbClr val="00007D"/>
              </a:buClr>
            </a:pPr>
            <a:r>
              <a:rPr lang="ru-RU" altLang="ru-RU" sz="2000" b="1" dirty="0">
                <a:solidFill>
                  <a:schemeClr val="bg2"/>
                </a:solidFill>
                <a:latin typeface="Calibri" panose="020F0502020204030204" pitchFamily="34" charset="0"/>
              </a:rPr>
              <a:t>Ассистент, к.ф.-м.н.</a:t>
            </a:r>
            <a:r>
              <a:rPr lang="en-US" altLang="ru-RU" sz="2000" b="1" dirty="0">
                <a:solidFill>
                  <a:schemeClr val="bg2"/>
                </a:solidFill>
                <a:latin typeface="Calibri" panose="020F0502020204030204" pitchFamily="34" charset="0"/>
              </a:rPr>
              <a:t> </a:t>
            </a:r>
            <a:r>
              <a:rPr lang="ru-RU" altLang="ru-RU" sz="2000" b="1" dirty="0">
                <a:solidFill>
                  <a:schemeClr val="bg2"/>
                </a:solidFill>
                <a:latin typeface="Calibri" panose="020F0502020204030204" pitchFamily="34" charset="0"/>
              </a:rPr>
              <a:t>В.А. Максименко</a:t>
            </a:r>
          </a:p>
          <a:p>
            <a:pPr lvl="0">
              <a:buClr>
                <a:srgbClr val="00007D"/>
              </a:buClr>
            </a:pPr>
            <a:r>
              <a:rPr lang="ru-RU" altLang="ru-RU" sz="1100" b="1" dirty="0">
                <a:solidFill>
                  <a:srgbClr val="000000"/>
                </a:solidFill>
                <a:latin typeface="Calibri" panose="020F0502020204030204" pitchFamily="34" charset="0"/>
              </a:rPr>
              <a:t>Кафедра автоматизации, управления и </a:t>
            </a:r>
            <a:r>
              <a:rPr lang="ru-RU" altLang="ru-RU" sz="1100" b="1" dirty="0" err="1">
                <a:solidFill>
                  <a:srgbClr val="000000"/>
                </a:solidFill>
                <a:latin typeface="Calibri" panose="020F0502020204030204" pitchFamily="34" charset="0"/>
              </a:rPr>
              <a:t>мехатронники</a:t>
            </a:r>
            <a:r>
              <a:rPr lang="en-US" altLang="ru-RU" sz="1100" b="1" dirty="0">
                <a:solidFill>
                  <a:srgbClr val="000000"/>
                </a:solidFill>
                <a:latin typeface="Calibri" panose="020F0502020204030204" pitchFamily="34" charset="0"/>
              </a:rPr>
              <a:t>, </a:t>
            </a:r>
            <a:r>
              <a:rPr lang="ru-RU" altLang="ru-RU" sz="1100" b="1" dirty="0">
                <a:solidFill>
                  <a:srgbClr val="000000"/>
                </a:solidFill>
                <a:latin typeface="Calibri" panose="020F0502020204030204" pitchFamily="34" charset="0"/>
              </a:rPr>
              <a:t>Саратовский государственный </a:t>
            </a:r>
            <a:br>
              <a:rPr lang="ru-RU" altLang="ru-RU" sz="1100" b="1" dirty="0">
                <a:solidFill>
                  <a:srgbClr val="000000"/>
                </a:solidFill>
                <a:latin typeface="Calibri" panose="020F0502020204030204" pitchFamily="34" charset="0"/>
              </a:rPr>
            </a:br>
            <a:r>
              <a:rPr lang="ru-RU" altLang="ru-RU" sz="1100" b="1" dirty="0">
                <a:solidFill>
                  <a:srgbClr val="000000"/>
                </a:solidFill>
                <a:latin typeface="Calibri" panose="020F0502020204030204" pitchFamily="34" charset="0"/>
              </a:rPr>
              <a:t>технический университет</a:t>
            </a:r>
            <a:r>
              <a:rPr lang="en-US" altLang="ru-RU" sz="1100" b="1" dirty="0">
                <a:solidFill>
                  <a:srgbClr val="000000"/>
                </a:solidFill>
                <a:latin typeface="Calibri" panose="020F0502020204030204" pitchFamily="34" charset="0"/>
              </a:rPr>
              <a:t>,</a:t>
            </a:r>
            <a:r>
              <a:rPr lang="ru-RU" altLang="ru-RU" sz="1100" b="1"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77</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Политехническая</a:t>
            </a:r>
            <a:r>
              <a:rPr lang="en-US" altLang="ru-RU" sz="1100" dirty="0">
                <a:solidFill>
                  <a:srgbClr val="000000"/>
                </a:solidFill>
                <a:latin typeface="Calibri" panose="020F0502020204030204" pitchFamily="34" charset="0"/>
              </a:rPr>
              <a:t>, 4100</a:t>
            </a:r>
            <a:r>
              <a:rPr lang="ru-RU" altLang="ru-RU" sz="1100" dirty="0">
                <a:solidFill>
                  <a:srgbClr val="000000"/>
                </a:solidFill>
                <a:latin typeface="Calibri" panose="020F0502020204030204" pitchFamily="34" charset="0"/>
              </a:rPr>
              <a:t>58</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Саратов</a:t>
            </a:r>
          </a:p>
          <a:p>
            <a:pPr>
              <a:buClr>
                <a:srgbClr val="00007D"/>
              </a:buClr>
            </a:pPr>
            <a:r>
              <a:rPr lang="ru-RU" altLang="ru-RU" sz="2000" b="1" dirty="0">
                <a:solidFill>
                  <a:schemeClr val="bg2"/>
                </a:solidFill>
                <a:latin typeface="Calibri" panose="020F0502020204030204" pitchFamily="34" charset="0"/>
              </a:rPr>
              <a:t>Аспирант, </a:t>
            </a:r>
            <a:r>
              <a:rPr lang="ru-RU" altLang="ru-RU" sz="2000" b="1" dirty="0" err="1">
                <a:solidFill>
                  <a:schemeClr val="bg2"/>
                </a:solidFill>
                <a:latin typeface="Calibri" panose="020F0502020204030204" pitchFamily="34" charset="0"/>
              </a:rPr>
              <a:t>м.н.с</a:t>
            </a:r>
            <a:r>
              <a:rPr lang="ru-RU" altLang="ru-RU" sz="2000" b="1" dirty="0">
                <a:solidFill>
                  <a:schemeClr val="bg2"/>
                </a:solidFill>
                <a:latin typeface="Calibri" panose="020F0502020204030204" pitchFamily="34" charset="0"/>
              </a:rPr>
              <a:t>. В.В. Макаров</a:t>
            </a:r>
          </a:p>
          <a:p>
            <a:pPr lvl="0">
              <a:buClr>
                <a:srgbClr val="00007D"/>
              </a:buClr>
            </a:pPr>
            <a:r>
              <a:rPr lang="ru-RU" altLang="ru-RU" sz="1100" b="1" dirty="0">
                <a:solidFill>
                  <a:srgbClr val="000000"/>
                </a:solidFill>
                <a:latin typeface="Calibri" panose="020F0502020204030204" pitchFamily="34" charset="0"/>
              </a:rPr>
              <a:t>НОЦ «Нелинейная динамика сложных систем»</a:t>
            </a:r>
            <a:r>
              <a:rPr lang="en-US" altLang="ru-RU" sz="1100" b="1" dirty="0">
                <a:solidFill>
                  <a:srgbClr val="000000"/>
                </a:solidFill>
                <a:latin typeface="Calibri" panose="020F0502020204030204" pitchFamily="34" charset="0"/>
              </a:rPr>
              <a:t>, </a:t>
            </a:r>
            <a:r>
              <a:rPr lang="ru-RU" altLang="ru-RU" sz="1100" b="1" dirty="0">
                <a:solidFill>
                  <a:srgbClr val="000000"/>
                </a:solidFill>
                <a:latin typeface="Calibri" panose="020F0502020204030204" pitchFamily="34" charset="0"/>
              </a:rPr>
              <a:t>Саратовский государственный </a:t>
            </a:r>
            <a:br>
              <a:rPr lang="ru-RU" altLang="ru-RU" sz="1100" b="1" dirty="0">
                <a:solidFill>
                  <a:srgbClr val="000000"/>
                </a:solidFill>
                <a:latin typeface="Calibri" panose="020F0502020204030204" pitchFamily="34" charset="0"/>
              </a:rPr>
            </a:br>
            <a:r>
              <a:rPr lang="ru-RU" altLang="ru-RU" sz="1100" b="1" dirty="0">
                <a:solidFill>
                  <a:srgbClr val="000000"/>
                </a:solidFill>
                <a:latin typeface="Calibri" panose="020F0502020204030204" pitchFamily="34" charset="0"/>
              </a:rPr>
              <a:t>технический университет</a:t>
            </a:r>
            <a:r>
              <a:rPr lang="en-US" altLang="ru-RU" sz="1100" b="1" dirty="0">
                <a:solidFill>
                  <a:srgbClr val="000000"/>
                </a:solidFill>
                <a:latin typeface="Calibri" panose="020F0502020204030204" pitchFamily="34" charset="0"/>
              </a:rPr>
              <a:t>,</a:t>
            </a:r>
            <a:r>
              <a:rPr lang="ru-RU" altLang="ru-RU" sz="1100" b="1"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77</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Политехническая</a:t>
            </a:r>
            <a:r>
              <a:rPr lang="en-US" altLang="ru-RU" sz="1100" dirty="0">
                <a:solidFill>
                  <a:srgbClr val="000000"/>
                </a:solidFill>
                <a:latin typeface="Calibri" panose="020F0502020204030204" pitchFamily="34" charset="0"/>
              </a:rPr>
              <a:t>, 4100</a:t>
            </a:r>
            <a:r>
              <a:rPr lang="ru-RU" altLang="ru-RU" sz="1100" dirty="0">
                <a:solidFill>
                  <a:srgbClr val="000000"/>
                </a:solidFill>
                <a:latin typeface="Calibri" panose="020F0502020204030204" pitchFamily="34" charset="0"/>
              </a:rPr>
              <a:t>58</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Саратов</a:t>
            </a:r>
          </a:p>
          <a:p>
            <a:pPr>
              <a:buClr>
                <a:srgbClr val="00007D"/>
              </a:buClr>
            </a:pPr>
            <a:r>
              <a:rPr lang="ru-RU" altLang="ru-RU" sz="2000" b="1" dirty="0">
                <a:solidFill>
                  <a:schemeClr val="bg2"/>
                </a:solidFill>
                <a:latin typeface="Calibri" panose="020F0502020204030204" pitchFamily="34" charset="0"/>
              </a:rPr>
              <a:t>Гл. врач, к.м.н. С.В. Ефремова</a:t>
            </a:r>
          </a:p>
          <a:p>
            <a:pPr lvl="0">
              <a:buClr>
                <a:srgbClr val="00007D"/>
              </a:buClr>
            </a:pPr>
            <a:r>
              <a:rPr lang="ru-RU" altLang="ru-RU" sz="1100" b="1" dirty="0">
                <a:solidFill>
                  <a:srgbClr val="000000"/>
                </a:solidFill>
                <a:latin typeface="Calibri" panose="020F0502020204030204" pitchFamily="34" charset="0"/>
              </a:rPr>
              <a:t>Саратовский областной центр медицинской профилактики</a:t>
            </a:r>
            <a:r>
              <a:rPr lang="en-US" altLang="ru-RU" sz="1100" b="1" dirty="0">
                <a:solidFill>
                  <a:srgbClr val="000000"/>
                </a:solidFill>
                <a:latin typeface="Calibri" panose="020F0502020204030204" pitchFamily="34" charset="0"/>
              </a:rPr>
              <a:t>,</a:t>
            </a:r>
            <a:r>
              <a:rPr lang="ru-RU" altLang="ru-RU" sz="1100" b="1"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145</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Рабочая</a:t>
            </a:r>
            <a:r>
              <a:rPr lang="en-US" altLang="ru-RU" sz="1100" dirty="0">
                <a:solidFill>
                  <a:srgbClr val="000000"/>
                </a:solidFill>
                <a:latin typeface="Calibri" panose="020F0502020204030204" pitchFamily="34" charset="0"/>
              </a:rPr>
              <a:t>, 4100</a:t>
            </a:r>
            <a:r>
              <a:rPr lang="ru-RU" altLang="ru-RU" sz="1100" dirty="0">
                <a:solidFill>
                  <a:srgbClr val="000000"/>
                </a:solidFill>
                <a:latin typeface="Calibri" panose="020F0502020204030204" pitchFamily="34" charset="0"/>
              </a:rPr>
              <a:t>28</a:t>
            </a:r>
            <a:r>
              <a:rPr lang="en-US" altLang="ru-RU" sz="1100" dirty="0">
                <a:solidFill>
                  <a:srgbClr val="000000"/>
                </a:solidFill>
                <a:latin typeface="Calibri" panose="020F0502020204030204" pitchFamily="34" charset="0"/>
              </a:rPr>
              <a:t> </a:t>
            </a:r>
            <a:r>
              <a:rPr lang="ru-RU" altLang="ru-RU" sz="1100" dirty="0">
                <a:solidFill>
                  <a:srgbClr val="000000"/>
                </a:solidFill>
                <a:latin typeface="Calibri" panose="020F0502020204030204" pitchFamily="34" charset="0"/>
              </a:rPr>
              <a:t>Саратов</a:t>
            </a:r>
          </a:p>
          <a:p>
            <a:pPr lvl="0">
              <a:buClr>
                <a:srgbClr val="00007D"/>
              </a:buClr>
            </a:pPr>
            <a:endParaRPr lang="ru-RU" altLang="ru-RU" sz="1100" dirty="0">
              <a:solidFill>
                <a:srgbClr val="000000"/>
              </a:solidFill>
              <a:latin typeface="Calibri" panose="020F0502020204030204" pitchFamily="34" charset="0"/>
            </a:endParaRPr>
          </a:p>
          <a:p>
            <a:pPr>
              <a:buClr>
                <a:srgbClr val="00007D"/>
              </a:buClr>
            </a:pPr>
            <a:endParaRPr lang="en-US" altLang="ru-RU" sz="2000" b="1" dirty="0">
              <a:solidFill>
                <a:schemeClr val="bg2"/>
              </a:solidFill>
              <a:latin typeface="Calibri" panose="020F0502020204030204" pitchFamily="34" charset="0"/>
            </a:endParaRPr>
          </a:p>
          <a:p>
            <a:pPr lvl="0">
              <a:buClr>
                <a:srgbClr val="00007D"/>
              </a:buClr>
            </a:pPr>
            <a:endParaRPr kumimoji="0" lang="en-US" altLang="ru-RU" sz="2000" b="1" i="0" u="none" strike="noStrike" kern="0" cap="none" spc="0" normalizeH="0" baseline="0" noProof="0" dirty="0">
              <a:ln>
                <a:noFill/>
              </a:ln>
              <a:solidFill>
                <a:srgbClr val="00007D"/>
              </a:solidFill>
              <a:effectLst/>
              <a:uLnTx/>
              <a:uFillTx/>
              <a:latin typeface="Calibri" panose="020F0502020204030204" pitchFamily="34" charset="0"/>
            </a:endParaRPr>
          </a:p>
          <a:p>
            <a:endParaRPr lang="ru-RU" altLang="ru-RU" sz="2000" dirty="0"/>
          </a:p>
        </p:txBody>
      </p:sp>
      <p:sp>
        <p:nvSpPr>
          <p:cNvPr id="10244"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C1B3E8-829E-4875-BBDE-BC2DFAEDB204}" type="slidenum">
              <a:rPr lang="ru-RU" altLang="ru-RU">
                <a:solidFill>
                  <a:schemeClr val="bg2"/>
                </a:solidFill>
                <a:latin typeface="Arial Black" panose="020B0A04020102020204" pitchFamily="34" charset="0"/>
              </a:rPr>
              <a:pPr eaLnBrk="1" hangingPunct="1"/>
              <a:t>2</a:t>
            </a:fld>
            <a:endParaRPr lang="ru-RU" altLang="ru-RU">
              <a:solidFill>
                <a:schemeClr val="bg2"/>
              </a:solidFill>
              <a:latin typeface="Arial Black" panose="020B0A04020102020204" pitchFamily="34" charset="0"/>
            </a:endParaRPr>
          </a:p>
        </p:txBody>
      </p:sp>
      <p:pic>
        <p:nvPicPr>
          <p:cNvPr id="10245" name="Рисунок 11" descr="logo.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0007" y="691245"/>
            <a:ext cx="97948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2" descr="http://www.festivalnauki.ru/sites/default/files/logo/logosgu.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26017" y="3987633"/>
            <a:ext cx="1246094" cy="1149691"/>
          </a:xfrm>
          <a:prstGeom prst="rect">
            <a:avLst/>
          </a:prstGeom>
          <a:noFill/>
          <a:extLst>
            <a:ext uri="{909E8E84-426E-40DD-AFC4-6F175D3DCCD1}">
              <a14:hiddenFill xmlns:a14="http://schemas.microsoft.com/office/drawing/2010/main" xmlns="">
                <a:solidFill>
                  <a:srgbClr val="FFFFFF"/>
                </a:solidFill>
              </a14:hiddenFill>
            </a:ext>
          </a:extLst>
        </p:spPr>
      </p:pic>
      <p:pic>
        <p:nvPicPr>
          <p:cNvPr id="10254" name="Picture 14" descr="http://rasp.sstu.ru/img/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62220" y="5117817"/>
            <a:ext cx="1514475" cy="5238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6" name="Picture 16" descr="http://campus.uni-muenster.de/fileadmin/template/img/mfm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30278" y="2143522"/>
            <a:ext cx="1809750" cy="12858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474953" y="897481"/>
            <a:ext cx="1263650"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10" descr="epilepsie en slaapproblemen"/>
          <p:cNvPicPr>
            <a:picLocks noChangeAspect="1" noChangeArrowheads="1"/>
          </p:cNvPicPr>
          <p:nvPr/>
        </p:nvPicPr>
        <p:blipFill>
          <a:blip r:embed="rId8" cstate="print">
            <a:extLst>
              <a:ext uri="{28A0092B-C50C-407E-A947-70E740481C1C}">
                <a14:useLocalDpi xmlns:a14="http://schemas.microsoft.com/office/drawing/2010/main" xmlns="" val="0"/>
              </a:ext>
            </a:extLst>
          </a:blip>
          <a:srcRect r="15202"/>
          <a:stretch>
            <a:fillRect/>
          </a:stretch>
        </p:blipFill>
        <p:spPr bwMode="auto">
          <a:xfrm>
            <a:off x="7054266" y="3370548"/>
            <a:ext cx="1684337"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8" name="Picture 18" descr="Картинки по запросу ГУЗ &quot;Саратовский областной центр медицинской профилактики&quot; эмблема"/>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679118" y="5440246"/>
            <a:ext cx="1292993" cy="129299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r>
              <a:rPr lang="ru-RU" altLang="ru-RU" sz="2800" dirty="0">
                <a:latin typeface="Calibri" panose="020F0502020204030204" pitchFamily="34" charset="0"/>
              </a:rPr>
              <a:t>Крысы линии </a:t>
            </a:r>
            <a:r>
              <a:rPr lang="en-US" altLang="ru-RU" sz="2800" dirty="0">
                <a:latin typeface="Calibri" panose="020F0502020204030204" pitchFamily="34" charset="0"/>
              </a:rPr>
              <a:t>WAG/</a:t>
            </a:r>
            <a:r>
              <a:rPr lang="en-US" altLang="ru-RU" sz="2800" dirty="0" err="1">
                <a:latin typeface="Calibri" panose="020F0502020204030204" pitchFamily="34" charset="0"/>
              </a:rPr>
              <a:t>Rij</a:t>
            </a:r>
            <a:r>
              <a:rPr lang="en-US" altLang="ru-RU" sz="2800" dirty="0">
                <a:latin typeface="Calibri" panose="020F0502020204030204" pitchFamily="34" charset="0"/>
              </a:rPr>
              <a:t> c </a:t>
            </a:r>
            <a:r>
              <a:rPr lang="ru-RU" altLang="ru-RU" sz="2800" dirty="0" smtClean="0">
                <a:latin typeface="Calibri" panose="020F0502020204030204" pitchFamily="34" charset="0"/>
              </a:rPr>
              <a:t>генетичес</a:t>
            </a:r>
            <a:r>
              <a:rPr lang="ru-RU" altLang="ru-RU" sz="2800" dirty="0">
                <a:latin typeface="Calibri" panose="020F0502020204030204" pitchFamily="34" charset="0"/>
              </a:rPr>
              <a:t>к</a:t>
            </a:r>
            <a:r>
              <a:rPr lang="ru-RU" altLang="ru-RU" sz="2800" dirty="0" smtClean="0">
                <a:latin typeface="Calibri" panose="020F0502020204030204" pitchFamily="34" charset="0"/>
              </a:rPr>
              <a:t>ой </a:t>
            </a:r>
            <a:r>
              <a:rPr lang="ru-RU" altLang="ru-RU" sz="2800" dirty="0">
                <a:latin typeface="Calibri" panose="020F0502020204030204" pitchFamily="34" charset="0"/>
              </a:rPr>
              <a:t>предрасположенностью к </a:t>
            </a:r>
            <a:r>
              <a:rPr lang="ru-RU" altLang="ru-RU" sz="2800" dirty="0" err="1">
                <a:latin typeface="Calibri" panose="020F0502020204030204" pitchFamily="34" charset="0"/>
              </a:rPr>
              <a:t>абсанс</a:t>
            </a:r>
            <a:r>
              <a:rPr lang="ru-RU" altLang="ru-RU" sz="2800" dirty="0">
                <a:latin typeface="Calibri" panose="020F0502020204030204" pitchFamily="34" charset="0"/>
              </a:rPr>
              <a:t>-эпилепсии</a:t>
            </a:r>
          </a:p>
        </p:txBody>
      </p:sp>
      <p:sp>
        <p:nvSpPr>
          <p:cNvPr id="14339"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FF04B-747A-4B08-A47D-248650CE8207}" type="slidenum">
              <a:rPr lang="ru-RU" altLang="ru-RU">
                <a:solidFill>
                  <a:schemeClr val="bg2"/>
                </a:solidFill>
                <a:latin typeface="Arial Black" panose="020B0A04020102020204" pitchFamily="34" charset="0"/>
              </a:rPr>
              <a:pPr eaLnBrk="1" hangingPunct="1"/>
              <a:t>20</a:t>
            </a:fld>
            <a:endParaRPr lang="ru-RU" altLang="ru-RU">
              <a:solidFill>
                <a:schemeClr val="bg2"/>
              </a:solidFill>
              <a:latin typeface="Arial Black" panose="020B0A04020102020204" pitchFamily="34" charset="0"/>
            </a:endParaRPr>
          </a:p>
        </p:txBody>
      </p:sp>
      <p:pic>
        <p:nvPicPr>
          <p:cNvPr id="14340" name="Picture 2" descr="C:\distributie\ra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447800"/>
            <a:ext cx="7223125"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914400" y="1381677"/>
            <a:ext cx="2965299" cy="369332"/>
          </a:xfrm>
          <a:prstGeom prst="rect">
            <a:avLst/>
          </a:prstGeom>
        </p:spPr>
        <p:txBody>
          <a:bodyPr wrap="none">
            <a:spAutoFit/>
          </a:bodyPr>
          <a:lstStyle/>
          <a:p>
            <a:r>
              <a:rPr lang="en-US" altLang="ru-RU" b="1" dirty="0" err="1">
                <a:solidFill>
                  <a:schemeClr val="bg1"/>
                </a:solidFill>
                <a:latin typeface="Calibri" panose="020F0502020204030204" pitchFamily="34" charset="0"/>
              </a:rPr>
              <a:t>Wistar</a:t>
            </a:r>
            <a:r>
              <a:rPr lang="en-US" altLang="ru-RU" b="1" dirty="0">
                <a:solidFill>
                  <a:schemeClr val="bg1"/>
                </a:solidFill>
                <a:latin typeface="Calibri" panose="020F0502020204030204" pitchFamily="34" charset="0"/>
              </a:rPr>
              <a:t> Albino Glaxo/ Rijswijk</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457200" y="404192"/>
            <a:ext cx="8229600" cy="990600"/>
          </a:xfrm>
        </p:spPr>
        <p:txBody>
          <a:bodyPr/>
          <a:lstStyle/>
          <a:p>
            <a:r>
              <a:rPr lang="ru-RU" altLang="ru-RU" sz="2800" dirty="0">
                <a:latin typeface="Calibri" panose="020F0502020204030204" pitchFamily="34" charset="0"/>
              </a:rPr>
              <a:t>Пик-волновые разряды (</a:t>
            </a:r>
            <a:r>
              <a:rPr lang="en-US" altLang="ru-RU" sz="2800" dirty="0">
                <a:latin typeface="Calibri" panose="020F0502020204030204" pitchFamily="34" charset="0"/>
              </a:rPr>
              <a:t>SWD) </a:t>
            </a:r>
            <a:r>
              <a:rPr lang="ru-RU" altLang="ru-RU" sz="2800" dirty="0">
                <a:latin typeface="Calibri" panose="020F0502020204030204" pitchFamily="34" charset="0"/>
              </a:rPr>
              <a:t>и сонные веретена</a:t>
            </a:r>
          </a:p>
        </p:txBody>
      </p:sp>
      <p:sp>
        <p:nvSpPr>
          <p:cNvPr id="18435"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054201-9E18-4F2B-B91D-31EBC5094ADF}" type="slidenum">
              <a:rPr lang="ru-RU" altLang="ru-RU">
                <a:solidFill>
                  <a:schemeClr val="bg2"/>
                </a:solidFill>
                <a:latin typeface="Arial Black" panose="020B0A04020102020204" pitchFamily="34" charset="0"/>
              </a:rPr>
              <a:pPr eaLnBrk="1" hangingPunct="1"/>
              <a:t>21</a:t>
            </a:fld>
            <a:endParaRPr lang="ru-RU" altLang="ru-RU">
              <a:solidFill>
                <a:schemeClr val="bg2"/>
              </a:solidFill>
              <a:latin typeface="Arial Black" panose="020B0A04020102020204" pitchFamily="34" charset="0"/>
            </a:endParaRPr>
          </a:p>
        </p:txBody>
      </p:sp>
      <p:pic>
        <p:nvPicPr>
          <p:cNvPr id="18436"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1735"/>
          <a:stretch/>
        </p:blipFill>
        <p:spPr bwMode="auto">
          <a:xfrm>
            <a:off x="5000053" y="1916996"/>
            <a:ext cx="3128203" cy="248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5562747" y="1684136"/>
            <a:ext cx="2068195" cy="369332"/>
          </a:xfrm>
          <a:prstGeom prst="rect">
            <a:avLst/>
          </a:prstGeom>
          <a:noFill/>
        </p:spPr>
        <p:txBody>
          <a:bodyPr wrap="none">
            <a:spAutoFit/>
          </a:bodyPr>
          <a:lstStyle/>
          <a:p>
            <a:pPr>
              <a:defRPr/>
            </a:pPr>
            <a:r>
              <a:rPr lang="en-US" b="1" dirty="0">
                <a:solidFill>
                  <a:schemeClr val="bg2">
                    <a:lumMod val="60000"/>
                    <a:lumOff val="40000"/>
                  </a:schemeClr>
                </a:solidFill>
                <a:latin typeface="Agency FB" pitchFamily="34" charset="0"/>
              </a:rPr>
              <a:t>Sleep spindles (9-12 Hz)</a:t>
            </a:r>
            <a:endParaRPr lang="ru-RU" b="1" dirty="0">
              <a:solidFill>
                <a:schemeClr val="bg2">
                  <a:lumMod val="60000"/>
                  <a:lumOff val="40000"/>
                </a:schemeClr>
              </a:solidFill>
            </a:endParaRPr>
          </a:p>
        </p:txBody>
      </p:sp>
      <p:sp>
        <p:nvSpPr>
          <p:cNvPr id="18440" name="Прямоугольник 16"/>
          <p:cNvSpPr>
            <a:spLocks noChangeArrowheads="1"/>
          </p:cNvSpPr>
          <p:nvPr/>
        </p:nvSpPr>
        <p:spPr bwMode="auto">
          <a:xfrm>
            <a:off x="485775" y="1195388"/>
            <a:ext cx="8534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i="1" dirty="0" err="1">
                <a:latin typeface="Calibri" panose="020F0502020204030204" pitchFamily="34" charset="0"/>
              </a:rPr>
              <a:t>Sitnikova</a:t>
            </a:r>
            <a:r>
              <a:rPr lang="en-US" altLang="ru-RU" sz="1400" i="1" dirty="0">
                <a:latin typeface="Calibri" panose="020F0502020204030204" pitchFamily="34" charset="0"/>
              </a:rPr>
              <a:t> </a:t>
            </a:r>
            <a:r>
              <a:rPr lang="en-US" altLang="ru-RU" sz="1400" i="1" dirty="0" err="1">
                <a:latin typeface="Calibri" panose="020F0502020204030204" pitchFamily="34" charset="0"/>
              </a:rPr>
              <a:t>E.Yu</a:t>
            </a:r>
            <a:r>
              <a:rPr lang="en-US" altLang="ru-RU" sz="1400" i="1" dirty="0">
                <a:latin typeface="Calibri" panose="020F0502020204030204" pitchFamily="34" charset="0"/>
              </a:rPr>
              <a:t>., Hramov A.E., </a:t>
            </a:r>
            <a:r>
              <a:rPr lang="en-US" altLang="ru-RU" sz="1400" i="1" dirty="0" err="1">
                <a:latin typeface="Calibri" panose="020F0502020204030204" pitchFamily="34" charset="0"/>
              </a:rPr>
              <a:t>Grubov</a:t>
            </a:r>
            <a:r>
              <a:rPr lang="en-US" altLang="ru-RU" sz="1400" i="1" dirty="0">
                <a:latin typeface="Calibri" panose="020F0502020204030204" pitchFamily="34" charset="0"/>
              </a:rPr>
              <a:t> V.V., </a:t>
            </a:r>
            <a:r>
              <a:rPr lang="en-US" altLang="ru-RU" sz="1400" i="1" dirty="0" err="1">
                <a:latin typeface="Calibri" panose="020F0502020204030204" pitchFamily="34" charset="0"/>
              </a:rPr>
              <a:t>Ovchinnikov</a:t>
            </a:r>
            <a:r>
              <a:rPr lang="en-US" altLang="ru-RU" sz="1400" i="1" dirty="0">
                <a:latin typeface="Calibri" panose="020F0502020204030204" pitchFamily="34" charset="0"/>
              </a:rPr>
              <a:t> A.A., </a:t>
            </a:r>
            <a:r>
              <a:rPr lang="en-US" altLang="ru-RU" sz="1400" i="1" dirty="0" err="1">
                <a:latin typeface="Calibri" panose="020F0502020204030204" pitchFamily="34" charset="0"/>
              </a:rPr>
              <a:t>Koronovskii</a:t>
            </a:r>
            <a:r>
              <a:rPr lang="en-US" altLang="ru-RU" sz="1400" i="1" dirty="0">
                <a:latin typeface="Calibri" panose="020F0502020204030204" pitchFamily="34" charset="0"/>
              </a:rPr>
              <a:t> A.A.</a:t>
            </a:r>
            <a:r>
              <a:rPr lang="en-US" altLang="ru-RU" sz="1400" dirty="0">
                <a:latin typeface="Calibri" panose="020F0502020204030204" pitchFamily="34" charset="0"/>
              </a:rPr>
              <a:t> Brain research. 1436 (2012) 147-156</a:t>
            </a:r>
            <a:endParaRPr lang="ru-RU" altLang="ru-RU" sz="1400" dirty="0">
              <a:latin typeface="Calibri" panose="020F0502020204030204" pitchFamily="34" charset="0"/>
            </a:endParaRPr>
          </a:p>
          <a:p>
            <a:pPr eaLnBrk="1" hangingPunct="1"/>
            <a:r>
              <a:rPr lang="en-US" altLang="ru-RU" sz="1400" i="1" dirty="0" err="1">
                <a:latin typeface="Calibri" panose="020F0502020204030204" pitchFamily="34" charset="0"/>
              </a:rPr>
              <a:t>Sitnikova</a:t>
            </a:r>
            <a:r>
              <a:rPr lang="en-US" altLang="ru-RU" sz="1400" i="1" dirty="0">
                <a:latin typeface="Calibri" panose="020F0502020204030204" pitchFamily="34" charset="0"/>
              </a:rPr>
              <a:t> </a:t>
            </a:r>
            <a:r>
              <a:rPr lang="en-US" altLang="ru-RU" sz="1400" i="1" dirty="0" err="1">
                <a:latin typeface="Calibri" panose="020F0502020204030204" pitchFamily="34" charset="0"/>
              </a:rPr>
              <a:t>E.Yu</a:t>
            </a:r>
            <a:r>
              <a:rPr lang="en-US" altLang="ru-RU" sz="1400" i="1" dirty="0">
                <a:latin typeface="Calibri" panose="020F0502020204030204" pitchFamily="34" charset="0"/>
              </a:rPr>
              <a:t>., Hramov A.E., </a:t>
            </a:r>
            <a:r>
              <a:rPr lang="en-US" altLang="ru-RU" sz="1400" i="1" dirty="0" err="1">
                <a:latin typeface="Calibri" panose="020F0502020204030204" pitchFamily="34" charset="0"/>
              </a:rPr>
              <a:t>Koronovskii</a:t>
            </a:r>
            <a:r>
              <a:rPr lang="en-US" altLang="ru-RU" sz="1400" i="1" dirty="0">
                <a:latin typeface="Calibri" panose="020F0502020204030204" pitchFamily="34" charset="0"/>
              </a:rPr>
              <a:t> A.A., van </a:t>
            </a:r>
            <a:r>
              <a:rPr lang="en-US" altLang="ru-RU" sz="1400" i="1" dirty="0" err="1">
                <a:latin typeface="Calibri" panose="020F0502020204030204" pitchFamily="34" charset="0"/>
              </a:rPr>
              <a:t>Luijtelaar</a:t>
            </a:r>
            <a:r>
              <a:rPr lang="en-US" altLang="ru-RU" sz="1400" i="1" dirty="0">
                <a:latin typeface="Calibri" panose="020F0502020204030204" pitchFamily="34" charset="0"/>
              </a:rPr>
              <a:t> G. </a:t>
            </a:r>
            <a:r>
              <a:rPr lang="en-US" altLang="ru-RU" sz="1400" dirty="0">
                <a:latin typeface="Calibri" panose="020F0502020204030204" pitchFamily="34" charset="0"/>
              </a:rPr>
              <a:t>J Neuroscience Methods. 180 (2009) 304-316</a:t>
            </a:r>
            <a:endParaRPr lang="ru-RU" altLang="ru-RU" sz="1400" dirty="0">
              <a:latin typeface="Calibri" panose="020F0502020204030204" pitchFamily="34" charset="0"/>
            </a:endParaRP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49790"/>
          <a:stretch/>
        </p:blipFill>
        <p:spPr bwMode="auto">
          <a:xfrm>
            <a:off x="168449" y="2185988"/>
            <a:ext cx="4154418" cy="378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918909" y="1816656"/>
            <a:ext cx="1305165" cy="369332"/>
          </a:xfrm>
          <a:prstGeom prst="rect">
            <a:avLst/>
          </a:prstGeom>
          <a:noFill/>
        </p:spPr>
        <p:txBody>
          <a:bodyPr wrap="none">
            <a:spAutoFit/>
          </a:bodyPr>
          <a:lstStyle/>
          <a:p>
            <a:pPr>
              <a:defRPr/>
            </a:pPr>
            <a:r>
              <a:rPr lang="en-US" b="1" dirty="0">
                <a:solidFill>
                  <a:schemeClr val="bg2">
                    <a:lumMod val="60000"/>
                    <a:lumOff val="40000"/>
                  </a:schemeClr>
                </a:solidFill>
                <a:latin typeface="Agency FB" pitchFamily="34" charset="0"/>
              </a:rPr>
              <a:t>SWD</a:t>
            </a:r>
            <a:r>
              <a:rPr lang="ru-RU" b="1" dirty="0">
                <a:solidFill>
                  <a:schemeClr val="bg2">
                    <a:lumMod val="60000"/>
                    <a:lumOff val="40000"/>
                  </a:schemeClr>
                </a:solidFill>
                <a:latin typeface="Agency FB" pitchFamily="34" charset="0"/>
              </a:rPr>
              <a:t> (8-1</a:t>
            </a:r>
            <a:r>
              <a:rPr lang="en-US" b="1" dirty="0">
                <a:solidFill>
                  <a:schemeClr val="bg2">
                    <a:lumMod val="60000"/>
                    <a:lumOff val="40000"/>
                  </a:schemeClr>
                </a:solidFill>
                <a:latin typeface="Agency FB" pitchFamily="34" charset="0"/>
              </a:rPr>
              <a:t>0</a:t>
            </a:r>
            <a:r>
              <a:rPr lang="ru-RU" b="1" dirty="0">
                <a:solidFill>
                  <a:schemeClr val="bg2">
                    <a:lumMod val="60000"/>
                    <a:lumOff val="40000"/>
                  </a:schemeClr>
                </a:solidFill>
                <a:latin typeface="Agency FB" pitchFamily="34" charset="0"/>
              </a:rPr>
              <a:t> </a:t>
            </a:r>
            <a:r>
              <a:rPr lang="en-US" b="1" dirty="0">
                <a:solidFill>
                  <a:schemeClr val="bg2">
                    <a:lumMod val="60000"/>
                    <a:lumOff val="40000"/>
                  </a:schemeClr>
                </a:solidFill>
                <a:latin typeface="Agency FB" pitchFamily="34" charset="0"/>
              </a:rPr>
              <a:t>Hz</a:t>
            </a:r>
            <a:r>
              <a:rPr lang="ru-RU" b="1" dirty="0">
                <a:solidFill>
                  <a:schemeClr val="bg2">
                    <a:lumMod val="60000"/>
                    <a:lumOff val="40000"/>
                  </a:schemeClr>
                </a:solidFill>
                <a:latin typeface="Agency FB" pitchFamily="34" charset="0"/>
              </a:rPr>
              <a:t>)</a:t>
            </a:r>
            <a:endParaRPr lang="ru-RU" b="1" dirty="0">
              <a:solidFill>
                <a:schemeClr val="bg2">
                  <a:lumMod val="60000"/>
                  <a:lumOff val="40000"/>
                </a:schemeClr>
              </a:solidFill>
            </a:endParaRPr>
          </a:p>
        </p:txBody>
      </p:sp>
      <p:grpSp>
        <p:nvGrpSpPr>
          <p:cNvPr id="5" name="Группа 4"/>
          <p:cNvGrpSpPr/>
          <p:nvPr/>
        </p:nvGrpSpPr>
        <p:grpSpPr>
          <a:xfrm>
            <a:off x="5000053" y="4404609"/>
            <a:ext cx="3458147" cy="2384440"/>
            <a:chOff x="5000053" y="4404609"/>
            <a:chExt cx="3458147" cy="2384440"/>
          </a:xfrm>
        </p:grpSpPr>
        <p:pic>
          <p:nvPicPr>
            <p:cNvPr id="3" name="Рисунок 2"/>
            <p:cNvPicPr>
              <a:picLocks noChangeAspect="1"/>
            </p:cNvPicPr>
            <p:nvPr/>
          </p:nvPicPr>
          <p:blipFill>
            <a:blip r:embed="rId5" cstate="print"/>
            <a:stretch>
              <a:fillRect/>
            </a:stretch>
          </p:blipFill>
          <p:spPr>
            <a:xfrm>
              <a:off x="5000053" y="4404609"/>
              <a:ext cx="3254496" cy="2384440"/>
            </a:xfrm>
            <a:prstGeom prst="rect">
              <a:avLst/>
            </a:prstGeom>
          </p:spPr>
        </p:pic>
        <p:sp>
          <p:nvSpPr>
            <p:cNvPr id="4" name="Прямоугольник 3"/>
            <p:cNvSpPr/>
            <p:nvPr/>
          </p:nvSpPr>
          <p:spPr bwMode="auto">
            <a:xfrm>
              <a:off x="8128256" y="4404609"/>
              <a:ext cx="329944" cy="273408"/>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endParaRPr>
            </a:p>
          </p:txBody>
        </p:sp>
      </p:grpSp>
    </p:spTree>
    <p:extLst>
      <p:ext uri="{BB962C8B-B14F-4D97-AF65-F5344CB8AC3E}">
        <p14:creationId xmlns:p14="http://schemas.microsoft.com/office/powerpoint/2010/main" xmlns="" val="3976818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p:txBody>
          <a:bodyPr/>
          <a:lstStyle/>
          <a:p>
            <a:r>
              <a:rPr lang="en-US" altLang="ru-RU" sz="2800" dirty="0">
                <a:latin typeface="Calibri" panose="020F0502020204030204" pitchFamily="34" charset="0"/>
              </a:rPr>
              <a:t>On-off </a:t>
            </a:r>
            <a:r>
              <a:rPr lang="ru-RU" altLang="ru-RU" sz="2800" dirty="0" err="1">
                <a:latin typeface="Calibri" panose="020F0502020204030204" pitchFamily="34" charset="0"/>
              </a:rPr>
              <a:t>перемежаемость</a:t>
            </a:r>
            <a:r>
              <a:rPr lang="ru-RU" altLang="ru-RU" sz="2800" dirty="0">
                <a:latin typeface="Calibri" panose="020F0502020204030204" pitchFamily="34" charset="0"/>
              </a:rPr>
              <a:t> в динамике пик-волновых разрядов и сонных веретен</a:t>
            </a:r>
          </a:p>
        </p:txBody>
      </p:sp>
      <p:sp>
        <p:nvSpPr>
          <p:cNvPr id="24579" name="Номер слайда 6"/>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8B279D-959C-4586-A17F-8A96DFED1CAC}" type="slidenum">
              <a:rPr lang="ru-RU" altLang="ru-RU">
                <a:solidFill>
                  <a:schemeClr val="bg2"/>
                </a:solidFill>
                <a:latin typeface="Arial Black" panose="020B0A04020102020204" pitchFamily="34" charset="0"/>
              </a:rPr>
              <a:pPr eaLnBrk="1" hangingPunct="1"/>
              <a:t>22</a:t>
            </a:fld>
            <a:endParaRPr lang="ru-RU" altLang="ru-RU">
              <a:solidFill>
                <a:schemeClr val="bg2"/>
              </a:solidFill>
              <a:latin typeface="Arial Black" panose="020B0A04020102020204" pitchFamily="34" charset="0"/>
            </a:endParaRPr>
          </a:p>
        </p:txBody>
      </p:sp>
      <p:sp>
        <p:nvSpPr>
          <p:cNvPr id="24580" name="Прямоугольник 7"/>
          <p:cNvSpPr>
            <a:spLocks noChangeArrowheads="1"/>
          </p:cNvSpPr>
          <p:nvPr/>
        </p:nvSpPr>
        <p:spPr bwMode="auto">
          <a:xfrm>
            <a:off x="6011694" y="1333087"/>
            <a:ext cx="3452812"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i="1" dirty="0" err="1"/>
              <a:t>Sitnikova</a:t>
            </a:r>
            <a:r>
              <a:rPr lang="en-US" altLang="ru-RU" sz="1400" i="1" dirty="0"/>
              <a:t> </a:t>
            </a:r>
            <a:r>
              <a:rPr lang="en-US" altLang="ru-RU" sz="1400" i="1" dirty="0" err="1"/>
              <a:t>E.Yu</a:t>
            </a:r>
            <a:r>
              <a:rPr lang="en-US" altLang="ru-RU" sz="1400" i="1" dirty="0"/>
              <a:t>., Hramov A.E., </a:t>
            </a:r>
            <a:r>
              <a:rPr lang="en-US" altLang="ru-RU" sz="1400" i="1" dirty="0" err="1"/>
              <a:t>Grubov</a:t>
            </a:r>
            <a:r>
              <a:rPr lang="en-US" altLang="ru-RU" sz="1400" i="1" dirty="0"/>
              <a:t> V.V., </a:t>
            </a:r>
            <a:r>
              <a:rPr lang="en-US" altLang="ru-RU" sz="1400" i="1" dirty="0" err="1"/>
              <a:t>Ovchinnikov</a:t>
            </a:r>
            <a:r>
              <a:rPr lang="en-US" altLang="ru-RU" sz="1400" i="1" dirty="0"/>
              <a:t> A.A., </a:t>
            </a:r>
            <a:r>
              <a:rPr lang="en-US" altLang="ru-RU" sz="1400" i="1" dirty="0" err="1"/>
              <a:t>Koronovskii</a:t>
            </a:r>
            <a:r>
              <a:rPr lang="en-US" altLang="ru-RU" sz="1400" i="1" dirty="0"/>
              <a:t> A.A.</a:t>
            </a:r>
            <a:r>
              <a:rPr lang="en-US" altLang="ru-RU" sz="1400" dirty="0"/>
              <a:t> Brain research, 2012</a:t>
            </a:r>
            <a:endParaRPr lang="ru-RU" altLang="ru-RU" sz="1400" dirty="0"/>
          </a:p>
          <a:p>
            <a:pPr eaLnBrk="1" hangingPunct="1"/>
            <a:endParaRPr lang="en-US" altLang="ru-RU" sz="1400" dirty="0"/>
          </a:p>
          <a:p>
            <a:pPr eaLnBrk="1" hangingPunct="1"/>
            <a:r>
              <a:rPr lang="en-US" altLang="ru-RU" sz="1400" i="1" dirty="0"/>
              <a:t>Hramov A.E., </a:t>
            </a:r>
            <a:r>
              <a:rPr lang="en-US" altLang="ru-RU" sz="1400" i="1" dirty="0" err="1"/>
              <a:t>Koronovskii</a:t>
            </a:r>
            <a:r>
              <a:rPr lang="en-US" altLang="ru-RU" sz="1400" i="1" dirty="0"/>
              <a:t> A.A., </a:t>
            </a:r>
            <a:r>
              <a:rPr lang="en-US" altLang="ru-RU" sz="1400" i="1" dirty="0" err="1"/>
              <a:t>Midzyanovskaya</a:t>
            </a:r>
            <a:r>
              <a:rPr lang="en-US" altLang="ru-RU" sz="1400" i="1" dirty="0"/>
              <a:t> I.S., </a:t>
            </a:r>
            <a:r>
              <a:rPr lang="en-US" altLang="ru-RU" sz="1400" i="1" dirty="0" err="1"/>
              <a:t>Sitnikova</a:t>
            </a:r>
            <a:r>
              <a:rPr lang="en-US" altLang="ru-RU" sz="1400" i="1" dirty="0"/>
              <a:t> </a:t>
            </a:r>
            <a:r>
              <a:rPr lang="en-US" altLang="ru-RU" sz="1400" i="1" dirty="0" err="1"/>
              <a:t>E.Yu</a:t>
            </a:r>
            <a:r>
              <a:rPr lang="en-US" altLang="ru-RU" sz="1400" i="1" dirty="0"/>
              <a:t>., van Rijn </a:t>
            </a:r>
            <a:r>
              <a:rPr lang="ru-RU" altLang="ru-RU" sz="1400" i="1" dirty="0"/>
              <a:t>С.М.</a:t>
            </a:r>
            <a:r>
              <a:rPr lang="en-US" altLang="ru-RU" sz="1400" dirty="0"/>
              <a:t> CHAOS, 2006</a:t>
            </a:r>
            <a:endParaRPr lang="ru-RU" altLang="ru-RU" sz="1400" dirty="0"/>
          </a:p>
        </p:txBody>
      </p:sp>
      <p:pic>
        <p:nvPicPr>
          <p:cNvPr id="2458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7513" y="1373188"/>
            <a:ext cx="5010150"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582" name="Группа 14"/>
          <p:cNvGrpSpPr>
            <a:grpSpLocks/>
          </p:cNvGrpSpPr>
          <p:nvPr/>
        </p:nvGrpSpPr>
        <p:grpSpPr bwMode="auto">
          <a:xfrm>
            <a:off x="0" y="4092575"/>
            <a:ext cx="9144000" cy="2316163"/>
            <a:chOff x="0" y="4093127"/>
            <a:chExt cx="9144000" cy="2315374"/>
          </a:xfrm>
        </p:grpSpPr>
        <p:grpSp>
          <p:nvGrpSpPr>
            <p:cNvPr id="24583" name="Группа 11"/>
            <p:cNvGrpSpPr>
              <a:grpSpLocks/>
            </p:cNvGrpSpPr>
            <p:nvPr/>
          </p:nvGrpSpPr>
          <p:grpSpPr bwMode="auto">
            <a:xfrm>
              <a:off x="0" y="4093127"/>
              <a:ext cx="9144000" cy="2315374"/>
              <a:chOff x="0" y="4093127"/>
              <a:chExt cx="9144000" cy="2315374"/>
            </a:xfrm>
          </p:grpSpPr>
          <p:pic>
            <p:nvPicPr>
              <p:cNvPr id="2458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07"/>
              <a:stretch>
                <a:fillRect/>
              </a:stretch>
            </p:blipFill>
            <p:spPr bwMode="auto">
              <a:xfrm>
                <a:off x="0" y="4093127"/>
                <a:ext cx="9144000" cy="2315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24586" name="Прямоугольник 10"/>
              <p:cNvSpPr>
                <a:spLocks noChangeArrowheads="1"/>
              </p:cNvSpPr>
              <p:nvPr/>
            </p:nvSpPr>
            <p:spPr bwMode="auto">
              <a:xfrm>
                <a:off x="0" y="5136204"/>
                <a:ext cx="204281" cy="544749"/>
              </a:xfrm>
              <a:prstGeom prst="rect">
                <a:avLst/>
              </a:prstGeom>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pic>
          <p:nvPicPr>
            <p:cNvPr id="2458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77765" y="4883323"/>
              <a:ext cx="2333929" cy="118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476250"/>
            <a:ext cx="7772400" cy="792163"/>
          </a:xfrm>
        </p:spPr>
        <p:txBody>
          <a:bodyPr/>
          <a:lstStyle/>
          <a:p>
            <a:pPr eaLnBrk="1" hangingPunct="1"/>
            <a:r>
              <a:rPr lang="ru-RU" altLang="ru-RU" sz="2800" dirty="0">
                <a:latin typeface="Calibri" panose="020F0502020204030204" pitchFamily="34" charset="0"/>
                <a:cs typeface="Times New Roman" panose="02020603050405020304" pitchFamily="18" charset="0"/>
              </a:rPr>
              <a:t>Эволюция представлений о формирование эпилептического разряда при </a:t>
            </a:r>
            <a:r>
              <a:rPr lang="ru-RU" altLang="ru-RU" sz="2800" dirty="0" err="1">
                <a:latin typeface="Calibri" panose="020F0502020204030204" pitchFamily="34" charset="0"/>
                <a:cs typeface="Times New Roman" panose="02020603050405020304" pitchFamily="18" charset="0"/>
              </a:rPr>
              <a:t>абсанс</a:t>
            </a:r>
            <a:r>
              <a:rPr lang="ru-RU" altLang="ru-RU" sz="2800" dirty="0">
                <a:latin typeface="Calibri" panose="020F0502020204030204" pitchFamily="34" charset="0"/>
                <a:cs typeface="Times New Roman" panose="02020603050405020304" pitchFamily="18" charset="0"/>
              </a:rPr>
              <a:t>-эпилепсии</a:t>
            </a:r>
            <a:endParaRPr lang="en-GB" altLang="ru-RU" sz="2800" dirty="0">
              <a:latin typeface="Calibri" panose="020F0502020204030204" pitchFamily="34" charset="0"/>
              <a:cs typeface="Times New Roman" panose="02020603050405020304" pitchFamily="18" charset="0"/>
            </a:endParaRPr>
          </a:p>
        </p:txBody>
      </p:sp>
      <p:sp>
        <p:nvSpPr>
          <p:cNvPr id="25603" name="Text Box 4"/>
          <p:cNvSpPr txBox="1">
            <a:spLocks noChangeArrowheads="1"/>
          </p:cNvSpPr>
          <p:nvPr/>
        </p:nvSpPr>
        <p:spPr bwMode="auto">
          <a:xfrm>
            <a:off x="404773" y="1719269"/>
            <a:ext cx="454625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88925" indent="-2889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chemeClr val="tx2"/>
              </a:buClr>
              <a:buSzPct val="75000"/>
            </a:pPr>
            <a:r>
              <a:rPr lang="en-US" altLang="ru-RU" sz="2000" dirty="0">
                <a:solidFill>
                  <a:schemeClr val="tx2"/>
                </a:solidFill>
                <a:latin typeface="Calibri" panose="020F0502020204030204" pitchFamily="34" charset="0"/>
                <a:cs typeface="Times New Roman" panose="02020603050405020304" pitchFamily="18" charset="0"/>
              </a:rPr>
              <a:t>The "</a:t>
            </a:r>
            <a:r>
              <a:rPr lang="en-US" altLang="ru-RU" sz="2000" dirty="0" err="1">
                <a:solidFill>
                  <a:schemeClr val="tx2"/>
                </a:solidFill>
                <a:latin typeface="Calibri" panose="020F0502020204030204" pitchFamily="34" charset="0"/>
                <a:cs typeface="Times New Roman" panose="02020603050405020304" pitchFamily="18" charset="0"/>
              </a:rPr>
              <a:t>centrencephalic</a:t>
            </a:r>
            <a:r>
              <a:rPr lang="en-US" altLang="ru-RU" sz="2000" dirty="0">
                <a:solidFill>
                  <a:schemeClr val="tx2"/>
                </a:solidFill>
                <a:latin typeface="Calibri" panose="020F0502020204030204" pitchFamily="34" charset="0"/>
                <a:cs typeface="Times New Roman" panose="02020603050405020304" pitchFamily="18" charset="0"/>
              </a:rPr>
              <a:t>" theory, proposed in 1954, suggested that discharges originate from a deep-seated diffusely projecting subcortical pacemaker in the midline thalamus.</a:t>
            </a:r>
            <a:endParaRPr lang="en-GB" altLang="ru-RU" sz="2000" dirty="0">
              <a:solidFill>
                <a:schemeClr val="tx2"/>
              </a:solidFill>
              <a:latin typeface="Calibri" panose="020F0502020204030204" pitchFamily="34" charset="0"/>
              <a:cs typeface="Times New Roman" panose="02020603050405020304" pitchFamily="18" charset="0"/>
            </a:endParaRPr>
          </a:p>
          <a:p>
            <a:pPr>
              <a:lnSpc>
                <a:spcPct val="90000"/>
              </a:lnSpc>
              <a:spcBef>
                <a:spcPct val="20000"/>
              </a:spcBef>
              <a:buClr>
                <a:schemeClr val="tx2"/>
              </a:buClr>
              <a:buSzPct val="75000"/>
            </a:pPr>
            <a:r>
              <a:rPr lang="en-US" altLang="ru-RU" sz="2000" dirty="0">
                <a:solidFill>
                  <a:schemeClr val="tx2"/>
                </a:solidFill>
                <a:latin typeface="Calibri" panose="020F0502020204030204" pitchFamily="34" charset="0"/>
                <a:cs typeface="Times New Roman" panose="02020603050405020304" pitchFamily="18" charset="0"/>
              </a:rPr>
              <a:t>This concept was refined in 1991 with the "thalamic clock" theory, implying that the reticular thalamic nucleus contains the pacemaker cells for the thalamic clock, imposing its rhythm to the cortex. </a:t>
            </a:r>
            <a:r>
              <a:rPr lang="en-GB" altLang="ru-RU" sz="2000" dirty="0">
                <a:solidFill>
                  <a:schemeClr val="tx2"/>
                </a:solidFill>
                <a:latin typeface="Calibri" panose="020F0502020204030204" pitchFamily="34" charset="0"/>
                <a:cs typeface="Times New Roman" panose="02020603050405020304" pitchFamily="18" charset="0"/>
              </a:rPr>
              <a:t>Mechanism responsible for the genesis of bilaterally synchronous SWD is linked with </a:t>
            </a:r>
            <a:r>
              <a:rPr lang="en-GB" altLang="ru-RU" sz="2000" dirty="0" err="1">
                <a:solidFill>
                  <a:schemeClr val="tx2"/>
                </a:solidFill>
                <a:latin typeface="Calibri" panose="020F0502020204030204" pitchFamily="34" charset="0"/>
                <a:cs typeface="Times New Roman" panose="02020603050405020304" pitchFamily="18" charset="0"/>
              </a:rPr>
              <a:t>thalamocortical</a:t>
            </a:r>
            <a:r>
              <a:rPr lang="en-GB" altLang="ru-RU" sz="2000" dirty="0">
                <a:solidFill>
                  <a:schemeClr val="tx2"/>
                </a:solidFill>
                <a:latin typeface="Calibri" panose="020F0502020204030204" pitchFamily="34" charset="0"/>
                <a:cs typeface="Times New Roman" panose="02020603050405020304" pitchFamily="18" charset="0"/>
              </a:rPr>
              <a:t> machinery that mediates sleep spindles </a:t>
            </a:r>
          </a:p>
        </p:txBody>
      </p:sp>
      <p:pic>
        <p:nvPicPr>
          <p:cNvPr id="4"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0768" y="1314899"/>
            <a:ext cx="2518920" cy="207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3" name="Rectangle 8"/>
          <p:cNvSpPr>
            <a:spLocks noChangeArrowheads="1"/>
          </p:cNvSpPr>
          <p:nvPr/>
        </p:nvSpPr>
        <p:spPr bwMode="auto">
          <a:xfrm>
            <a:off x="7659688" y="2267847"/>
            <a:ext cx="14843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a:solidFill>
                  <a:srgbClr val="000000"/>
                </a:solidFill>
              </a:rPr>
              <a:t>Penfield &amp; Jasper, ‘54</a:t>
            </a:r>
            <a:endParaRPr lang="nl-NL" altLang="ru-RU"/>
          </a:p>
        </p:txBody>
      </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67687" y="3873705"/>
            <a:ext cx="2492001"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6"/>
          <p:cNvSpPr txBox="1">
            <a:spLocks noChangeArrowheads="1"/>
          </p:cNvSpPr>
          <p:nvPr/>
        </p:nvSpPr>
        <p:spPr bwMode="auto">
          <a:xfrm>
            <a:off x="7876347" y="4624112"/>
            <a:ext cx="140017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dirty="0"/>
              <a:t> Buzsaki</a:t>
            </a:r>
            <a:r>
              <a:rPr lang="ru-RU" altLang="ru-RU" dirty="0"/>
              <a:t>,</a:t>
            </a:r>
            <a:r>
              <a:rPr lang="nl-NL" altLang="ru-RU" dirty="0"/>
              <a:t> ‘91</a:t>
            </a:r>
          </a:p>
        </p:txBody>
      </p:sp>
    </p:spTree>
    <p:extLst>
      <p:ext uri="{BB962C8B-B14F-4D97-AF65-F5344CB8AC3E}">
        <p14:creationId xmlns:p14="http://schemas.microsoft.com/office/powerpoint/2010/main" xmlns="" val="31378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119270" y="1437135"/>
            <a:ext cx="4985644" cy="5416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288925" indent="-2889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chemeClr val="tx2"/>
              </a:buClr>
              <a:buSzPct val="75000"/>
            </a:pPr>
            <a:r>
              <a:rPr lang="en-US" altLang="ru-RU" sz="2000" dirty="0">
                <a:latin typeface="Calibri" panose="020F0502020204030204" pitchFamily="34" charset="0"/>
              </a:rPr>
              <a:t>In the "</a:t>
            </a:r>
            <a:r>
              <a:rPr lang="en-US" altLang="ru-RU" sz="2000" dirty="0" err="1">
                <a:latin typeface="Calibri" panose="020F0502020204030204" pitchFamily="34" charset="0"/>
              </a:rPr>
              <a:t>corticoreticular</a:t>
            </a:r>
            <a:r>
              <a:rPr lang="en-US" altLang="ru-RU" sz="2000" dirty="0">
                <a:latin typeface="Calibri" panose="020F0502020204030204" pitchFamily="34" charset="0"/>
              </a:rPr>
              <a:t>" theory, postulated in 1968, SWDs are linked to the </a:t>
            </a:r>
            <a:r>
              <a:rPr lang="en-US" altLang="ru-RU" sz="2000" dirty="0" err="1">
                <a:latin typeface="Calibri" panose="020F0502020204030204" pitchFamily="34" charset="0"/>
              </a:rPr>
              <a:t>thalamo</a:t>
            </a:r>
            <a:r>
              <a:rPr lang="en-US" altLang="ru-RU" sz="2000" dirty="0">
                <a:latin typeface="Calibri" panose="020F0502020204030204" pitchFamily="34" charset="0"/>
              </a:rPr>
              <a:t>-cortical mechanisms that generate spindles. Rhythmic spindle oscillations generated in the thalamus are transformed into spike-wave discharges when the cortex is </a:t>
            </a:r>
            <a:r>
              <a:rPr lang="en-US" altLang="ru-RU" sz="2000" dirty="0" err="1">
                <a:latin typeface="Calibri" panose="020F0502020204030204" pitchFamily="34" charset="0"/>
              </a:rPr>
              <a:t>hyperexcitable</a:t>
            </a:r>
            <a:r>
              <a:rPr lang="en-US" altLang="ru-RU" sz="2000" dirty="0">
                <a:latin typeface="Calibri" panose="020F0502020204030204" pitchFamily="34" charset="0"/>
              </a:rPr>
              <a:t>. </a:t>
            </a:r>
          </a:p>
          <a:p>
            <a:pPr>
              <a:lnSpc>
                <a:spcPct val="90000"/>
              </a:lnSpc>
              <a:spcBef>
                <a:spcPct val="20000"/>
              </a:spcBef>
              <a:buClr>
                <a:schemeClr val="tx2"/>
              </a:buClr>
              <a:buSzPct val="75000"/>
            </a:pPr>
            <a:r>
              <a:rPr lang="en-US" altLang="ru-RU" sz="2000" dirty="0">
                <a:solidFill>
                  <a:schemeClr val="tx2"/>
                </a:solidFill>
                <a:latin typeface="Calibri" panose="020F0502020204030204" pitchFamily="34" charset="0"/>
                <a:cs typeface="Times New Roman" panose="02020603050405020304" pitchFamily="18" charset="0"/>
              </a:rPr>
              <a:t>A 2002 study confirmed that a functionally intact </a:t>
            </a:r>
            <a:r>
              <a:rPr lang="en-US" altLang="ru-RU" sz="2000" dirty="0" err="1">
                <a:solidFill>
                  <a:schemeClr val="tx2"/>
                </a:solidFill>
                <a:latin typeface="Calibri" panose="020F0502020204030204" pitchFamily="34" charset="0"/>
                <a:cs typeface="Times New Roman" panose="02020603050405020304" pitchFamily="18" charset="0"/>
              </a:rPr>
              <a:t>thalamo</a:t>
            </a:r>
            <a:r>
              <a:rPr lang="en-US" altLang="ru-RU" sz="2000" dirty="0">
                <a:solidFill>
                  <a:schemeClr val="tx2"/>
                </a:solidFill>
                <a:latin typeface="Calibri" panose="020F0502020204030204" pitchFamily="34" charset="0"/>
                <a:cs typeface="Times New Roman" panose="02020603050405020304" pitchFamily="18" charset="0"/>
              </a:rPr>
              <a:t>-cortical network is required for the generation of SWD. The studies of </a:t>
            </a:r>
            <a:r>
              <a:rPr lang="en-US" altLang="ru-RU" sz="2000" dirty="0" err="1">
                <a:solidFill>
                  <a:schemeClr val="tx2"/>
                </a:solidFill>
                <a:latin typeface="Calibri" panose="020F0502020204030204" pitchFamily="34" charset="0"/>
                <a:cs typeface="Times New Roman" panose="02020603050405020304" pitchFamily="18" charset="0"/>
              </a:rPr>
              <a:t>cortico</a:t>
            </a:r>
            <a:r>
              <a:rPr lang="en-US" altLang="ru-RU" sz="2000" dirty="0">
                <a:solidFill>
                  <a:schemeClr val="tx2"/>
                </a:solidFill>
                <a:latin typeface="Calibri" panose="020F0502020204030204" pitchFamily="34" charset="0"/>
                <a:cs typeface="Times New Roman" panose="02020603050405020304" pitchFamily="18" charset="0"/>
              </a:rPr>
              <a:t>-thalamic interrelationships showed a consistent focus within the region of the somatosensory cortex. From this focus, seizure activity generalizes rapidly over the cortex. During the first cycles of the seizure the cortex drives the thalamus, while thereafter cortex and thalamus drive each other, thus amplifying and maintaining the rhythmic discharge. </a:t>
            </a:r>
            <a:endParaRPr lang="en-GB" altLang="ru-RU" sz="2000" dirty="0">
              <a:solidFill>
                <a:schemeClr val="tx2"/>
              </a:solidFill>
              <a:latin typeface="Calibri" panose="020F0502020204030204" pitchFamily="34" charset="0"/>
              <a:cs typeface="Times New Roman" panose="02020603050405020304" pitchFamily="18" charset="0"/>
            </a:endParaRPr>
          </a:p>
        </p:txBody>
      </p:sp>
      <p:pic>
        <p:nvPicPr>
          <p:cNvPr id="6"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0625" y="1470926"/>
            <a:ext cx="2323858" cy="2083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2" name="TextBox 7"/>
          <p:cNvSpPr txBox="1">
            <a:spLocks noChangeArrowheads="1"/>
          </p:cNvSpPr>
          <p:nvPr/>
        </p:nvSpPr>
        <p:spPr bwMode="auto">
          <a:xfrm>
            <a:off x="7900194" y="2268261"/>
            <a:ext cx="11160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a:t>Gloor</a:t>
            </a:r>
            <a:r>
              <a:rPr lang="ru-RU" altLang="ru-RU"/>
              <a:t>,</a:t>
            </a:r>
            <a:r>
              <a:rPr lang="nl-NL" altLang="ru-RU"/>
              <a:t> ‘68</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40625" y="3756960"/>
            <a:ext cx="2276303" cy="2379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7839868" y="4338083"/>
            <a:ext cx="10287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err="1"/>
              <a:t>Meeren</a:t>
            </a:r>
            <a:r>
              <a:rPr lang="en-US" altLang="ru-RU" dirty="0"/>
              <a:t> et al.</a:t>
            </a:r>
            <a:r>
              <a:rPr lang="ru-RU" altLang="ru-RU" dirty="0"/>
              <a:t>,</a:t>
            </a:r>
            <a:r>
              <a:rPr lang="en-US" altLang="ru-RU" dirty="0"/>
              <a:t> 2002</a:t>
            </a:r>
            <a:endParaRPr lang="ru-RU" altLang="ru-RU" dirty="0"/>
          </a:p>
        </p:txBody>
      </p:sp>
      <p:sp>
        <p:nvSpPr>
          <p:cNvPr id="11" name="Rectangle 2"/>
          <p:cNvSpPr txBox="1">
            <a:spLocks noChangeArrowheads="1"/>
          </p:cNvSpPr>
          <p:nvPr/>
        </p:nvSpPr>
        <p:spPr bwMode="auto">
          <a:xfrm>
            <a:off x="685800" y="476250"/>
            <a:ext cx="7772400"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pitchFamily="34" charset="0"/>
              </a:defRPr>
            </a:lvl2pPr>
            <a:lvl3pPr algn="l" rtl="0" eaLnBrk="0" fontAlgn="base" hangingPunct="0">
              <a:spcBef>
                <a:spcPct val="0"/>
              </a:spcBef>
              <a:spcAft>
                <a:spcPct val="0"/>
              </a:spcAft>
              <a:defRPr sz="3200">
                <a:solidFill>
                  <a:schemeClr val="bg2"/>
                </a:solidFill>
                <a:latin typeface="Arial" pitchFamily="34" charset="0"/>
              </a:defRPr>
            </a:lvl3pPr>
            <a:lvl4pPr algn="l" rtl="0" eaLnBrk="0" fontAlgn="base" hangingPunct="0">
              <a:spcBef>
                <a:spcPct val="0"/>
              </a:spcBef>
              <a:spcAft>
                <a:spcPct val="0"/>
              </a:spcAft>
              <a:defRPr sz="3200">
                <a:solidFill>
                  <a:schemeClr val="bg2"/>
                </a:solidFill>
                <a:latin typeface="Arial" pitchFamily="34" charset="0"/>
              </a:defRPr>
            </a:lvl4pPr>
            <a:lvl5pPr algn="l" rtl="0" eaLnBrk="0" fontAlgn="base" hangingPunct="0">
              <a:spcBef>
                <a:spcPct val="0"/>
              </a:spcBef>
              <a:spcAft>
                <a:spcPct val="0"/>
              </a:spcAft>
              <a:defRPr sz="3200">
                <a:solidFill>
                  <a:schemeClr val="bg2"/>
                </a:solidFill>
                <a:latin typeface="Arial" pitchFamily="34" charset="0"/>
              </a:defRPr>
            </a:lvl5pPr>
            <a:lvl6pPr marL="457200" algn="l" rtl="0" fontAlgn="base">
              <a:spcBef>
                <a:spcPct val="0"/>
              </a:spcBef>
              <a:spcAft>
                <a:spcPct val="0"/>
              </a:spcAft>
              <a:defRPr sz="3200">
                <a:solidFill>
                  <a:schemeClr val="bg2"/>
                </a:solidFill>
                <a:latin typeface="Arial" pitchFamily="34" charset="0"/>
              </a:defRPr>
            </a:lvl6pPr>
            <a:lvl7pPr marL="914400" algn="l" rtl="0" fontAlgn="base">
              <a:spcBef>
                <a:spcPct val="0"/>
              </a:spcBef>
              <a:spcAft>
                <a:spcPct val="0"/>
              </a:spcAft>
              <a:defRPr sz="3200">
                <a:solidFill>
                  <a:schemeClr val="bg2"/>
                </a:solidFill>
                <a:latin typeface="Arial" pitchFamily="34" charset="0"/>
              </a:defRPr>
            </a:lvl7pPr>
            <a:lvl8pPr marL="1371600" algn="l" rtl="0" fontAlgn="base">
              <a:spcBef>
                <a:spcPct val="0"/>
              </a:spcBef>
              <a:spcAft>
                <a:spcPct val="0"/>
              </a:spcAft>
              <a:defRPr sz="3200">
                <a:solidFill>
                  <a:schemeClr val="bg2"/>
                </a:solidFill>
                <a:latin typeface="Arial" pitchFamily="34" charset="0"/>
              </a:defRPr>
            </a:lvl8pPr>
            <a:lvl9pPr marL="1828800" algn="l" rtl="0" fontAlgn="base">
              <a:spcBef>
                <a:spcPct val="0"/>
              </a:spcBef>
              <a:spcAft>
                <a:spcPct val="0"/>
              </a:spcAft>
              <a:defRPr sz="3200">
                <a:solidFill>
                  <a:schemeClr val="bg2"/>
                </a:solidFill>
                <a:latin typeface="Arial" pitchFamily="34" charset="0"/>
              </a:defRPr>
            </a:lvl9pPr>
          </a:lstStyle>
          <a:p>
            <a:pPr eaLnBrk="1" hangingPunct="1"/>
            <a:r>
              <a:rPr lang="ru-RU" altLang="ru-RU" sz="2800" kern="0">
                <a:latin typeface="Calibri" panose="020F0502020204030204" pitchFamily="34" charset="0"/>
                <a:cs typeface="Times New Roman" panose="02020603050405020304" pitchFamily="18" charset="0"/>
              </a:rPr>
              <a:t>Эволюция представлений о формирование эпилептического разряда при абсанс-эпилепсии</a:t>
            </a:r>
            <a:endParaRPr lang="en-GB" altLang="ru-RU" sz="2800" kern="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71329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523460"/>
            <a:ext cx="8229600" cy="990600"/>
          </a:xfrm>
        </p:spPr>
        <p:txBody>
          <a:bodyPr/>
          <a:lstStyle/>
          <a:p>
            <a:r>
              <a:rPr lang="ru-RU" altLang="ru-RU" sz="2800" dirty="0">
                <a:latin typeface="Calibri" panose="020F0502020204030204" pitchFamily="34" charset="0"/>
              </a:rPr>
              <a:t>Нелинейный сетевой анализ многоканальной ЭЭГ при </a:t>
            </a:r>
            <a:r>
              <a:rPr lang="ru-RU" altLang="ru-RU" sz="2800" dirty="0" err="1">
                <a:latin typeface="Calibri" panose="020F0502020204030204" pitchFamily="34" charset="0"/>
              </a:rPr>
              <a:t>абсанс</a:t>
            </a:r>
            <a:r>
              <a:rPr lang="ru-RU" altLang="ru-RU" sz="2800" dirty="0">
                <a:latin typeface="Calibri" panose="020F0502020204030204" pitchFamily="34" charset="0"/>
              </a:rPr>
              <a:t>-эпилепсии: определение направленности связи между областями мозга</a:t>
            </a:r>
          </a:p>
        </p:txBody>
      </p:sp>
      <p:sp>
        <p:nvSpPr>
          <p:cNvPr id="27652"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E32761-A5A6-4E5F-A922-967A7B9846F3}" type="slidenum">
              <a:rPr lang="ru-RU" altLang="ru-RU">
                <a:solidFill>
                  <a:schemeClr val="bg2"/>
                </a:solidFill>
                <a:latin typeface="Arial Black" panose="020B0A04020102020204" pitchFamily="34" charset="0"/>
              </a:rPr>
              <a:pPr eaLnBrk="1" hangingPunct="1"/>
              <a:t>25</a:t>
            </a:fld>
            <a:endParaRPr lang="ru-RU" altLang="ru-RU">
              <a:solidFill>
                <a:schemeClr val="bg2"/>
              </a:solidFill>
              <a:latin typeface="Arial Black" panose="020B0A04020102020204" pitchFamily="34" charset="0"/>
            </a:endParaRPr>
          </a:p>
        </p:txBody>
      </p:sp>
      <p:sp>
        <p:nvSpPr>
          <p:cNvPr id="27655" name="TextBox 8"/>
          <p:cNvSpPr txBox="1">
            <a:spLocks noChangeArrowheads="1"/>
          </p:cNvSpPr>
          <p:nvPr/>
        </p:nvSpPr>
        <p:spPr bwMode="auto">
          <a:xfrm>
            <a:off x="457200" y="5950226"/>
            <a:ext cx="8467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i="1" dirty="0">
                <a:latin typeface="Calibri" panose="020F0502020204030204" pitchFamily="34" charset="0"/>
              </a:rPr>
              <a:t>F. Lopes da Silva, J. P. </a:t>
            </a:r>
            <a:r>
              <a:rPr lang="en-US" altLang="ru-RU" i="1" dirty="0" err="1">
                <a:latin typeface="Calibri" panose="020F0502020204030204" pitchFamily="34" charset="0"/>
              </a:rPr>
              <a:t>Pijn</a:t>
            </a:r>
            <a:r>
              <a:rPr lang="en-US" altLang="ru-RU" i="1" dirty="0">
                <a:latin typeface="Calibri" panose="020F0502020204030204" pitchFamily="34" charset="0"/>
              </a:rPr>
              <a:t>, and P. </a:t>
            </a:r>
            <a:r>
              <a:rPr lang="en-US" altLang="ru-RU" i="1" dirty="0" err="1">
                <a:latin typeface="Calibri" panose="020F0502020204030204" pitchFamily="34" charset="0"/>
              </a:rPr>
              <a:t>Boeijinga</a:t>
            </a:r>
            <a:r>
              <a:rPr lang="en-US" altLang="ru-RU" i="1" dirty="0">
                <a:latin typeface="Calibri" panose="020F0502020204030204" pitchFamily="34" charset="0"/>
              </a:rPr>
              <a:t>. </a:t>
            </a:r>
            <a:r>
              <a:rPr lang="en-US" altLang="ru-RU" dirty="0">
                <a:latin typeface="Calibri" panose="020F0502020204030204" pitchFamily="34" charset="0"/>
              </a:rPr>
              <a:t>Brain </a:t>
            </a:r>
            <a:r>
              <a:rPr lang="en-US" altLang="ru-RU" dirty="0" err="1">
                <a:latin typeface="Calibri" panose="020F0502020204030204" pitchFamily="34" charset="0"/>
              </a:rPr>
              <a:t>Topogr</a:t>
            </a:r>
            <a:r>
              <a:rPr lang="en-US" altLang="ru-RU" dirty="0">
                <a:latin typeface="Calibri" panose="020F0502020204030204" pitchFamily="34" charset="0"/>
              </a:rPr>
              <a:t> </a:t>
            </a:r>
            <a:r>
              <a:rPr lang="en-US" altLang="ru-RU" b="1" dirty="0">
                <a:latin typeface="Calibri" panose="020F0502020204030204" pitchFamily="34" charset="0"/>
              </a:rPr>
              <a:t>2</a:t>
            </a:r>
            <a:r>
              <a:rPr lang="en-US" altLang="ru-RU" dirty="0">
                <a:latin typeface="Calibri" panose="020F0502020204030204" pitchFamily="34" charset="0"/>
              </a:rPr>
              <a:t> (1989) 9.</a:t>
            </a:r>
          </a:p>
          <a:p>
            <a:pPr eaLnBrk="1" hangingPunct="1"/>
            <a:r>
              <a:rPr lang="en-US" altLang="ru-RU" i="1" dirty="0">
                <a:latin typeface="Calibri" panose="020F0502020204030204" pitchFamily="34" charset="0"/>
              </a:rPr>
              <a:t>K. Ansari-</a:t>
            </a:r>
            <a:r>
              <a:rPr lang="en-US" altLang="ru-RU" i="1" dirty="0" err="1">
                <a:latin typeface="Calibri" panose="020F0502020204030204" pitchFamily="34" charset="0"/>
              </a:rPr>
              <a:t>Asl</a:t>
            </a:r>
            <a:r>
              <a:rPr lang="en-US" altLang="ru-RU" i="1" dirty="0">
                <a:latin typeface="Calibri" panose="020F0502020204030204" pitchFamily="34" charset="0"/>
              </a:rPr>
              <a:t>, L. </a:t>
            </a:r>
            <a:r>
              <a:rPr lang="en-US" altLang="ru-RU" i="1" dirty="0" err="1">
                <a:latin typeface="Calibri" panose="020F0502020204030204" pitchFamily="34" charset="0"/>
              </a:rPr>
              <a:t>Senhadji</a:t>
            </a:r>
            <a:r>
              <a:rPr lang="en-US" altLang="ru-RU" i="1" dirty="0">
                <a:latin typeface="Calibri" panose="020F0502020204030204" pitchFamily="34" charset="0"/>
              </a:rPr>
              <a:t>, J.-J. </a:t>
            </a:r>
            <a:r>
              <a:rPr lang="en-US" altLang="ru-RU" i="1" dirty="0" err="1">
                <a:latin typeface="Calibri" panose="020F0502020204030204" pitchFamily="34" charset="0"/>
              </a:rPr>
              <a:t>Bellanger</a:t>
            </a:r>
            <a:r>
              <a:rPr lang="en-US" altLang="ru-RU" i="1" dirty="0">
                <a:latin typeface="Calibri" panose="020F0502020204030204" pitchFamily="34" charset="0"/>
              </a:rPr>
              <a:t>, and F. </a:t>
            </a:r>
            <a:r>
              <a:rPr lang="en-US" altLang="ru-RU" i="1" dirty="0" err="1">
                <a:latin typeface="Calibri" panose="020F0502020204030204" pitchFamily="34" charset="0"/>
              </a:rPr>
              <a:t>Wendling</a:t>
            </a:r>
            <a:r>
              <a:rPr lang="en-US" altLang="ru-RU" dirty="0">
                <a:latin typeface="Calibri" panose="020F0502020204030204" pitchFamily="34" charset="0"/>
              </a:rPr>
              <a:t>. Phys Rev E </a:t>
            </a:r>
            <a:r>
              <a:rPr lang="en-US" altLang="ru-RU" b="1" dirty="0">
                <a:latin typeface="Calibri" panose="020F0502020204030204" pitchFamily="34" charset="0"/>
              </a:rPr>
              <a:t>74</a:t>
            </a:r>
            <a:r>
              <a:rPr lang="en-US" altLang="ru-RU" dirty="0">
                <a:latin typeface="Calibri" panose="020F0502020204030204" pitchFamily="34" charset="0"/>
              </a:rPr>
              <a:t> (2006) 031916</a:t>
            </a:r>
            <a:endParaRPr lang="ru-RU" altLang="ru-RU" dirty="0">
              <a:latin typeface="Calibri" panose="020F0502020204030204" pitchFamily="34" charset="0"/>
            </a:endParaRPr>
          </a:p>
        </p:txBody>
      </p:sp>
      <p:pic>
        <p:nvPicPr>
          <p:cNvPr id="2" name="Рисунок 1"/>
          <p:cNvPicPr>
            <a:picLocks noChangeAspect="1"/>
          </p:cNvPicPr>
          <p:nvPr/>
        </p:nvPicPr>
        <p:blipFill>
          <a:blip r:embed="rId2" cstate="print"/>
          <a:stretch>
            <a:fillRect/>
          </a:stretch>
        </p:blipFill>
        <p:spPr>
          <a:xfrm>
            <a:off x="1304451" y="1911123"/>
            <a:ext cx="6686611" cy="4039103"/>
          </a:xfrm>
          <a:prstGeom prst="rect">
            <a:avLst/>
          </a:prstGeom>
        </p:spPr>
      </p:pic>
      <p:sp>
        <p:nvSpPr>
          <p:cNvPr id="3" name="Прямоугольник 2"/>
          <p:cNvSpPr/>
          <p:nvPr/>
        </p:nvSpPr>
        <p:spPr bwMode="auto">
          <a:xfrm>
            <a:off x="885602" y="1857736"/>
            <a:ext cx="1835727" cy="510579"/>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24350" y="404813"/>
            <a:ext cx="481965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4025" y="2524125"/>
            <a:ext cx="2222500"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638" y="4508500"/>
            <a:ext cx="2592387" cy="194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025" y="4508500"/>
            <a:ext cx="2155825" cy="194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95513" y="404813"/>
            <a:ext cx="2122487" cy="208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836613"/>
            <a:ext cx="2330450" cy="208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4508500"/>
            <a:ext cx="2916238" cy="212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1"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2997200"/>
            <a:ext cx="2916238"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3"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943225" y="3403600"/>
            <a:ext cx="1263650"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2" name="TextBox 10"/>
          <p:cNvSpPr txBox="1">
            <a:spLocks noChangeArrowheads="1"/>
          </p:cNvSpPr>
          <p:nvPr/>
        </p:nvSpPr>
        <p:spPr bwMode="auto">
          <a:xfrm>
            <a:off x="3575050" y="2906216"/>
            <a:ext cx="302418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dirty="0">
                <a:solidFill>
                  <a:schemeClr val="bg2"/>
                </a:solidFill>
                <a:latin typeface="Calibri" panose="020F0502020204030204" pitchFamily="34" charset="0"/>
              </a:rPr>
              <a:t>Многоканальная система записи ЭЭГ у крыс линии </a:t>
            </a:r>
            <a:r>
              <a:rPr lang="en-US" altLang="ru-RU" b="1" dirty="0">
                <a:solidFill>
                  <a:schemeClr val="bg2"/>
                </a:solidFill>
                <a:latin typeface="Calibri" panose="020F0502020204030204" pitchFamily="34" charset="0"/>
              </a:rPr>
              <a:t>WAG/</a:t>
            </a:r>
            <a:r>
              <a:rPr lang="en-US" altLang="ru-RU" b="1" dirty="0" err="1">
                <a:solidFill>
                  <a:schemeClr val="bg2"/>
                </a:solidFill>
                <a:latin typeface="Calibri" panose="020F0502020204030204" pitchFamily="34" charset="0"/>
              </a:rPr>
              <a:t>Rij</a:t>
            </a:r>
            <a:endParaRPr lang="nl-NL" altLang="ru-RU" b="1" dirty="0">
              <a:solidFill>
                <a:schemeClr val="bg2"/>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8"/>
          <p:cNvSpPr txBox="1">
            <a:spLocks noChangeArrowheads="1"/>
          </p:cNvSpPr>
          <p:nvPr/>
        </p:nvSpPr>
        <p:spPr bwMode="auto">
          <a:xfrm>
            <a:off x="683732" y="2198052"/>
            <a:ext cx="7419975"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700" dirty="0">
                <a:latin typeface="Calibri" panose="020F0502020204030204" pitchFamily="34" charset="0"/>
              </a:rPr>
              <a:t>Коэффициент нелинейной корреляции </a:t>
            </a:r>
            <a:r>
              <a:rPr lang="en-US" altLang="ru-RU" sz="1700" dirty="0">
                <a:latin typeface="Calibri" panose="020F0502020204030204" pitchFamily="34" charset="0"/>
              </a:rPr>
              <a:t>h</a:t>
            </a:r>
            <a:r>
              <a:rPr lang="en-US" altLang="ru-RU" sz="1700" baseline="30000" dirty="0">
                <a:latin typeface="Calibri" panose="020F0502020204030204" pitchFamily="34" charset="0"/>
              </a:rPr>
              <a:t>2</a:t>
            </a:r>
            <a:r>
              <a:rPr lang="ru-RU" altLang="ru-RU" sz="1700" baseline="30000" dirty="0">
                <a:latin typeface="Calibri" panose="020F0502020204030204" pitchFamily="34" charset="0"/>
              </a:rPr>
              <a:t> </a:t>
            </a:r>
            <a:r>
              <a:rPr lang="ru-RU" altLang="ru-RU" sz="1700" dirty="0">
                <a:latin typeface="Calibri" panose="020F0502020204030204" pitchFamily="34" charset="0"/>
              </a:rPr>
              <a:t>оценивается из предположения, что если амплитуда сигнала </a:t>
            </a:r>
            <a:r>
              <a:rPr lang="en-US" altLang="ru-RU" sz="1700" dirty="0">
                <a:latin typeface="Calibri" panose="020F0502020204030204" pitchFamily="34" charset="0"/>
              </a:rPr>
              <a:t>y(t + τ) </a:t>
            </a:r>
            <a:r>
              <a:rPr lang="ru-RU" altLang="ru-RU" sz="1700" dirty="0">
                <a:latin typeface="Calibri" panose="020F0502020204030204" pitchFamily="34" charset="0"/>
              </a:rPr>
              <a:t>есть функция амплитуды сигнала </a:t>
            </a:r>
            <a:r>
              <a:rPr lang="en-US" altLang="ru-RU" sz="1700" dirty="0">
                <a:latin typeface="Calibri" panose="020F0502020204030204" pitchFamily="34" charset="0"/>
              </a:rPr>
              <a:t>x(t)</a:t>
            </a:r>
            <a:r>
              <a:rPr lang="ru-RU" altLang="ru-RU" sz="1700" dirty="0">
                <a:latin typeface="Calibri" panose="020F0502020204030204" pitchFamily="34" charset="0"/>
              </a:rPr>
              <a:t>, то значение </a:t>
            </a:r>
            <a:r>
              <a:rPr lang="en-US" altLang="ru-RU" sz="1700" dirty="0">
                <a:latin typeface="Calibri" panose="020F0502020204030204" pitchFamily="34" charset="0"/>
              </a:rPr>
              <a:t>y(t + τ)</a:t>
            </a:r>
            <a:r>
              <a:rPr lang="ru-RU" altLang="ru-RU" sz="1700" dirty="0">
                <a:latin typeface="Calibri" panose="020F0502020204030204" pitchFamily="34" charset="0"/>
              </a:rPr>
              <a:t>, определяемое </a:t>
            </a:r>
            <a:r>
              <a:rPr lang="en-US" altLang="ru-RU" sz="1700" dirty="0">
                <a:latin typeface="Calibri" panose="020F0502020204030204" pitchFamily="34" charset="0"/>
              </a:rPr>
              <a:t>x(t),</a:t>
            </a:r>
            <a:r>
              <a:rPr lang="ru-RU" altLang="ru-RU" sz="1700" dirty="0">
                <a:latin typeface="Calibri" panose="020F0502020204030204" pitchFamily="34" charset="0"/>
              </a:rPr>
              <a:t> может быть предсказано с использованием нелинейной регрессионной кривой</a:t>
            </a:r>
            <a:r>
              <a:rPr lang="en-US" altLang="ru-RU" sz="1700" dirty="0">
                <a:latin typeface="Calibri" panose="020F0502020204030204" pitchFamily="34" charset="0"/>
              </a:rPr>
              <a:t>.</a:t>
            </a:r>
            <a:r>
              <a:rPr lang="ru-RU" altLang="ru-RU" sz="1700" dirty="0">
                <a:latin typeface="Calibri" panose="020F0502020204030204" pitchFamily="34" charset="0"/>
              </a:rPr>
              <a:t> Основываясь на представлении нелинейной кривой кусочно-линейной</a:t>
            </a:r>
            <a:r>
              <a:rPr lang="en-US" altLang="ru-RU" sz="1700" dirty="0">
                <a:latin typeface="Calibri" panose="020F0502020204030204" pitchFamily="34" charset="0"/>
              </a:rPr>
              <a:t> </a:t>
            </a:r>
            <a:r>
              <a:rPr lang="ru-RU" altLang="ru-RU" sz="1700" dirty="0">
                <a:latin typeface="Calibri" panose="020F0502020204030204" pitchFamily="34" charset="0"/>
              </a:rPr>
              <a:t>аппроксимацией коэффициент нелинейной корреляции определяется как</a:t>
            </a:r>
            <a:r>
              <a:rPr lang="en-US" altLang="ru-RU" sz="1700" dirty="0">
                <a:latin typeface="Calibri" panose="020F0502020204030204" pitchFamily="34" charset="0"/>
              </a:rPr>
              <a:t> (</a:t>
            </a:r>
            <a:r>
              <a:rPr lang="ru-RU" altLang="ru-RU" sz="1700" dirty="0">
                <a:latin typeface="Calibri" panose="020F0502020204030204" pitchFamily="34" charset="0"/>
              </a:rPr>
              <a:t>оценивая остаточную дисперсию </a:t>
            </a:r>
            <a:r>
              <a:rPr lang="en-US" altLang="ru-RU" sz="1700" dirty="0">
                <a:latin typeface="Calibri" panose="020F0502020204030204" pitchFamily="34" charset="0"/>
              </a:rPr>
              <a:t>Y(t + τ) </a:t>
            </a:r>
            <a:r>
              <a:rPr lang="ru-RU" altLang="ru-RU" sz="1700" dirty="0">
                <a:latin typeface="Calibri" panose="020F0502020204030204" pitchFamily="34" charset="0"/>
              </a:rPr>
              <a:t>после предсказания значения </a:t>
            </a:r>
            <a:r>
              <a:rPr lang="en-US" altLang="ru-RU" sz="1700" dirty="0">
                <a:latin typeface="Calibri" panose="020F0502020204030204" pitchFamily="34" charset="0"/>
              </a:rPr>
              <a:t>y </a:t>
            </a:r>
            <a:r>
              <a:rPr lang="ru-RU" altLang="ru-RU" sz="1700" dirty="0">
                <a:latin typeface="Calibri" panose="020F0502020204030204" pitchFamily="34" charset="0"/>
              </a:rPr>
              <a:t>по значениям </a:t>
            </a:r>
            <a:r>
              <a:rPr lang="en-US" altLang="ru-RU" sz="1700" dirty="0">
                <a:latin typeface="Calibri" panose="020F0502020204030204" pitchFamily="34" charset="0"/>
              </a:rPr>
              <a:t>x)</a:t>
            </a:r>
            <a:r>
              <a:rPr lang="ru-RU" altLang="ru-RU" sz="1700" dirty="0">
                <a:latin typeface="Calibri" panose="020F0502020204030204" pitchFamily="34" charset="0"/>
              </a:rPr>
              <a:t>:</a:t>
            </a:r>
            <a:r>
              <a:rPr lang="en-US" altLang="ru-RU" sz="1700" dirty="0">
                <a:latin typeface="Calibri" panose="020F0502020204030204" pitchFamily="34" charset="0"/>
              </a:rPr>
              <a:t> </a:t>
            </a:r>
          </a:p>
          <a:p>
            <a:pPr eaLnBrk="1" hangingPunct="1"/>
            <a:endParaRPr lang="en-US" altLang="ru-RU" sz="1700" dirty="0">
              <a:latin typeface="Calibri" panose="020F0502020204030204" pitchFamily="34" charset="0"/>
            </a:endParaRPr>
          </a:p>
          <a:p>
            <a:pPr eaLnBrk="1" hangingPunct="1"/>
            <a:endParaRPr lang="en-US" altLang="ru-RU" sz="1700" dirty="0">
              <a:latin typeface="Calibri" panose="020F0502020204030204" pitchFamily="34" charset="0"/>
            </a:endParaRPr>
          </a:p>
          <a:p>
            <a:pPr eaLnBrk="1" hangingPunct="1"/>
            <a:endParaRPr lang="en-US" altLang="ru-RU" sz="1700" dirty="0">
              <a:latin typeface="Calibri" panose="020F0502020204030204" pitchFamily="34" charset="0"/>
            </a:endParaRPr>
          </a:p>
          <a:p>
            <a:pPr eaLnBrk="1" hangingPunct="1"/>
            <a:endParaRPr lang="en-US" altLang="ru-RU" sz="1700" dirty="0">
              <a:latin typeface="Calibri" panose="020F0502020204030204" pitchFamily="34" charset="0"/>
            </a:endParaRPr>
          </a:p>
          <a:p>
            <a:pPr eaLnBrk="1" hangingPunct="1"/>
            <a:endParaRPr lang="en-US" altLang="ru-RU" sz="1700" dirty="0">
              <a:latin typeface="Calibri" panose="020F0502020204030204" pitchFamily="34" charset="0"/>
            </a:endParaRPr>
          </a:p>
          <a:p>
            <a:pPr eaLnBrk="1" hangingPunct="1"/>
            <a:endParaRPr lang="en-US" altLang="ru-RU" sz="1700" dirty="0">
              <a:latin typeface="Calibri" panose="020F0502020204030204" pitchFamily="34" charset="0"/>
            </a:endParaRPr>
          </a:p>
          <a:p>
            <a:pPr eaLnBrk="1" hangingPunct="1"/>
            <a:r>
              <a:rPr lang="ru-RU" altLang="ru-RU" sz="1700" dirty="0">
                <a:latin typeface="Calibri" panose="020F0502020204030204" pitchFamily="34" charset="0"/>
              </a:rPr>
              <a:t>Условная дисперсия оценивается из кусочно-линейной регрессионной кривой </a:t>
            </a:r>
            <a:r>
              <a:rPr lang="en-US" altLang="ru-RU" sz="1700" dirty="0">
                <a:latin typeface="Calibri" panose="020F0502020204030204" pitchFamily="34" charset="0"/>
              </a:rPr>
              <a:t>y(t + τ) = g(x(t)).</a:t>
            </a:r>
            <a:endParaRPr lang="ru-RU" altLang="ru-RU" sz="1700" dirty="0">
              <a:latin typeface="Calibri" panose="020F0502020204030204" pitchFamily="34" charset="0"/>
            </a:endParaRPr>
          </a:p>
        </p:txBody>
      </p:sp>
      <p:pic>
        <p:nvPicPr>
          <p:cNvPr id="2969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37594" y="4129362"/>
            <a:ext cx="3512249" cy="890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1745" y="5119121"/>
            <a:ext cx="5183948" cy="748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Заголовок 9"/>
          <p:cNvSpPr>
            <a:spLocks noGrp="1"/>
          </p:cNvSpPr>
          <p:nvPr>
            <p:ph type="title"/>
          </p:nvPr>
        </p:nvSpPr>
        <p:spPr/>
        <p:txBody>
          <a:bodyPr/>
          <a:lstStyle/>
          <a:p>
            <a:r>
              <a:rPr lang="ru-RU" altLang="ru-RU" sz="2800" dirty="0">
                <a:latin typeface="Calibri" panose="020F0502020204030204" pitchFamily="34" charset="0"/>
              </a:rPr>
              <a:t>Нелинейный ассоциативный анализ</a:t>
            </a:r>
          </a:p>
        </p:txBody>
      </p:sp>
      <p:sp>
        <p:nvSpPr>
          <p:cNvPr id="29702" name="TextBox 10"/>
          <p:cNvSpPr txBox="1">
            <a:spLocks noChangeArrowheads="1"/>
          </p:cNvSpPr>
          <p:nvPr/>
        </p:nvSpPr>
        <p:spPr bwMode="auto">
          <a:xfrm>
            <a:off x="523875" y="1352550"/>
            <a:ext cx="8467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i="1" dirty="0">
                <a:latin typeface="Calibri" panose="020F0502020204030204" pitchFamily="34" charset="0"/>
              </a:rPr>
              <a:t>F. Lopes da Silva, J. P. </a:t>
            </a:r>
            <a:r>
              <a:rPr lang="en-US" altLang="ru-RU" i="1" dirty="0" err="1">
                <a:latin typeface="Calibri" panose="020F0502020204030204" pitchFamily="34" charset="0"/>
              </a:rPr>
              <a:t>Pijn</a:t>
            </a:r>
            <a:r>
              <a:rPr lang="en-US" altLang="ru-RU" i="1" dirty="0">
                <a:latin typeface="Calibri" panose="020F0502020204030204" pitchFamily="34" charset="0"/>
              </a:rPr>
              <a:t>, and P. </a:t>
            </a:r>
            <a:r>
              <a:rPr lang="en-US" altLang="ru-RU" i="1" dirty="0" err="1">
                <a:latin typeface="Calibri" panose="020F0502020204030204" pitchFamily="34" charset="0"/>
              </a:rPr>
              <a:t>Boeijinga</a:t>
            </a:r>
            <a:r>
              <a:rPr lang="en-US" altLang="ru-RU" i="1" dirty="0">
                <a:latin typeface="Calibri" panose="020F0502020204030204" pitchFamily="34" charset="0"/>
              </a:rPr>
              <a:t>. </a:t>
            </a:r>
            <a:r>
              <a:rPr lang="en-US" altLang="ru-RU" dirty="0">
                <a:latin typeface="Calibri" panose="020F0502020204030204" pitchFamily="34" charset="0"/>
              </a:rPr>
              <a:t>Brain </a:t>
            </a:r>
            <a:r>
              <a:rPr lang="en-US" altLang="ru-RU" dirty="0" err="1">
                <a:latin typeface="Calibri" panose="020F0502020204030204" pitchFamily="34" charset="0"/>
              </a:rPr>
              <a:t>Topogr</a:t>
            </a:r>
            <a:r>
              <a:rPr lang="en-US" altLang="ru-RU" dirty="0">
                <a:latin typeface="Calibri" panose="020F0502020204030204" pitchFamily="34" charset="0"/>
              </a:rPr>
              <a:t> </a:t>
            </a:r>
            <a:r>
              <a:rPr lang="en-US" altLang="ru-RU" b="1" dirty="0">
                <a:latin typeface="Calibri" panose="020F0502020204030204" pitchFamily="34" charset="0"/>
              </a:rPr>
              <a:t>2</a:t>
            </a:r>
            <a:r>
              <a:rPr lang="en-US" altLang="ru-RU" dirty="0">
                <a:latin typeface="Calibri" panose="020F0502020204030204" pitchFamily="34" charset="0"/>
              </a:rPr>
              <a:t> (1989) 9.</a:t>
            </a:r>
          </a:p>
          <a:p>
            <a:pPr eaLnBrk="1" hangingPunct="1"/>
            <a:r>
              <a:rPr lang="en-US" altLang="ru-RU" i="1" dirty="0">
                <a:latin typeface="Calibri" panose="020F0502020204030204" pitchFamily="34" charset="0"/>
              </a:rPr>
              <a:t>K. Ansari-</a:t>
            </a:r>
            <a:r>
              <a:rPr lang="en-US" altLang="ru-RU" i="1" dirty="0" err="1">
                <a:latin typeface="Calibri" panose="020F0502020204030204" pitchFamily="34" charset="0"/>
              </a:rPr>
              <a:t>Asl</a:t>
            </a:r>
            <a:r>
              <a:rPr lang="en-US" altLang="ru-RU" i="1" dirty="0">
                <a:latin typeface="Calibri" panose="020F0502020204030204" pitchFamily="34" charset="0"/>
              </a:rPr>
              <a:t>, L. </a:t>
            </a:r>
            <a:r>
              <a:rPr lang="en-US" altLang="ru-RU" i="1" dirty="0" err="1">
                <a:latin typeface="Calibri" panose="020F0502020204030204" pitchFamily="34" charset="0"/>
              </a:rPr>
              <a:t>Senhadji</a:t>
            </a:r>
            <a:r>
              <a:rPr lang="en-US" altLang="ru-RU" i="1" dirty="0">
                <a:latin typeface="Calibri" panose="020F0502020204030204" pitchFamily="34" charset="0"/>
              </a:rPr>
              <a:t>, J.-J. </a:t>
            </a:r>
            <a:r>
              <a:rPr lang="en-US" altLang="ru-RU" i="1" dirty="0" err="1">
                <a:latin typeface="Calibri" panose="020F0502020204030204" pitchFamily="34" charset="0"/>
              </a:rPr>
              <a:t>Bellanger</a:t>
            </a:r>
            <a:r>
              <a:rPr lang="en-US" altLang="ru-RU" i="1" dirty="0">
                <a:latin typeface="Calibri" panose="020F0502020204030204" pitchFamily="34" charset="0"/>
              </a:rPr>
              <a:t>, and F. </a:t>
            </a:r>
            <a:r>
              <a:rPr lang="en-US" altLang="ru-RU" i="1" dirty="0" err="1">
                <a:latin typeface="Calibri" panose="020F0502020204030204" pitchFamily="34" charset="0"/>
              </a:rPr>
              <a:t>Wendling</a:t>
            </a:r>
            <a:r>
              <a:rPr lang="en-US" altLang="ru-RU" dirty="0">
                <a:latin typeface="Calibri" panose="020F0502020204030204" pitchFamily="34" charset="0"/>
              </a:rPr>
              <a:t>. Phys Rev E </a:t>
            </a:r>
            <a:r>
              <a:rPr lang="en-US" altLang="ru-RU" b="1" dirty="0">
                <a:latin typeface="Calibri" panose="020F0502020204030204" pitchFamily="34" charset="0"/>
              </a:rPr>
              <a:t>74</a:t>
            </a:r>
            <a:r>
              <a:rPr lang="en-US" altLang="ru-RU" dirty="0">
                <a:latin typeface="Calibri" panose="020F0502020204030204" pitchFamily="34" charset="0"/>
              </a:rPr>
              <a:t> (2006) 031916</a:t>
            </a:r>
            <a:endParaRPr lang="ru-RU" altLang="ru-RU"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2" descr="brain_coordinates_h12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90"/>
            <a:ext cx="6264275" cy="346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5003800" y="188913"/>
          <a:ext cx="4140200" cy="3027362"/>
        </p:xfrm>
        <a:graphic>
          <a:graphicData uri="http://schemas.openxmlformats.org/presentationml/2006/ole">
            <p:oleObj spid="_x0000_s114348" name="Bitmap-afbeelding" r:id="rId4" imgW="9180952" imgH="6714286" progId="PBrush">
              <p:embed/>
            </p:oleObj>
          </a:graphicData>
        </a:graphic>
      </p:graphicFrame>
      <p:sp>
        <p:nvSpPr>
          <p:cNvPr id="1044" name="Rectangle 4"/>
          <p:cNvSpPr>
            <a:spLocks noChangeArrowheads="1"/>
          </p:cNvSpPr>
          <p:nvPr/>
        </p:nvSpPr>
        <p:spPr bwMode="auto">
          <a:xfrm>
            <a:off x="508000" y="5751513"/>
            <a:ext cx="833120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pic>
        <p:nvPicPr>
          <p:cNvPr id="2" name="Рисунок 1"/>
          <p:cNvPicPr>
            <a:picLocks noChangeAspect="1"/>
          </p:cNvPicPr>
          <p:nvPr/>
        </p:nvPicPr>
        <p:blipFill>
          <a:blip r:embed="rId5" cstate="print"/>
          <a:stretch>
            <a:fillRect/>
          </a:stretch>
        </p:blipFill>
        <p:spPr>
          <a:xfrm>
            <a:off x="1142248" y="3584575"/>
            <a:ext cx="7292841" cy="3145253"/>
          </a:xfrm>
          <a:prstGeom prst="rect">
            <a:avLst/>
          </a:prstGeom>
        </p:spPr>
      </p:pic>
      <p:sp>
        <p:nvSpPr>
          <p:cNvPr id="25" name="Прямоугольник 24"/>
          <p:cNvSpPr/>
          <p:nvPr/>
        </p:nvSpPr>
        <p:spPr bwMode="auto">
          <a:xfrm>
            <a:off x="224384" y="3506590"/>
            <a:ext cx="1835727" cy="510579"/>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
        <p:nvSpPr>
          <p:cNvPr id="3" name="Овал 2"/>
          <p:cNvSpPr/>
          <p:nvPr/>
        </p:nvSpPr>
        <p:spPr bwMode="auto">
          <a:xfrm>
            <a:off x="3313042" y="2670725"/>
            <a:ext cx="410818" cy="410818"/>
          </a:xfrm>
          <a:prstGeom prst="ellipse">
            <a:avLst/>
          </a:prstGeom>
          <a:noFill/>
          <a:ln w="76200" cap="flat" cmpd="sng" algn="ctr">
            <a:solidFill>
              <a:schemeClr val="bg2"/>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
        <p:nvSpPr>
          <p:cNvPr id="8" name="Выноска 1 (без границы) 7"/>
          <p:cNvSpPr/>
          <p:nvPr/>
        </p:nvSpPr>
        <p:spPr bwMode="auto">
          <a:xfrm>
            <a:off x="76154" y="3042549"/>
            <a:ext cx="1832159" cy="681311"/>
          </a:xfrm>
          <a:prstGeom prst="callout1">
            <a:avLst>
              <a:gd name="adj1" fmla="val -11730"/>
              <a:gd name="adj2" fmla="val 173965"/>
              <a:gd name="adj3" fmla="val 51218"/>
              <a:gd name="adj4" fmla="val 101438"/>
            </a:avLst>
          </a:prstGeom>
          <a:solidFill>
            <a:schemeClr val="accent1"/>
          </a:solidFill>
          <a:ln w="28575" cap="flat" cmpd="sng" algn="ctr">
            <a:solidFill>
              <a:schemeClr val="tx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ru-RU" b="1" dirty="0">
                <a:latin typeface="Calibri" panose="020F0502020204030204" pitchFamily="34" charset="0"/>
              </a:rPr>
              <a:t>Эпилептический фокус</a:t>
            </a:r>
            <a:endParaRPr kumimoji="0" lang="ru-RU" sz="1800" b="1" i="0" u="none" strike="noStrike" cap="none" normalizeH="0" baseline="0" dirty="0">
              <a:ln>
                <a:noFill/>
              </a:ln>
              <a:solidFill>
                <a:schemeClr val="tx1"/>
              </a:solidFill>
              <a:effectLst/>
              <a:latin typeface="Calibri" panose="020F0502020204030204" pitchFamily="34" charset="0"/>
            </a:endParaRPr>
          </a:p>
        </p:txBody>
      </p:sp>
      <p:sp>
        <p:nvSpPr>
          <p:cNvPr id="32" name="Овал 31"/>
          <p:cNvSpPr/>
          <p:nvPr/>
        </p:nvSpPr>
        <p:spPr bwMode="auto">
          <a:xfrm>
            <a:off x="4468191" y="4715875"/>
            <a:ext cx="410818" cy="410818"/>
          </a:xfrm>
          <a:prstGeom prst="ellipse">
            <a:avLst/>
          </a:prstGeom>
          <a:noFill/>
          <a:ln w="76200" cap="flat" cmpd="sng" algn="ctr">
            <a:solidFill>
              <a:schemeClr val="bg2"/>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2" descr="brain_coordinates_h12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3"/>
            <a:ext cx="6264275" cy="346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5003800" y="188913"/>
          <a:ext cx="4140200" cy="3027362"/>
        </p:xfrm>
        <a:graphic>
          <a:graphicData uri="http://schemas.openxmlformats.org/presentationml/2006/ole">
            <p:oleObj spid="_x0000_s114741" name="Bitmap-afbeelding" r:id="rId4" imgW="9180952" imgH="6714286" progId="PBrush">
              <p:embed/>
            </p:oleObj>
          </a:graphicData>
        </a:graphic>
      </p:graphicFrame>
      <p:sp>
        <p:nvSpPr>
          <p:cNvPr id="1044" name="Rectangle 4"/>
          <p:cNvSpPr>
            <a:spLocks noChangeArrowheads="1"/>
          </p:cNvSpPr>
          <p:nvPr/>
        </p:nvSpPr>
        <p:spPr bwMode="auto">
          <a:xfrm>
            <a:off x="508000" y="5751513"/>
            <a:ext cx="833120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pic>
        <p:nvPicPr>
          <p:cNvPr id="3" name="Рисунок 2"/>
          <p:cNvPicPr>
            <a:picLocks noChangeAspect="1"/>
          </p:cNvPicPr>
          <p:nvPr/>
        </p:nvPicPr>
        <p:blipFill>
          <a:blip r:embed="rId5" cstate="print"/>
          <a:stretch>
            <a:fillRect/>
          </a:stretch>
        </p:blipFill>
        <p:spPr>
          <a:xfrm>
            <a:off x="508000" y="3745335"/>
            <a:ext cx="8437055" cy="2258703"/>
          </a:xfrm>
          <a:prstGeom prst="rect">
            <a:avLst/>
          </a:prstGeom>
        </p:spPr>
      </p:pic>
      <p:sp>
        <p:nvSpPr>
          <p:cNvPr id="25" name="Прямоугольник 24"/>
          <p:cNvSpPr/>
          <p:nvPr/>
        </p:nvSpPr>
        <p:spPr bwMode="auto">
          <a:xfrm>
            <a:off x="83641" y="3442296"/>
            <a:ext cx="1034572" cy="510579"/>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
        <p:nvSpPr>
          <p:cNvPr id="8" name="Овал 7"/>
          <p:cNvSpPr/>
          <p:nvPr/>
        </p:nvSpPr>
        <p:spPr bwMode="auto">
          <a:xfrm>
            <a:off x="3313042" y="2670725"/>
            <a:ext cx="410818" cy="410818"/>
          </a:xfrm>
          <a:prstGeom prst="ellipse">
            <a:avLst/>
          </a:prstGeom>
          <a:noFill/>
          <a:ln w="76200" cap="flat" cmpd="sng" algn="ctr">
            <a:solidFill>
              <a:schemeClr val="bg2"/>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xmlns="" val="1872708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19318-5A7E-4F35-A43D-DDEEBEFCD269}" type="slidenum">
              <a:rPr lang="ru-RU" altLang="ru-RU">
                <a:solidFill>
                  <a:schemeClr val="bg2"/>
                </a:solidFill>
                <a:latin typeface="Arial Black" panose="020B0A04020102020204" pitchFamily="34" charset="0"/>
              </a:rPr>
              <a:pPr eaLnBrk="1" hangingPunct="1"/>
              <a:t>3</a:t>
            </a:fld>
            <a:endParaRPr lang="ru-RU" altLang="ru-RU">
              <a:solidFill>
                <a:schemeClr val="bg2"/>
              </a:solidFill>
              <a:latin typeface="Arial Black" panose="020B0A04020102020204" pitchFamily="34" charset="0"/>
            </a:endParaRPr>
          </a:p>
        </p:txBody>
      </p:sp>
      <p:sp>
        <p:nvSpPr>
          <p:cNvPr id="11267" name="Rectangle 2"/>
          <p:cNvSpPr>
            <a:spLocks noGrp="1" noChangeArrowheads="1"/>
          </p:cNvSpPr>
          <p:nvPr>
            <p:ph type="title"/>
          </p:nvPr>
        </p:nvSpPr>
        <p:spPr/>
        <p:txBody>
          <a:bodyPr/>
          <a:lstStyle/>
          <a:p>
            <a:r>
              <a:rPr lang="ru-RU" altLang="ru-RU" b="1" dirty="0">
                <a:latin typeface="Calibri" panose="020F0502020204030204" pitchFamily="34" charset="0"/>
              </a:rPr>
              <a:t>Содержание части 2</a:t>
            </a:r>
          </a:p>
        </p:txBody>
      </p:sp>
      <p:sp>
        <p:nvSpPr>
          <p:cNvPr id="11268" name="Содержимое 4"/>
          <p:cNvSpPr>
            <a:spLocks noGrp="1"/>
          </p:cNvSpPr>
          <p:nvPr>
            <p:ph idx="1"/>
          </p:nvPr>
        </p:nvSpPr>
        <p:spPr>
          <a:xfrm>
            <a:off x="466725" y="1624013"/>
            <a:ext cx="8229600" cy="4038600"/>
          </a:xfrm>
        </p:spPr>
        <p:txBody>
          <a:bodyPr/>
          <a:lstStyle/>
          <a:p>
            <a:r>
              <a:rPr lang="ru-RU" altLang="ru-RU" sz="2400" dirty="0">
                <a:latin typeface="Calibri" panose="020F0502020204030204" pitchFamily="34" charset="0"/>
              </a:rPr>
              <a:t>Эпилепсия и электрическая активность мозга,  методы ее регистрации</a:t>
            </a:r>
            <a:endParaRPr lang="en-US" altLang="ru-RU" sz="2400" dirty="0">
              <a:latin typeface="Calibri" panose="020F0502020204030204" pitchFamily="34" charset="0"/>
            </a:endParaRPr>
          </a:p>
          <a:p>
            <a:r>
              <a:rPr lang="ru-RU" altLang="ru-RU" sz="2400" dirty="0">
                <a:latin typeface="Calibri" panose="020F0502020204030204" pitchFamily="34" charset="0"/>
              </a:rPr>
              <a:t>Диагностика эпилепсии и эпилептические ЭЭГ-паттерны, стимуляция мозга как метод подавления эпилептических разрядов</a:t>
            </a:r>
          </a:p>
          <a:p>
            <a:r>
              <a:rPr lang="ru-RU" altLang="ru-RU" sz="2400" dirty="0">
                <a:latin typeface="Calibri" panose="020F0502020204030204" pitchFamily="34" charset="0"/>
              </a:rPr>
              <a:t>Модели и подходы к пониманию механизмов формирования эпилептических разрядов в </a:t>
            </a:r>
            <a:r>
              <a:rPr lang="ru-RU" altLang="ru-RU" sz="2400" dirty="0" err="1">
                <a:latin typeface="Calibri" panose="020F0502020204030204" pitchFamily="34" charset="0"/>
              </a:rPr>
              <a:t>таламо</a:t>
            </a:r>
            <a:r>
              <a:rPr lang="ru-RU" altLang="ru-RU" sz="2400" dirty="0">
                <a:latin typeface="Calibri" panose="020F0502020204030204" pitchFamily="34" charset="0"/>
              </a:rPr>
              <a:t>-кортикальной сети</a:t>
            </a:r>
            <a:endParaRPr lang="en-US" altLang="ru-RU" sz="2400" dirty="0">
              <a:latin typeface="Calibri" panose="020F0502020204030204" pitchFamily="34" charset="0"/>
            </a:endParaRPr>
          </a:p>
          <a:p>
            <a:r>
              <a:rPr lang="ru-RU" altLang="ru-RU" sz="2400" dirty="0">
                <a:latin typeface="Calibri" panose="020F0502020204030204" pitchFamily="34" charset="0"/>
              </a:rPr>
              <a:t>Стимуляция </a:t>
            </a:r>
            <a:r>
              <a:rPr lang="ru-RU" altLang="ru-RU" sz="2400" dirty="0" err="1">
                <a:latin typeface="Calibri" panose="020F0502020204030204" pitchFamily="34" charset="0"/>
              </a:rPr>
              <a:t>таламо</a:t>
            </a:r>
            <a:r>
              <a:rPr lang="ru-RU" altLang="ru-RU" sz="2400" dirty="0">
                <a:latin typeface="Calibri" panose="020F0502020204030204" pitchFamily="34" charset="0"/>
              </a:rPr>
              <a:t>-кортикальной сети: инициация и подавление эпилептических разрядов</a:t>
            </a:r>
          </a:p>
          <a:p>
            <a:r>
              <a:rPr lang="ru-RU" altLang="ru-RU" sz="2400" dirty="0">
                <a:latin typeface="Calibri" panose="020F0502020204030204" pitchFamily="34" charset="0"/>
              </a:rPr>
              <a:t>Интерфейс мозг-компьютер для предсказания и подавления эпилептических событий</a:t>
            </a:r>
            <a:endParaRPr lang="en-US" altLang="ru-RU" sz="2400" dirty="0">
              <a:latin typeface="Calibri" panose="020F0502020204030204" pitchFamily="34" charset="0"/>
            </a:endParaRPr>
          </a:p>
          <a:p>
            <a:endParaRPr lang="en-US" altLang="ru-RU" sz="2400" dirty="0">
              <a:latin typeface="Calibri" panose="020F0502020204030204" pitchFamily="34" charset="0"/>
            </a:endParaRPr>
          </a:p>
          <a:p>
            <a:endParaRPr lang="ru-RU" altLang="ru-RU" sz="24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Rectangle 4"/>
          <p:cNvSpPr>
            <a:spLocks noChangeArrowheads="1"/>
          </p:cNvSpPr>
          <p:nvPr/>
        </p:nvSpPr>
        <p:spPr bwMode="auto">
          <a:xfrm>
            <a:off x="508000" y="5751513"/>
            <a:ext cx="833120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sp>
        <p:nvSpPr>
          <p:cNvPr id="25" name="Прямоугольник 24"/>
          <p:cNvSpPr/>
          <p:nvPr/>
        </p:nvSpPr>
        <p:spPr bwMode="auto">
          <a:xfrm>
            <a:off x="83641" y="3442296"/>
            <a:ext cx="1034572" cy="510579"/>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endParaRPr>
          </a:p>
        </p:txBody>
      </p:sp>
      <p:pic>
        <p:nvPicPr>
          <p:cNvPr id="2" name="Рисунок 1"/>
          <p:cNvPicPr>
            <a:picLocks noChangeAspect="1"/>
          </p:cNvPicPr>
          <p:nvPr/>
        </p:nvPicPr>
        <p:blipFill>
          <a:blip r:embed="rId2" cstate="print"/>
          <a:stretch>
            <a:fillRect/>
          </a:stretch>
        </p:blipFill>
        <p:spPr>
          <a:xfrm>
            <a:off x="2242436" y="2127206"/>
            <a:ext cx="4862328" cy="3835444"/>
          </a:xfrm>
          <a:prstGeom prst="rect">
            <a:avLst/>
          </a:prstGeom>
        </p:spPr>
      </p:pic>
      <p:sp>
        <p:nvSpPr>
          <p:cNvPr id="8" name="Заголовок 9"/>
          <p:cNvSpPr txBox="1">
            <a:spLocks/>
          </p:cNvSpPr>
          <p:nvPr/>
        </p:nvSpPr>
        <p:spPr>
          <a:xfrm>
            <a:off x="508000" y="639543"/>
            <a:ext cx="8229600" cy="990600"/>
          </a:xfrm>
          <a:prstGeom prst="rect">
            <a:avLst/>
          </a:prstGeom>
        </p:spPr>
        <p:txBody>
          <a:bodyPr/>
          <a:lst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pitchFamily="34" charset="0"/>
              </a:defRPr>
            </a:lvl2pPr>
            <a:lvl3pPr algn="l" rtl="0" eaLnBrk="0" fontAlgn="base" hangingPunct="0">
              <a:spcBef>
                <a:spcPct val="0"/>
              </a:spcBef>
              <a:spcAft>
                <a:spcPct val="0"/>
              </a:spcAft>
              <a:defRPr sz="3200">
                <a:solidFill>
                  <a:schemeClr val="bg2"/>
                </a:solidFill>
                <a:latin typeface="Arial" pitchFamily="34" charset="0"/>
              </a:defRPr>
            </a:lvl3pPr>
            <a:lvl4pPr algn="l" rtl="0" eaLnBrk="0" fontAlgn="base" hangingPunct="0">
              <a:spcBef>
                <a:spcPct val="0"/>
              </a:spcBef>
              <a:spcAft>
                <a:spcPct val="0"/>
              </a:spcAft>
              <a:defRPr sz="3200">
                <a:solidFill>
                  <a:schemeClr val="bg2"/>
                </a:solidFill>
                <a:latin typeface="Arial" pitchFamily="34" charset="0"/>
              </a:defRPr>
            </a:lvl4pPr>
            <a:lvl5pPr algn="l" rtl="0" eaLnBrk="0" fontAlgn="base" hangingPunct="0">
              <a:spcBef>
                <a:spcPct val="0"/>
              </a:spcBef>
              <a:spcAft>
                <a:spcPct val="0"/>
              </a:spcAft>
              <a:defRPr sz="3200">
                <a:solidFill>
                  <a:schemeClr val="bg2"/>
                </a:solidFill>
                <a:latin typeface="Arial" pitchFamily="34" charset="0"/>
              </a:defRPr>
            </a:lvl5pPr>
            <a:lvl6pPr marL="457200" algn="l" rtl="0" fontAlgn="base">
              <a:spcBef>
                <a:spcPct val="0"/>
              </a:spcBef>
              <a:spcAft>
                <a:spcPct val="0"/>
              </a:spcAft>
              <a:defRPr sz="3200">
                <a:solidFill>
                  <a:schemeClr val="bg2"/>
                </a:solidFill>
                <a:latin typeface="Arial" pitchFamily="34" charset="0"/>
              </a:defRPr>
            </a:lvl6pPr>
            <a:lvl7pPr marL="914400" algn="l" rtl="0" fontAlgn="base">
              <a:spcBef>
                <a:spcPct val="0"/>
              </a:spcBef>
              <a:spcAft>
                <a:spcPct val="0"/>
              </a:spcAft>
              <a:defRPr sz="3200">
                <a:solidFill>
                  <a:schemeClr val="bg2"/>
                </a:solidFill>
                <a:latin typeface="Arial" pitchFamily="34" charset="0"/>
              </a:defRPr>
            </a:lvl7pPr>
            <a:lvl8pPr marL="1371600" algn="l" rtl="0" fontAlgn="base">
              <a:spcBef>
                <a:spcPct val="0"/>
              </a:spcBef>
              <a:spcAft>
                <a:spcPct val="0"/>
              </a:spcAft>
              <a:defRPr sz="3200">
                <a:solidFill>
                  <a:schemeClr val="bg2"/>
                </a:solidFill>
                <a:latin typeface="Arial" pitchFamily="34" charset="0"/>
              </a:defRPr>
            </a:lvl8pPr>
            <a:lvl9pPr marL="1828800" algn="l" rtl="0" fontAlgn="base">
              <a:spcBef>
                <a:spcPct val="0"/>
              </a:spcBef>
              <a:spcAft>
                <a:spcPct val="0"/>
              </a:spcAft>
              <a:defRPr sz="3200">
                <a:solidFill>
                  <a:schemeClr val="bg2"/>
                </a:solidFill>
                <a:latin typeface="Arial" pitchFamily="34" charset="0"/>
              </a:defRPr>
            </a:lvl9pPr>
          </a:lstStyle>
          <a:p>
            <a:r>
              <a:rPr lang="ru-RU" altLang="ru-RU" sz="2800" kern="0" dirty="0">
                <a:latin typeface="Calibri" panose="020F0502020204030204" pitchFamily="34" charset="0"/>
              </a:rPr>
              <a:t>Расположения эпилептического фокуса для 8 животных</a:t>
            </a:r>
            <a:r>
              <a:rPr lang="ru-RU" altLang="ru-RU" sz="2800" kern="0">
                <a:latin typeface="Calibri" panose="020F0502020204030204" pitchFamily="34" charset="0"/>
              </a:rPr>
              <a:t>, построенные </a:t>
            </a:r>
            <a:r>
              <a:rPr lang="ru-RU" altLang="ru-RU" sz="2800" kern="0" dirty="0">
                <a:latin typeface="Calibri" panose="020F0502020204030204" pitchFamily="34" charset="0"/>
              </a:rPr>
              <a:t>на основе анализа нелинейного корреляционного коэффициента</a:t>
            </a:r>
          </a:p>
        </p:txBody>
      </p:sp>
      <p:sp>
        <p:nvSpPr>
          <p:cNvPr id="4" name="TextBox 3"/>
          <p:cNvSpPr txBox="1"/>
          <p:nvPr/>
        </p:nvSpPr>
        <p:spPr>
          <a:xfrm>
            <a:off x="3831291" y="5961822"/>
            <a:ext cx="5007909" cy="646331"/>
          </a:xfrm>
          <a:prstGeom prst="rect">
            <a:avLst/>
          </a:prstGeom>
          <a:noFill/>
        </p:spPr>
        <p:txBody>
          <a:bodyPr wrap="none" rtlCol="0">
            <a:spAutoFit/>
          </a:bodyPr>
          <a:lstStyle/>
          <a:p>
            <a:r>
              <a:rPr lang="ru-RU" b="1" dirty="0">
                <a:latin typeface="+mj-lt"/>
              </a:rPr>
              <a:t>Черным закрашены отведения, </a:t>
            </a:r>
          </a:p>
          <a:p>
            <a:r>
              <a:rPr lang="ru-RU" b="1" dirty="0">
                <a:latin typeface="+mj-lt"/>
              </a:rPr>
              <a:t>определенные как эпилептический фокус</a:t>
            </a:r>
          </a:p>
        </p:txBody>
      </p:sp>
    </p:spTree>
    <p:extLst>
      <p:ext uri="{BB962C8B-B14F-4D97-AF65-F5344CB8AC3E}">
        <p14:creationId xmlns:p14="http://schemas.microsoft.com/office/powerpoint/2010/main" xmlns="" val="7359652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23103" y="682272"/>
            <a:ext cx="3401441" cy="59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kstvak 5"/>
          <p:cNvSpPr txBox="1">
            <a:spLocks noChangeArrowheads="1"/>
          </p:cNvSpPr>
          <p:nvPr/>
        </p:nvSpPr>
        <p:spPr bwMode="auto">
          <a:xfrm>
            <a:off x="468313" y="267438"/>
            <a:ext cx="5113407"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sz="2800">
                <a:solidFill>
                  <a:schemeClr val="bg2"/>
                </a:solidFill>
                <a:latin typeface="Calibri" panose="020F0502020204030204" pitchFamily="34" charset="0"/>
                <a:ea typeface="+mj-ea"/>
                <a:cs typeface="+mj-cs"/>
              </a:defRPr>
            </a:lvl1pPr>
            <a:lvl2pPr eaLnBrk="0" hangingPunct="0">
              <a:defRPr sz="3200">
                <a:solidFill>
                  <a:schemeClr val="bg2"/>
                </a:solidFill>
              </a:defRPr>
            </a:lvl2pPr>
            <a:lvl3pPr eaLnBrk="0" hangingPunct="0">
              <a:defRPr sz="3200">
                <a:solidFill>
                  <a:schemeClr val="bg2"/>
                </a:solidFill>
              </a:defRPr>
            </a:lvl3pPr>
            <a:lvl4pPr eaLnBrk="0" hangingPunct="0">
              <a:defRPr sz="3200">
                <a:solidFill>
                  <a:schemeClr val="bg2"/>
                </a:solidFill>
              </a:defRPr>
            </a:lvl4pPr>
            <a:lvl5pPr eaLnBrk="0" hangingPunct="0">
              <a:defRPr sz="3200">
                <a:solidFill>
                  <a:schemeClr val="bg2"/>
                </a:solidFill>
              </a:defRPr>
            </a:lvl5pPr>
            <a:lvl6pPr marL="457200" fontAlgn="base">
              <a:spcBef>
                <a:spcPct val="0"/>
              </a:spcBef>
              <a:spcAft>
                <a:spcPct val="0"/>
              </a:spcAft>
              <a:defRPr sz="3200">
                <a:solidFill>
                  <a:schemeClr val="bg2"/>
                </a:solidFill>
              </a:defRPr>
            </a:lvl6pPr>
            <a:lvl7pPr marL="914400" fontAlgn="base">
              <a:spcBef>
                <a:spcPct val="0"/>
              </a:spcBef>
              <a:spcAft>
                <a:spcPct val="0"/>
              </a:spcAft>
              <a:defRPr sz="3200">
                <a:solidFill>
                  <a:schemeClr val="bg2"/>
                </a:solidFill>
              </a:defRPr>
            </a:lvl7pPr>
            <a:lvl8pPr marL="1371600" fontAlgn="base">
              <a:spcBef>
                <a:spcPct val="0"/>
              </a:spcBef>
              <a:spcAft>
                <a:spcPct val="0"/>
              </a:spcAft>
              <a:defRPr sz="3200">
                <a:solidFill>
                  <a:schemeClr val="bg2"/>
                </a:solidFill>
              </a:defRPr>
            </a:lvl8pPr>
            <a:lvl9pPr marL="1828800" fontAlgn="base">
              <a:spcBef>
                <a:spcPct val="0"/>
              </a:spcBef>
              <a:spcAft>
                <a:spcPct val="0"/>
              </a:spcAft>
              <a:defRPr sz="3200">
                <a:solidFill>
                  <a:schemeClr val="bg2"/>
                </a:solidFill>
              </a:defRPr>
            </a:lvl9pPr>
          </a:lstStyle>
          <a:p>
            <a:r>
              <a:rPr lang="ru-RU" altLang="ru-RU" dirty="0"/>
              <a:t>Нелинейный анализ </a:t>
            </a:r>
            <a:r>
              <a:rPr lang="ru-RU" altLang="ru-RU" dirty="0" err="1"/>
              <a:t>таламо</a:t>
            </a:r>
            <a:r>
              <a:rPr lang="ru-RU" altLang="ru-RU" dirty="0"/>
              <a:t>-кортикальных записей</a:t>
            </a:r>
            <a:endParaRPr lang="nl-NL" altLang="ru-RU" dirty="0"/>
          </a:p>
        </p:txBody>
      </p:sp>
      <p:grpSp>
        <p:nvGrpSpPr>
          <p:cNvPr id="5" name="Group 15"/>
          <p:cNvGrpSpPr>
            <a:grpSpLocks/>
          </p:cNvGrpSpPr>
          <p:nvPr/>
        </p:nvGrpSpPr>
        <p:grpSpPr bwMode="auto">
          <a:xfrm>
            <a:off x="2264949" y="1577009"/>
            <a:ext cx="3098478" cy="4305227"/>
            <a:chOff x="2593012" y="0"/>
            <a:chExt cx="5179388" cy="6946874"/>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57"/>
            <a:stretch>
              <a:fillRect/>
            </a:stretch>
          </p:blipFill>
          <p:spPr bwMode="auto">
            <a:xfrm>
              <a:off x="2593012" y="0"/>
              <a:ext cx="5179388" cy="6733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12"/>
            <p:cNvGrpSpPr>
              <a:grpSpLocks/>
            </p:cNvGrpSpPr>
            <p:nvPr/>
          </p:nvGrpSpPr>
          <p:grpSpPr bwMode="auto">
            <a:xfrm>
              <a:off x="3131418" y="6553200"/>
              <a:ext cx="350520" cy="152400"/>
              <a:chOff x="2209800" y="6553200"/>
              <a:chExt cx="350520" cy="152400"/>
            </a:xfrm>
          </p:grpSpPr>
          <p:cxnSp>
            <p:nvCxnSpPr>
              <p:cNvPr id="9" name="Straight Connector 4"/>
              <p:cNvCxnSpPr/>
              <p:nvPr/>
            </p:nvCxnSpPr>
            <p:spPr>
              <a:xfrm>
                <a:off x="2210117" y="6630389"/>
                <a:ext cx="3475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7"/>
              <p:cNvCxnSpPr/>
              <p:nvPr/>
            </p:nvCxnSpPr>
            <p:spPr>
              <a:xfrm rot="5400000">
                <a:off x="2484713" y="6629587"/>
                <a:ext cx="15247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9"/>
              <p:cNvCxnSpPr/>
              <p:nvPr/>
            </p:nvCxnSpPr>
            <p:spPr>
              <a:xfrm rot="5400000">
                <a:off x="2137204" y="6629587"/>
                <a:ext cx="15247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13"/>
            <p:cNvSpPr txBox="1">
              <a:spLocks noChangeArrowheads="1"/>
            </p:cNvSpPr>
            <p:nvPr/>
          </p:nvSpPr>
          <p:spPr bwMode="auto">
            <a:xfrm>
              <a:off x="3551746" y="6350923"/>
              <a:ext cx="1502122" cy="59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a:latin typeface="Calibri" panose="020F0502020204030204" pitchFamily="34" charset="0"/>
                </a:rPr>
                <a:t>1</a:t>
              </a:r>
              <a:r>
                <a:rPr lang="ru-RU" altLang="ru-RU" dirty="0">
                  <a:latin typeface="Calibri" panose="020F0502020204030204" pitchFamily="34" charset="0"/>
                </a:rPr>
                <a:t> </a:t>
              </a:r>
              <a:r>
                <a:rPr lang="en-US" altLang="ru-RU" dirty="0">
                  <a:latin typeface="Calibri" panose="020F0502020204030204" pitchFamily="34" charset="0"/>
                </a:rPr>
                <a:t>s</a:t>
              </a:r>
            </a:p>
          </p:txBody>
        </p:sp>
      </p:grpSp>
      <p:sp>
        <p:nvSpPr>
          <p:cNvPr id="12" name="TextBox 16"/>
          <p:cNvSpPr txBox="1">
            <a:spLocks noChangeArrowheads="1"/>
          </p:cNvSpPr>
          <p:nvPr/>
        </p:nvSpPr>
        <p:spPr bwMode="auto">
          <a:xfrm>
            <a:off x="143894" y="1501861"/>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somatosensory cortex</a:t>
            </a:r>
            <a:r>
              <a:rPr lang="ru-RU" altLang="ru-RU" sz="1400" dirty="0">
                <a:latin typeface="Calibri" panose="020F0502020204030204" pitchFamily="34" charset="0"/>
              </a:rPr>
              <a:t> </a:t>
            </a:r>
            <a:r>
              <a:rPr lang="en-US" altLang="ru-RU" sz="1400" dirty="0">
                <a:latin typeface="Calibri" panose="020F0502020204030204" pitchFamily="34" charset="0"/>
              </a:rPr>
              <a:t>layer4</a:t>
            </a:r>
          </a:p>
        </p:txBody>
      </p:sp>
      <p:sp>
        <p:nvSpPr>
          <p:cNvPr id="13" name="TextBox 17"/>
          <p:cNvSpPr txBox="1">
            <a:spLocks noChangeArrowheads="1"/>
          </p:cNvSpPr>
          <p:nvPr/>
        </p:nvSpPr>
        <p:spPr bwMode="auto">
          <a:xfrm>
            <a:off x="143894" y="2137588"/>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somatosensory cortex</a:t>
            </a:r>
            <a:r>
              <a:rPr lang="ru-RU" altLang="ru-RU" sz="1400" dirty="0">
                <a:latin typeface="Calibri" panose="020F0502020204030204" pitchFamily="34" charset="0"/>
              </a:rPr>
              <a:t> </a:t>
            </a:r>
            <a:r>
              <a:rPr lang="en-US" altLang="ru-RU" sz="1400" dirty="0">
                <a:latin typeface="Calibri" panose="020F0502020204030204" pitchFamily="34" charset="0"/>
              </a:rPr>
              <a:t>layer5</a:t>
            </a:r>
          </a:p>
        </p:txBody>
      </p:sp>
      <p:sp>
        <p:nvSpPr>
          <p:cNvPr id="14" name="TextBox 18"/>
          <p:cNvSpPr txBox="1">
            <a:spLocks noChangeArrowheads="1"/>
          </p:cNvSpPr>
          <p:nvPr/>
        </p:nvSpPr>
        <p:spPr bwMode="auto">
          <a:xfrm>
            <a:off x="143894" y="2747965"/>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somatosensory cortex</a:t>
            </a:r>
            <a:r>
              <a:rPr lang="ru-RU" altLang="ru-RU" sz="1400" dirty="0">
                <a:latin typeface="Calibri" panose="020F0502020204030204" pitchFamily="34" charset="0"/>
              </a:rPr>
              <a:t> </a:t>
            </a:r>
            <a:r>
              <a:rPr lang="en-US" altLang="ru-RU" sz="1400" dirty="0">
                <a:latin typeface="Calibri" panose="020F0502020204030204" pitchFamily="34" charset="0"/>
              </a:rPr>
              <a:t>layer6</a:t>
            </a:r>
          </a:p>
        </p:txBody>
      </p:sp>
      <p:sp>
        <p:nvSpPr>
          <p:cNvPr id="15" name="TextBox 19"/>
          <p:cNvSpPr txBox="1">
            <a:spLocks noChangeArrowheads="1"/>
          </p:cNvSpPr>
          <p:nvPr/>
        </p:nvSpPr>
        <p:spPr bwMode="auto">
          <a:xfrm>
            <a:off x="143894" y="3301478"/>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anterior nucleus of thalamus (ATM)</a:t>
            </a:r>
          </a:p>
        </p:txBody>
      </p:sp>
      <p:sp>
        <p:nvSpPr>
          <p:cNvPr id="16" name="TextBox 20"/>
          <p:cNvSpPr txBox="1">
            <a:spLocks noChangeArrowheads="1"/>
          </p:cNvSpPr>
          <p:nvPr/>
        </p:nvSpPr>
        <p:spPr bwMode="auto">
          <a:xfrm>
            <a:off x="143894" y="3883031"/>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posterior nucleus of thalamus (PO)</a:t>
            </a:r>
          </a:p>
        </p:txBody>
      </p:sp>
      <p:sp>
        <p:nvSpPr>
          <p:cNvPr id="17" name="TextBox 21"/>
          <p:cNvSpPr txBox="1">
            <a:spLocks noChangeArrowheads="1"/>
          </p:cNvSpPr>
          <p:nvPr/>
        </p:nvSpPr>
        <p:spPr bwMode="auto">
          <a:xfrm>
            <a:off x="143894" y="4482431"/>
            <a:ext cx="29908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ventral posterior </a:t>
            </a:r>
            <a:r>
              <a:rPr lang="en-US" altLang="ru-RU" sz="1400" dirty="0" err="1">
                <a:latin typeface="Calibri" panose="020F0502020204030204" pitchFamily="34" charset="0"/>
              </a:rPr>
              <a:t>nucleu</a:t>
            </a:r>
            <a:r>
              <a:rPr lang="ru-RU" altLang="ru-RU" sz="1400" dirty="0">
                <a:latin typeface="Calibri" panose="020F0502020204030204" pitchFamily="34" charset="0"/>
              </a:rPr>
              <a:t> </a:t>
            </a:r>
            <a:r>
              <a:rPr lang="en-US" altLang="ru-RU" sz="1400" dirty="0">
                <a:latin typeface="Calibri" panose="020F0502020204030204" pitchFamily="34" charset="0"/>
              </a:rPr>
              <a:t>(VPM)</a:t>
            </a:r>
          </a:p>
        </p:txBody>
      </p:sp>
      <p:sp>
        <p:nvSpPr>
          <p:cNvPr id="18" name="TextBox 22"/>
          <p:cNvSpPr txBox="1">
            <a:spLocks noChangeArrowheads="1"/>
          </p:cNvSpPr>
          <p:nvPr/>
        </p:nvSpPr>
        <p:spPr bwMode="auto">
          <a:xfrm>
            <a:off x="143898" y="5081831"/>
            <a:ext cx="299086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400" dirty="0">
                <a:latin typeface="Calibri" panose="020F0502020204030204" pitchFamily="34" charset="0"/>
              </a:rPr>
              <a:t>caudal RTN</a:t>
            </a:r>
          </a:p>
        </p:txBody>
      </p:sp>
      <p:cxnSp>
        <p:nvCxnSpPr>
          <p:cNvPr id="20" name="Straight Connector 26"/>
          <p:cNvCxnSpPr/>
          <p:nvPr/>
        </p:nvCxnSpPr>
        <p:spPr>
          <a:xfrm flipV="1">
            <a:off x="2838495" y="1501861"/>
            <a:ext cx="0" cy="4698194"/>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33347" y="6195678"/>
            <a:ext cx="1723549" cy="369332"/>
          </a:xfrm>
          <a:prstGeom prst="rect">
            <a:avLst/>
          </a:prstGeom>
          <a:noFill/>
        </p:spPr>
        <p:txBody>
          <a:bodyPr wrap="none" rtlCol="0">
            <a:spAutoFit/>
          </a:bodyPr>
          <a:lstStyle/>
          <a:p>
            <a:r>
              <a:rPr lang="en-US" b="1" dirty="0">
                <a:solidFill>
                  <a:schemeClr val="bg2"/>
                </a:solidFill>
              </a:rPr>
              <a:t>Onset of SWD</a:t>
            </a:r>
            <a:endParaRPr lang="ru-RU" b="1" dirty="0">
              <a:solidFill>
                <a:schemeClr val="bg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57200" y="512957"/>
            <a:ext cx="8229600" cy="990600"/>
          </a:xfrm>
        </p:spPr>
        <p:txBody>
          <a:bodyPr/>
          <a:lstStyle/>
          <a:p>
            <a:r>
              <a:rPr lang="ru-RU" altLang="ru-RU" sz="2800" dirty="0">
                <a:latin typeface="Calibri" panose="020F0502020204030204" pitchFamily="34" charset="0"/>
              </a:rPr>
              <a:t>Мера пространственно-временной синхронизации различных ритмов перед/во время/после эпилептического разряда (человек)</a:t>
            </a:r>
          </a:p>
        </p:txBody>
      </p:sp>
      <p:sp>
        <p:nvSpPr>
          <p:cNvPr id="32771"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BED307-2F5C-40BA-BE20-B84DAC56717D}" type="slidenum">
              <a:rPr lang="ru-RU" altLang="ru-RU">
                <a:solidFill>
                  <a:schemeClr val="bg2"/>
                </a:solidFill>
                <a:latin typeface="Arial Black" panose="020B0A04020102020204" pitchFamily="34" charset="0"/>
              </a:rPr>
              <a:pPr eaLnBrk="1" hangingPunct="1"/>
              <a:t>32</a:t>
            </a:fld>
            <a:endParaRPr lang="ru-RU" altLang="ru-RU">
              <a:solidFill>
                <a:schemeClr val="bg2"/>
              </a:solidFill>
              <a:latin typeface="Arial Black" panose="020B0A04020102020204" pitchFamily="34" charset="0"/>
            </a:endParaRPr>
          </a:p>
        </p:txBody>
      </p:sp>
      <p:sp>
        <p:nvSpPr>
          <p:cNvPr id="32772" name="Прямоугольник 6"/>
          <p:cNvSpPr>
            <a:spLocks noChangeArrowheads="1"/>
          </p:cNvSpPr>
          <p:nvPr/>
        </p:nvSpPr>
        <p:spPr bwMode="auto">
          <a:xfrm>
            <a:off x="82341" y="1788401"/>
            <a:ext cx="87403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600" b="1" dirty="0"/>
              <a:t>Hramov A.E., </a:t>
            </a:r>
            <a:r>
              <a:rPr lang="en-US" sz="1600" b="1" dirty="0" err="1"/>
              <a:t>Koronovskii</a:t>
            </a:r>
            <a:r>
              <a:rPr lang="en-US" sz="1600" b="1" dirty="0"/>
              <a:t> A.A., Makarov V.A., Pavlov A.N., </a:t>
            </a:r>
            <a:r>
              <a:rPr lang="en-US" sz="1600" b="1" dirty="0" err="1"/>
              <a:t>Sitnikova</a:t>
            </a:r>
            <a:r>
              <a:rPr lang="en-US" sz="1600" b="1" dirty="0"/>
              <a:t> </a:t>
            </a:r>
            <a:r>
              <a:rPr lang="en-US" sz="1600" b="1" dirty="0" err="1"/>
              <a:t>E.Yu</a:t>
            </a:r>
            <a:r>
              <a:rPr lang="en-US" sz="1600" b="1" dirty="0"/>
              <a:t>.</a:t>
            </a:r>
          </a:p>
          <a:p>
            <a:r>
              <a:rPr lang="en-US" sz="1600" dirty="0"/>
              <a:t>Wavelets in Neuroscience. Springer, 2015</a:t>
            </a:r>
            <a:endParaRPr lang="ru-RU" altLang="ru-RU" sz="1600" dirty="0"/>
          </a:p>
        </p:txBody>
      </p:sp>
      <p:pic>
        <p:nvPicPr>
          <p:cNvPr id="32774" name="Picture 5" descr="F:\Dropbox\data\tmp\fig_brain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49770"/>
          <a:stretch>
            <a:fillRect/>
          </a:stretch>
        </p:blipFill>
        <p:spPr bwMode="auto">
          <a:xfrm>
            <a:off x="457200" y="2713778"/>
            <a:ext cx="3995322" cy="341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5" descr="F:\Dropbox\data\tmp\fig_brain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49841"/>
          <a:stretch>
            <a:fillRect/>
          </a:stretch>
        </p:blipFill>
        <p:spPr bwMode="auto">
          <a:xfrm>
            <a:off x="4781550" y="2498508"/>
            <a:ext cx="3995322" cy="3405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19318-5A7E-4F35-A43D-DDEEBEFCD269}" type="slidenum">
              <a:rPr lang="ru-RU" altLang="ru-RU">
                <a:solidFill>
                  <a:schemeClr val="bg2"/>
                </a:solidFill>
                <a:latin typeface="Arial Black" panose="020B0A04020102020204" pitchFamily="34" charset="0"/>
              </a:rPr>
              <a:pPr eaLnBrk="1" hangingPunct="1"/>
              <a:t>33</a:t>
            </a:fld>
            <a:endParaRPr lang="ru-RU" altLang="ru-RU">
              <a:solidFill>
                <a:schemeClr val="bg2"/>
              </a:solidFill>
              <a:latin typeface="Arial Black" panose="020B0A04020102020204" pitchFamily="34" charset="0"/>
            </a:endParaRPr>
          </a:p>
        </p:txBody>
      </p:sp>
      <p:sp>
        <p:nvSpPr>
          <p:cNvPr id="11267" name="Rectangle 2"/>
          <p:cNvSpPr>
            <a:spLocks noGrp="1" noChangeArrowheads="1"/>
          </p:cNvSpPr>
          <p:nvPr>
            <p:ph type="title"/>
          </p:nvPr>
        </p:nvSpPr>
        <p:spPr/>
        <p:txBody>
          <a:bodyPr/>
          <a:lstStyle/>
          <a:p>
            <a:r>
              <a:rPr lang="ru-RU" altLang="ru-RU" b="1" dirty="0">
                <a:latin typeface="Calibri" panose="020F0502020204030204" pitchFamily="34" charset="0"/>
              </a:rPr>
              <a:t>Содержание части 2</a:t>
            </a:r>
          </a:p>
        </p:txBody>
      </p:sp>
      <p:sp>
        <p:nvSpPr>
          <p:cNvPr id="11268" name="Содержимое 4"/>
          <p:cNvSpPr>
            <a:spLocks noGrp="1"/>
          </p:cNvSpPr>
          <p:nvPr>
            <p:ph idx="1"/>
          </p:nvPr>
        </p:nvSpPr>
        <p:spPr>
          <a:xfrm>
            <a:off x="466725" y="1624013"/>
            <a:ext cx="8229600" cy="4038600"/>
          </a:xfrm>
        </p:spPr>
        <p:txBody>
          <a:bodyPr/>
          <a:lstStyle/>
          <a:p>
            <a:r>
              <a:rPr lang="ru-RU" altLang="ru-RU" sz="2400" dirty="0">
                <a:solidFill>
                  <a:schemeClr val="bg1">
                    <a:lumMod val="50000"/>
                  </a:schemeClr>
                </a:solidFill>
                <a:latin typeface="Calibri" panose="020F0502020204030204" pitchFamily="34" charset="0"/>
              </a:rPr>
              <a:t>Эпилепсия и электрическая активность мозга,  методы ее регистрации</a:t>
            </a:r>
            <a:endParaRPr lang="en-US" altLang="ru-RU" sz="2400" dirty="0">
              <a:solidFill>
                <a:schemeClr val="bg1">
                  <a:lumMod val="50000"/>
                </a:schemeClr>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Диагностика эпилепсии и эпилептические ЭЭГ-паттерны, стимуляция мозга как метод подавления эпилептических разрядов</a:t>
            </a:r>
          </a:p>
          <a:p>
            <a:r>
              <a:rPr lang="ru-RU" altLang="ru-RU" sz="2400" dirty="0">
                <a:solidFill>
                  <a:schemeClr val="bg1">
                    <a:lumMod val="50000"/>
                  </a:schemeClr>
                </a:solidFill>
                <a:latin typeface="Calibri" panose="020F0502020204030204" pitchFamily="34" charset="0"/>
              </a:rPr>
              <a:t>Модели и подходы к пониманию механизмов формирования эпилептических разрядов в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a:t>
            </a:r>
            <a:endParaRPr lang="en-US" altLang="ru-RU" sz="2400" dirty="0">
              <a:solidFill>
                <a:schemeClr val="bg1">
                  <a:lumMod val="50000"/>
                </a:schemeClr>
              </a:solidFill>
              <a:latin typeface="Calibri" panose="020F0502020204030204" pitchFamily="34" charset="0"/>
            </a:endParaRPr>
          </a:p>
          <a:p>
            <a:r>
              <a:rPr lang="ru-RU" altLang="ru-RU" sz="2400" b="1" dirty="0">
                <a:solidFill>
                  <a:schemeClr val="bg2"/>
                </a:solidFill>
                <a:latin typeface="Calibri" panose="020F0502020204030204" pitchFamily="34" charset="0"/>
              </a:rPr>
              <a:t>Стимуляция </a:t>
            </a:r>
            <a:r>
              <a:rPr lang="ru-RU" altLang="ru-RU" sz="2400" b="1" dirty="0" err="1">
                <a:solidFill>
                  <a:schemeClr val="bg2"/>
                </a:solidFill>
                <a:latin typeface="Calibri" panose="020F0502020204030204" pitchFamily="34" charset="0"/>
              </a:rPr>
              <a:t>таламо</a:t>
            </a:r>
            <a:r>
              <a:rPr lang="ru-RU" altLang="ru-RU" sz="2400" b="1" dirty="0">
                <a:solidFill>
                  <a:schemeClr val="bg2"/>
                </a:solidFill>
                <a:latin typeface="Calibri" panose="020F0502020204030204" pitchFamily="34" charset="0"/>
              </a:rPr>
              <a:t>-кортикальной сети: инициация и подавление эпилептических разрядов</a:t>
            </a:r>
          </a:p>
          <a:p>
            <a:r>
              <a:rPr lang="ru-RU" altLang="ru-RU" sz="2400" dirty="0">
                <a:solidFill>
                  <a:schemeClr val="bg1">
                    <a:lumMod val="50000"/>
                  </a:schemeClr>
                </a:solidFill>
                <a:latin typeface="Calibri" panose="020F0502020204030204" pitchFamily="34" charset="0"/>
              </a:rPr>
              <a:t>Интерфейс мозг-компьютер для предсказания и подавления эпилептических событий</a:t>
            </a:r>
            <a:endParaRPr lang="en-US" altLang="ru-RU" sz="2400" dirty="0">
              <a:solidFill>
                <a:schemeClr val="bg1">
                  <a:lumMod val="50000"/>
                </a:schemeClr>
              </a:solidFill>
              <a:latin typeface="Calibri" panose="020F0502020204030204" pitchFamily="34" charset="0"/>
            </a:endParaRPr>
          </a:p>
          <a:p>
            <a:endParaRPr lang="en-US" altLang="ru-RU" sz="2400" dirty="0">
              <a:latin typeface="Calibri" panose="020F0502020204030204" pitchFamily="34" charset="0"/>
            </a:endParaRPr>
          </a:p>
          <a:p>
            <a:endParaRPr lang="ru-RU" altLang="ru-RU" sz="2400" dirty="0">
              <a:latin typeface="Calibri" panose="020F0502020204030204" pitchFamily="34" charset="0"/>
            </a:endParaRPr>
          </a:p>
        </p:txBody>
      </p:sp>
    </p:spTree>
    <p:extLst>
      <p:ext uri="{BB962C8B-B14F-4D97-AF65-F5344CB8AC3E}">
        <p14:creationId xmlns:p14="http://schemas.microsoft.com/office/powerpoint/2010/main" xmlns="" val="1707604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21955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sz="2400">
              <a:latin typeface="Times New Roman" panose="02020603050405020304" pitchFamily="18" charset="0"/>
            </a:endParaRPr>
          </a:p>
        </p:txBody>
      </p:sp>
      <p:pic>
        <p:nvPicPr>
          <p:cNvPr id="33795" name="Picture 3" descr="Image"/>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1225550" y="1641475"/>
            <a:ext cx="7010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9" name="Oval 5"/>
          <p:cNvSpPr>
            <a:spLocks noChangeArrowheads="1"/>
          </p:cNvSpPr>
          <p:nvPr/>
        </p:nvSpPr>
        <p:spPr bwMode="auto">
          <a:xfrm>
            <a:off x="4033838" y="2865438"/>
            <a:ext cx="6858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ru-RU" sz="2400" baseline="-25000">
              <a:solidFill>
                <a:srgbClr val="FF3300"/>
              </a:solidFill>
              <a:latin typeface="Times New Roman" panose="02020603050405020304" pitchFamily="18" charset="0"/>
            </a:endParaRPr>
          </a:p>
        </p:txBody>
      </p:sp>
      <p:sp>
        <p:nvSpPr>
          <p:cNvPr id="180232" name="Oval 8"/>
          <p:cNvSpPr>
            <a:spLocks noChangeArrowheads="1"/>
          </p:cNvSpPr>
          <p:nvPr/>
        </p:nvSpPr>
        <p:spPr bwMode="auto">
          <a:xfrm>
            <a:off x="6338888" y="5529263"/>
            <a:ext cx="647700" cy="576262"/>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sp>
        <p:nvSpPr>
          <p:cNvPr id="33798" name="Заголовок 8"/>
          <p:cNvSpPr>
            <a:spLocks noGrp="1"/>
          </p:cNvSpPr>
          <p:nvPr>
            <p:ph type="title"/>
          </p:nvPr>
        </p:nvSpPr>
        <p:spPr>
          <a:xfrm>
            <a:off x="495300" y="476250"/>
            <a:ext cx="8229600" cy="990600"/>
          </a:xfrm>
        </p:spPr>
        <p:txBody>
          <a:bodyPr/>
          <a:lstStyle/>
          <a:p>
            <a:r>
              <a:rPr lang="ru-RU" altLang="ru-RU" sz="2800" dirty="0">
                <a:latin typeface="Calibri" panose="020F0502020204030204" pitchFamily="34" charset="0"/>
              </a:rPr>
              <a:t>Стимуляция коры головного мозга крысы: наблюдение эпилептического фокуса</a:t>
            </a:r>
          </a:p>
        </p:txBody>
      </p:sp>
      <p:sp>
        <p:nvSpPr>
          <p:cNvPr id="33799" name="TextBox 7"/>
          <p:cNvSpPr txBox="1">
            <a:spLocks noChangeArrowheads="1"/>
          </p:cNvSpPr>
          <p:nvPr/>
        </p:nvSpPr>
        <p:spPr bwMode="auto">
          <a:xfrm>
            <a:off x="782638" y="6165850"/>
            <a:ext cx="36560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dirty="0"/>
              <a:t>Klein et al., Brain Res.,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fade">
                                      <p:cBhvr>
                                        <p:cTn id="7" dur="1000"/>
                                        <p:tgtEl>
                                          <p:spTgt spid="1802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232"/>
                                        </p:tgtEl>
                                        <p:attrNameLst>
                                          <p:attrName>style.visibility</p:attrName>
                                        </p:attrNameLst>
                                      </p:cBhvr>
                                      <p:to>
                                        <p:strVal val="visible"/>
                                      </p:to>
                                    </p:set>
                                    <p:animEffect transition="in" filter="fade">
                                      <p:cBhvr>
                                        <p:cTn id="10" dur="1000"/>
                                        <p:tgtEl>
                                          <p:spTgt spid="180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p:txBody>
          <a:bodyPr/>
          <a:lstStyle/>
          <a:p>
            <a:r>
              <a:rPr lang="ru-RU" altLang="ru-RU" dirty="0">
                <a:latin typeface="Calibri" panose="020F0502020204030204" pitchFamily="34" charset="0"/>
              </a:rPr>
              <a:t>Исследование электрической стимуляции для выявления механизмов и терапии</a:t>
            </a:r>
          </a:p>
        </p:txBody>
      </p:sp>
      <p:sp>
        <p:nvSpPr>
          <p:cNvPr id="40963" name="Содержимое 2"/>
          <p:cNvSpPr>
            <a:spLocks noGrp="1"/>
          </p:cNvSpPr>
          <p:nvPr>
            <p:ph sz="half" idx="1"/>
          </p:nvPr>
        </p:nvSpPr>
        <p:spPr>
          <a:xfrm>
            <a:off x="228600" y="1498600"/>
            <a:ext cx="3784600" cy="4038600"/>
          </a:xfrm>
        </p:spPr>
        <p:txBody>
          <a:bodyPr/>
          <a:lstStyle/>
          <a:p>
            <a:pPr>
              <a:buFont typeface="Wingdings" panose="05000000000000000000" pitchFamily="2" charset="2"/>
              <a:buNone/>
            </a:pPr>
            <a:r>
              <a:rPr lang="nl-NL" altLang="ru-RU" sz="1800" dirty="0">
                <a:latin typeface="Calibri" panose="020F0502020204030204" pitchFamily="34" charset="0"/>
              </a:rPr>
              <a:t>	Is there indeed increased excitability in the cortical region in which the focal zone is assumed?</a:t>
            </a:r>
          </a:p>
          <a:p>
            <a:pPr marL="800100" lvl="1" indent="-342900"/>
            <a:r>
              <a:rPr lang="nl-NL" altLang="ru-RU" sz="1800" dirty="0">
                <a:latin typeface="Calibri" panose="020F0502020204030204" pitchFamily="34" charset="0"/>
              </a:rPr>
              <a:t>WAG/Rij and Wistar rats with cortical stimulation (double </a:t>
            </a:r>
            <a:r>
              <a:rPr lang="en-US" altLang="ru-RU" sz="1800" dirty="0">
                <a:latin typeface="Calibri" panose="020F0502020204030204" pitchFamily="34" charset="0"/>
              </a:rPr>
              <a:t>short</a:t>
            </a:r>
            <a:r>
              <a:rPr lang="nl-NL" altLang="ru-RU" sz="1800" dirty="0">
                <a:latin typeface="Calibri" panose="020F0502020204030204" pitchFamily="34" charset="0"/>
              </a:rPr>
              <a:t> pulses) and recording electrodes either in SSC and motor cortex. </a:t>
            </a:r>
          </a:p>
          <a:p>
            <a:pPr lvl="1"/>
            <a:r>
              <a:rPr lang="en-US" sz="1800" dirty="0">
                <a:latin typeface="Calibri" panose="020F0502020204030204" pitchFamily="34" charset="0"/>
              </a:rPr>
              <a:t>double pulse paradigm (inter-pulse interval 400 </a:t>
            </a:r>
            <a:r>
              <a:rPr lang="en-US" sz="1800" dirty="0" err="1">
                <a:latin typeface="Calibri" panose="020F0502020204030204" pitchFamily="34" charset="0"/>
              </a:rPr>
              <a:t>ms</a:t>
            </a:r>
            <a:r>
              <a:rPr lang="en-US" sz="1800" dirty="0">
                <a:latin typeface="Calibri" panose="020F0502020204030204" pitchFamily="34" charset="0"/>
              </a:rPr>
              <a:t>, 400 </a:t>
            </a:r>
            <a:r>
              <a:rPr lang="en-US" sz="1800" dirty="0">
                <a:latin typeface="Calibri" panose="020F0502020204030204" pitchFamily="34" charset="0"/>
                <a:sym typeface="Symbol" panose="05050102010706020507" pitchFamily="18" charset="2"/>
              </a:rPr>
              <a:t></a:t>
            </a:r>
            <a:r>
              <a:rPr lang="en-US" sz="1800" dirty="0">
                <a:latin typeface="Calibri" panose="020F0502020204030204" pitchFamily="34" charset="0"/>
              </a:rPr>
              <a:t>s pulse duration, varying stimulation intensities (20–100 A)).</a:t>
            </a:r>
            <a:endParaRPr lang="nl-NL" altLang="ru-RU" sz="1800" dirty="0">
              <a:latin typeface="Calibri" panose="020F0502020204030204" pitchFamily="34" charset="0"/>
            </a:endParaRPr>
          </a:p>
        </p:txBody>
      </p:sp>
      <p:sp>
        <p:nvSpPr>
          <p:cNvPr id="40965"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00ADDD-6E66-43C5-B8AA-A359B2562549}" type="slidenum">
              <a:rPr lang="ru-RU" altLang="ru-RU">
                <a:solidFill>
                  <a:schemeClr val="bg2"/>
                </a:solidFill>
                <a:latin typeface="Arial Black" panose="020B0A04020102020204" pitchFamily="34" charset="0"/>
              </a:rPr>
              <a:pPr eaLnBrk="1" hangingPunct="1"/>
              <a:t>35</a:t>
            </a:fld>
            <a:endParaRPr lang="ru-RU" altLang="ru-RU">
              <a:solidFill>
                <a:schemeClr val="bg2"/>
              </a:solidFill>
              <a:latin typeface="Arial Black" panose="020B0A04020102020204" pitchFamily="34" charset="0"/>
            </a:endParaRPr>
          </a:p>
        </p:txBody>
      </p:sp>
      <p:pic>
        <p:nvPicPr>
          <p:cNvPr id="40966" name="Picture 2" descr="brain_coordinates_h12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87800" y="3349625"/>
            <a:ext cx="51562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Овал 7"/>
          <p:cNvSpPr>
            <a:spLocks noChangeArrowheads="1"/>
          </p:cNvSpPr>
          <p:nvPr/>
        </p:nvSpPr>
        <p:spPr bwMode="auto">
          <a:xfrm>
            <a:off x="6553200" y="4721225"/>
            <a:ext cx="520700" cy="669925"/>
          </a:xfrm>
          <a:prstGeom prst="ellipse">
            <a:avLst/>
          </a:prstGeom>
          <a:solidFill>
            <a:schemeClr val="accent1">
              <a:alpha val="50195"/>
            </a:schemeClr>
          </a:solidFill>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Заголовок 1"/>
          <p:cNvSpPr>
            <a:spLocks noGrp="1"/>
          </p:cNvSpPr>
          <p:nvPr>
            <p:ph type="title"/>
          </p:nvPr>
        </p:nvSpPr>
        <p:spPr>
          <a:xfrm>
            <a:off x="457200" y="533400"/>
            <a:ext cx="8229600" cy="990600"/>
          </a:xfrm>
        </p:spPr>
        <p:txBody>
          <a:bodyPr/>
          <a:lstStyle/>
          <a:p>
            <a:r>
              <a:rPr lang="ru-RU" altLang="ru-RU" dirty="0" err="1">
                <a:latin typeface="Calibri" panose="020F0502020204030204" pitchFamily="34" charset="0"/>
              </a:rPr>
              <a:t>Транскриальная</a:t>
            </a:r>
            <a:r>
              <a:rPr lang="ru-RU" altLang="ru-RU" dirty="0">
                <a:latin typeface="Calibri" panose="020F0502020204030204" pitchFamily="34" charset="0"/>
              </a:rPr>
              <a:t> прямая стимуляция коры головного мозга (</a:t>
            </a:r>
            <a:r>
              <a:rPr lang="en-US" altLang="ru-RU" dirty="0" err="1">
                <a:latin typeface="Calibri" panose="020F0502020204030204" pitchFamily="34" charset="0"/>
              </a:rPr>
              <a:t>tDCS</a:t>
            </a:r>
            <a:r>
              <a:rPr lang="en-US" altLang="ru-RU" dirty="0">
                <a:latin typeface="Calibri" panose="020F0502020204030204" pitchFamily="34" charset="0"/>
              </a:rPr>
              <a:t>)</a:t>
            </a:r>
            <a:endParaRPr lang="ru-RU" altLang="ru-RU" dirty="0">
              <a:latin typeface="Calibri" panose="020F0502020204030204" pitchFamily="34" charset="0"/>
            </a:endParaRPr>
          </a:p>
        </p:txBody>
      </p:sp>
      <p:sp>
        <p:nvSpPr>
          <p:cNvPr id="39939" name="Содержимое 2"/>
          <p:cNvSpPr>
            <a:spLocks noGrp="1"/>
          </p:cNvSpPr>
          <p:nvPr>
            <p:ph sz="half" idx="1"/>
          </p:nvPr>
        </p:nvSpPr>
        <p:spPr>
          <a:xfrm>
            <a:off x="180561" y="1908317"/>
            <a:ext cx="3238914" cy="4038600"/>
          </a:xfrm>
        </p:spPr>
        <p:txBody>
          <a:bodyPr/>
          <a:lstStyle/>
          <a:p>
            <a:r>
              <a:rPr lang="en-US" altLang="ru-RU" sz="1800" dirty="0" err="1">
                <a:solidFill>
                  <a:schemeClr val="bg2"/>
                </a:solidFill>
                <a:latin typeface="Calibri" panose="020F0502020204030204" pitchFamily="34" charset="0"/>
              </a:rPr>
              <a:t>tDCS</a:t>
            </a:r>
            <a:r>
              <a:rPr lang="en-US" altLang="ru-RU" sz="1800" dirty="0">
                <a:solidFill>
                  <a:schemeClr val="bg2"/>
                </a:solidFill>
                <a:latin typeface="Calibri" panose="020F0502020204030204" pitchFamily="34" charset="0"/>
              </a:rPr>
              <a:t> is a form of </a:t>
            </a:r>
            <a:r>
              <a:rPr lang="en-US" altLang="ru-RU" sz="1800" dirty="0" err="1">
                <a:solidFill>
                  <a:schemeClr val="bg2"/>
                </a:solidFill>
                <a:latin typeface="Calibri" panose="020F0502020204030204" pitchFamily="34" charset="0"/>
              </a:rPr>
              <a:t>neurostimulation</a:t>
            </a:r>
            <a:r>
              <a:rPr lang="en-US" altLang="ru-RU" sz="1800" dirty="0">
                <a:solidFill>
                  <a:schemeClr val="bg2"/>
                </a:solidFill>
                <a:latin typeface="Calibri" panose="020F0502020204030204" pitchFamily="34" charset="0"/>
              </a:rPr>
              <a:t> which uses constant, low current delivered directly to the brain area of interest via small electrodes.</a:t>
            </a:r>
          </a:p>
          <a:p>
            <a:r>
              <a:rPr lang="en-US" altLang="ru-RU" sz="1800" dirty="0">
                <a:latin typeface="Calibri" panose="020F0502020204030204" pitchFamily="34" charset="0"/>
              </a:rPr>
              <a:t>When these electrodes are placed in the region of interest, the current induces intracerebral current flow. This current flow then either increases or decreases the neuronal excitability in the specific area</a:t>
            </a:r>
          </a:p>
          <a:p>
            <a:endParaRPr lang="ru-RU" altLang="ru-RU" sz="1800" dirty="0">
              <a:latin typeface="Calibri" panose="020F0502020204030204" pitchFamily="34" charset="0"/>
            </a:endParaRPr>
          </a:p>
        </p:txBody>
      </p:sp>
      <p:sp>
        <p:nvSpPr>
          <p:cNvPr id="39940" name="Содержимое 3"/>
          <p:cNvSpPr>
            <a:spLocks noGrp="1"/>
          </p:cNvSpPr>
          <p:nvPr>
            <p:ph sz="half" idx="2"/>
          </p:nvPr>
        </p:nvSpPr>
        <p:spPr>
          <a:xfrm>
            <a:off x="3724275" y="1917842"/>
            <a:ext cx="2581275" cy="720000"/>
          </a:xfrm>
        </p:spPr>
        <p:txBody>
          <a:bodyPr/>
          <a:lstStyle/>
          <a:p>
            <a:pPr>
              <a:buFont typeface="+mj-lt"/>
              <a:buAutoNum type="alphaUcPeriod"/>
            </a:pPr>
            <a:r>
              <a:rPr lang="en-US" altLang="ru-RU" sz="1600" dirty="0">
                <a:solidFill>
                  <a:schemeClr val="bg2"/>
                </a:solidFill>
                <a:latin typeface="Calibri" panose="020F0502020204030204" pitchFamily="34" charset="0"/>
              </a:rPr>
              <a:t>Anodal stimulation </a:t>
            </a:r>
            <a:r>
              <a:rPr lang="en-US" altLang="ru-RU" sz="1600" dirty="0">
                <a:latin typeface="Calibri" panose="020F0502020204030204" pitchFamily="34" charset="0"/>
              </a:rPr>
              <a:t>is positive (V+) stimulation that increases the neuronal excitability of the area being stimulated. </a:t>
            </a:r>
          </a:p>
        </p:txBody>
      </p:sp>
      <p:sp>
        <p:nvSpPr>
          <p:cNvPr id="39941"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D8280E-B1A6-4D6D-85A7-F72D547D1F80}" type="slidenum">
              <a:rPr lang="ru-RU" altLang="ru-RU">
                <a:solidFill>
                  <a:schemeClr val="bg2"/>
                </a:solidFill>
                <a:latin typeface="Arial Black" panose="020B0A04020102020204" pitchFamily="34" charset="0"/>
              </a:rPr>
              <a:pPr eaLnBrk="1" hangingPunct="1"/>
              <a:t>36</a:t>
            </a:fld>
            <a:endParaRPr lang="ru-RU" altLang="ru-RU">
              <a:solidFill>
                <a:schemeClr val="bg2"/>
              </a:solidFill>
              <a:latin typeface="Arial Black" panose="020B0A04020102020204" pitchFamily="34" charset="0"/>
            </a:endParaRPr>
          </a:p>
        </p:txBody>
      </p:sp>
      <p:pic>
        <p:nvPicPr>
          <p:cNvPr id="111618" name="Picture 2" descr="http://d3n1qfjutz9qb9.cloudfront.net/content/ajpgi/297/6/G1035/F1.lar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60009" y="4388273"/>
            <a:ext cx="5291082" cy="23486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6410325" y="1917842"/>
            <a:ext cx="2771775" cy="2308324"/>
          </a:xfrm>
          <a:prstGeom prst="rect">
            <a:avLst/>
          </a:prstGeom>
        </p:spPr>
        <p:txBody>
          <a:bodyPr wrap="square">
            <a:spAutoFit/>
          </a:bodyPr>
          <a:lstStyle/>
          <a:p>
            <a:pPr marL="342900" lvl="0" indent="-342900" eaLnBrk="0" hangingPunct="0">
              <a:spcBef>
                <a:spcPct val="20000"/>
              </a:spcBef>
              <a:buClr>
                <a:srgbClr val="00007D"/>
              </a:buClr>
              <a:buSzPct val="75000"/>
              <a:buFont typeface="+mj-lt"/>
              <a:buAutoNum type="alphaUcPeriod" startAt="2"/>
            </a:pPr>
            <a:r>
              <a:rPr lang="en-US" altLang="ru-RU" sz="1600" kern="0" dirty="0">
                <a:solidFill>
                  <a:schemeClr val="bg2"/>
                </a:solidFill>
                <a:latin typeface="Calibri" panose="020F0502020204030204" pitchFamily="34" charset="0"/>
              </a:rPr>
              <a:t>Cathodal (V-) stimulation </a:t>
            </a:r>
            <a:r>
              <a:rPr lang="en-US" altLang="ru-RU" sz="1600" kern="0" dirty="0">
                <a:solidFill>
                  <a:srgbClr val="000000"/>
                </a:solidFill>
                <a:latin typeface="Calibri" panose="020F0502020204030204" pitchFamily="34" charset="0"/>
              </a:rPr>
              <a:t>decreases the neuronal excitability of the area being stimulated. Cathodal stimulation can treat psychological disorders that are caused by the hyper-activity of an area of the brain</a:t>
            </a:r>
            <a:endParaRPr lang="ru-RU" altLang="ru-RU" sz="1600" kern="0" dirty="0">
              <a:solidFill>
                <a:srgbClr val="000000"/>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4"/>
          <p:cNvSpPr>
            <a:spLocks noGrp="1"/>
          </p:cNvSpPr>
          <p:nvPr>
            <p:ph type="title"/>
          </p:nvPr>
        </p:nvSpPr>
        <p:spPr/>
        <p:txBody>
          <a:bodyPr/>
          <a:lstStyle/>
          <a:p>
            <a:r>
              <a:rPr lang="ru-RU" altLang="ru-RU" sz="2800" b="1" dirty="0">
                <a:latin typeface="Calibri" panose="020F0502020204030204" pitchFamily="34" charset="0"/>
              </a:rPr>
              <a:t>Стимулированные разряды (</a:t>
            </a:r>
            <a:r>
              <a:rPr lang="en-US" altLang="ru-RU" sz="2800" b="1" dirty="0">
                <a:latin typeface="Calibri" panose="020F0502020204030204" pitchFamily="34" charset="0"/>
              </a:rPr>
              <a:t>after-discharge = AD)</a:t>
            </a:r>
            <a:endParaRPr lang="ru-RU" altLang="ru-RU" sz="2800" b="1" dirty="0">
              <a:latin typeface="Calibri" panose="020F0502020204030204" pitchFamily="34" charset="0"/>
            </a:endParaRPr>
          </a:p>
        </p:txBody>
      </p:sp>
      <p:sp>
        <p:nvSpPr>
          <p:cNvPr id="41987" name="Номер слайда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494FB8-A160-4513-8AB1-22B11D280507}" type="slidenum">
              <a:rPr lang="ru-RU" altLang="ru-RU">
                <a:solidFill>
                  <a:schemeClr val="bg2"/>
                </a:solidFill>
                <a:latin typeface="Arial Black" panose="020B0A04020102020204" pitchFamily="34" charset="0"/>
              </a:rPr>
              <a:pPr eaLnBrk="1" hangingPunct="1"/>
              <a:t>37</a:t>
            </a:fld>
            <a:endParaRPr lang="ru-RU" altLang="ru-RU">
              <a:solidFill>
                <a:schemeClr val="bg2"/>
              </a:solidFill>
              <a:latin typeface="Arial Black" panose="020B0A04020102020204" pitchFamily="34" charset="0"/>
            </a:endParaRPr>
          </a:p>
        </p:txBody>
      </p:sp>
      <p:pic>
        <p:nvPicPr>
          <p:cNvPr id="4198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9128" t="26921" r="17143" b="28127"/>
          <a:stretch>
            <a:fillRect/>
          </a:stretch>
        </p:blipFill>
        <p:spPr bwMode="auto">
          <a:xfrm>
            <a:off x="88900" y="1204262"/>
            <a:ext cx="85979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Группа 3"/>
          <p:cNvGrpSpPr/>
          <p:nvPr/>
        </p:nvGrpSpPr>
        <p:grpSpPr>
          <a:xfrm>
            <a:off x="0" y="3289300"/>
            <a:ext cx="7353300" cy="2914650"/>
            <a:chOff x="1270000" y="3162300"/>
            <a:chExt cx="7353300" cy="2914650"/>
          </a:xfrm>
        </p:grpSpPr>
        <p:grpSp>
          <p:nvGrpSpPr>
            <p:cNvPr id="2" name="Группа 11"/>
            <p:cNvGrpSpPr>
              <a:grpSpLocks/>
            </p:cNvGrpSpPr>
            <p:nvPr/>
          </p:nvGrpSpPr>
          <p:grpSpPr bwMode="auto">
            <a:xfrm>
              <a:off x="1270000" y="3162300"/>
              <a:ext cx="7353300" cy="2914650"/>
              <a:chOff x="1270000" y="3162300"/>
              <a:chExt cx="7353300" cy="2914482"/>
            </a:xfrm>
          </p:grpSpPr>
          <p:sp useBgFill="1">
            <p:nvSpPr>
              <p:cNvPr id="41990" name="Прямоугольник 10"/>
              <p:cNvSpPr>
                <a:spLocks noChangeArrowheads="1"/>
              </p:cNvSpPr>
              <p:nvPr/>
            </p:nvSpPr>
            <p:spPr bwMode="auto">
              <a:xfrm>
                <a:off x="1270000" y="3162300"/>
                <a:ext cx="7353300" cy="2578100"/>
              </a:xfrm>
              <a:prstGeom prst="rect">
                <a:avLst/>
              </a:prstGeom>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dirty="0"/>
              </a:p>
            </p:txBody>
          </p:sp>
          <p:pic>
            <p:nvPicPr>
              <p:cNvPr id="4199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36119" y="3295223"/>
                <a:ext cx="5094881" cy="278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1922155" y="5494328"/>
              <a:ext cx="2076209" cy="246221"/>
            </a:xfrm>
            <a:prstGeom prst="rect">
              <a:avLst/>
            </a:prstGeom>
            <a:solidFill>
              <a:schemeClr val="bg1"/>
            </a:solidFill>
          </p:spPr>
          <p:txBody>
            <a:bodyPr wrap="none" rtlCol="0">
              <a:spAutoFit/>
            </a:bodyPr>
            <a:lstStyle/>
            <a:p>
              <a:r>
                <a:rPr lang="ru-RU" sz="1000" dirty="0">
                  <a:latin typeface="Calibri" panose="020F0502020204030204" pitchFamily="34" charset="0"/>
                </a:rPr>
                <a:t>Бодрствование Дремота            Сон</a:t>
              </a:r>
            </a:p>
          </p:txBody>
        </p:sp>
        <p:sp>
          <p:nvSpPr>
            <p:cNvPr id="9" name="TextBox 8"/>
            <p:cNvSpPr txBox="1"/>
            <p:nvPr/>
          </p:nvSpPr>
          <p:spPr>
            <a:xfrm>
              <a:off x="4572000" y="5539418"/>
              <a:ext cx="2076209" cy="246221"/>
            </a:xfrm>
            <a:prstGeom prst="rect">
              <a:avLst/>
            </a:prstGeom>
            <a:solidFill>
              <a:schemeClr val="bg1"/>
            </a:solidFill>
          </p:spPr>
          <p:txBody>
            <a:bodyPr wrap="none" rtlCol="0">
              <a:spAutoFit/>
            </a:bodyPr>
            <a:lstStyle/>
            <a:p>
              <a:r>
                <a:rPr lang="ru-RU" sz="1000" dirty="0">
                  <a:latin typeface="Calibri" panose="020F0502020204030204" pitchFamily="34" charset="0"/>
                </a:rPr>
                <a:t>Бодрствование Дремота            Сон</a:t>
              </a:r>
            </a:p>
          </p:txBody>
        </p:sp>
      </p:grpSp>
      <p:pic>
        <p:nvPicPr>
          <p:cNvPr id="5" name="Рисунок 4"/>
          <p:cNvPicPr>
            <a:picLocks noChangeAspect="1"/>
          </p:cNvPicPr>
          <p:nvPr/>
        </p:nvPicPr>
        <p:blipFill rotWithShape="1">
          <a:blip r:embed="rId5" cstate="print"/>
          <a:srcRect r="30140"/>
          <a:stretch/>
        </p:blipFill>
        <p:spPr>
          <a:xfrm>
            <a:off x="5611385" y="3225800"/>
            <a:ext cx="3361451" cy="3031132"/>
          </a:xfrm>
          <a:prstGeom prst="rect">
            <a:avLst/>
          </a:prstGeom>
        </p:spPr>
      </p:pic>
      <p:sp>
        <p:nvSpPr>
          <p:cNvPr id="6" name="TextBox 5"/>
          <p:cNvSpPr txBox="1"/>
          <p:nvPr/>
        </p:nvSpPr>
        <p:spPr>
          <a:xfrm>
            <a:off x="7760514" y="3499614"/>
            <a:ext cx="1182824" cy="461665"/>
          </a:xfrm>
          <a:prstGeom prst="rect">
            <a:avLst/>
          </a:prstGeom>
          <a:noFill/>
        </p:spPr>
        <p:txBody>
          <a:bodyPr wrap="none" rtlCol="0">
            <a:spAutoFit/>
          </a:bodyPr>
          <a:lstStyle/>
          <a:p>
            <a:r>
              <a:rPr lang="en-US" sz="1200" dirty="0">
                <a:latin typeface="Calibri" panose="020F0502020204030204" pitchFamily="34" charset="0"/>
              </a:rPr>
              <a:t>Somatosensory </a:t>
            </a:r>
          </a:p>
          <a:p>
            <a:r>
              <a:rPr lang="en-US" sz="1200" dirty="0">
                <a:latin typeface="Calibri" panose="020F0502020204030204" pitchFamily="34" charset="0"/>
              </a:rPr>
              <a:t>CTX</a:t>
            </a:r>
          </a:p>
        </p:txBody>
      </p:sp>
      <p:sp>
        <p:nvSpPr>
          <p:cNvPr id="8" name="Прямоугольник 7"/>
          <p:cNvSpPr/>
          <p:nvPr/>
        </p:nvSpPr>
        <p:spPr>
          <a:xfrm>
            <a:off x="7772400" y="3897934"/>
            <a:ext cx="855619" cy="276999"/>
          </a:xfrm>
          <a:prstGeom prst="rect">
            <a:avLst/>
          </a:prstGeom>
        </p:spPr>
        <p:txBody>
          <a:bodyPr wrap="none">
            <a:spAutoFit/>
          </a:bodyPr>
          <a:lstStyle/>
          <a:p>
            <a:pPr lvl="0"/>
            <a:r>
              <a:rPr lang="en-US" sz="1200" dirty="0">
                <a:solidFill>
                  <a:srgbClr val="000000"/>
                </a:solidFill>
                <a:latin typeface="Calibri" panose="020F0502020204030204" pitchFamily="34" charset="0"/>
              </a:rPr>
              <a:t>Motor CTX</a:t>
            </a:r>
            <a:endParaRPr lang="ru-RU" sz="1200" dirty="0">
              <a:solidFill>
                <a:srgbClr val="00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Заголовок 1"/>
          <p:cNvSpPr>
            <a:spLocks noGrp="1"/>
          </p:cNvSpPr>
          <p:nvPr>
            <p:ph type="title"/>
          </p:nvPr>
        </p:nvSpPr>
        <p:spPr/>
        <p:txBody>
          <a:bodyPr/>
          <a:lstStyle/>
          <a:p>
            <a:r>
              <a:rPr lang="ru-RU" altLang="ru-RU" dirty="0">
                <a:latin typeface="Calibri" panose="020F0502020204030204" pitchFamily="34" charset="0"/>
              </a:rPr>
              <a:t>Детектирование эпилептических пик-волновых разрядов в реальном времени</a:t>
            </a:r>
          </a:p>
        </p:txBody>
      </p:sp>
      <p:sp>
        <p:nvSpPr>
          <p:cNvPr id="2052" name="Номер слайда 6"/>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DFDC79-0962-4A75-90EE-2C50C5800BD1}" type="slidenum">
              <a:rPr lang="ru-RU" altLang="ru-RU">
                <a:solidFill>
                  <a:schemeClr val="bg2"/>
                </a:solidFill>
                <a:latin typeface="Arial Black" panose="020B0A04020102020204" pitchFamily="34" charset="0"/>
              </a:rPr>
              <a:pPr eaLnBrk="1" hangingPunct="1"/>
              <a:t>38</a:t>
            </a:fld>
            <a:endParaRPr lang="ru-RU" altLang="ru-RU">
              <a:solidFill>
                <a:schemeClr val="bg2"/>
              </a:solidFill>
              <a:latin typeface="Arial Black" panose="020B0A04020102020204" pitchFamily="34" charset="0"/>
            </a:endParaRPr>
          </a:p>
        </p:txBody>
      </p:sp>
      <p:sp>
        <p:nvSpPr>
          <p:cNvPr id="2053" name="Прямоугольник 7"/>
          <p:cNvSpPr>
            <a:spLocks noChangeArrowheads="1"/>
          </p:cNvSpPr>
          <p:nvPr/>
        </p:nvSpPr>
        <p:spPr bwMode="auto">
          <a:xfrm>
            <a:off x="393700" y="1330325"/>
            <a:ext cx="83439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i="1" dirty="0" err="1">
                <a:latin typeface="Calibri" panose="020F0502020204030204" pitchFamily="34" charset="0"/>
              </a:rPr>
              <a:t>Ovchinnikov</a:t>
            </a:r>
            <a:r>
              <a:rPr lang="en-US" altLang="ru-RU" sz="1600" i="1" dirty="0">
                <a:latin typeface="Calibri" panose="020F0502020204030204" pitchFamily="34" charset="0"/>
              </a:rPr>
              <a:t> A.A., </a:t>
            </a:r>
            <a:r>
              <a:rPr lang="en-US" altLang="ru-RU" sz="1600" i="1" dirty="0" err="1">
                <a:latin typeface="Calibri" panose="020F0502020204030204" pitchFamily="34" charset="0"/>
              </a:rPr>
              <a:t>Luttjohann</a:t>
            </a:r>
            <a:r>
              <a:rPr lang="en-US" altLang="ru-RU" sz="1600" i="1" dirty="0">
                <a:latin typeface="Calibri" panose="020F0502020204030204" pitchFamily="34" charset="0"/>
              </a:rPr>
              <a:t> A., Hramov A.E., van </a:t>
            </a:r>
            <a:r>
              <a:rPr lang="en-US" altLang="ru-RU" sz="1600" i="1" dirty="0" err="1">
                <a:latin typeface="Calibri" panose="020F0502020204030204" pitchFamily="34" charset="0"/>
              </a:rPr>
              <a:t>Luijtelaar</a:t>
            </a:r>
            <a:r>
              <a:rPr lang="en-US" altLang="ru-RU" sz="1600" i="1" dirty="0">
                <a:latin typeface="Calibri" panose="020F0502020204030204" pitchFamily="34" charset="0"/>
              </a:rPr>
              <a:t> G.</a:t>
            </a:r>
            <a:r>
              <a:rPr lang="en-US" altLang="ru-RU" sz="1600" dirty="0">
                <a:latin typeface="Calibri" panose="020F0502020204030204" pitchFamily="34" charset="0"/>
              </a:rPr>
              <a:t> An algorithm for real-time detection of spike-wave discharges in rodents. Journal of Neuroscience Methods. </a:t>
            </a:r>
            <a:r>
              <a:rPr lang="en-US" altLang="ru-RU" sz="1600" b="1" dirty="0">
                <a:latin typeface="Calibri" panose="020F0502020204030204" pitchFamily="34" charset="0"/>
              </a:rPr>
              <a:t>194</a:t>
            </a:r>
            <a:r>
              <a:rPr lang="en-US" altLang="ru-RU" sz="1600" dirty="0">
                <a:latin typeface="Calibri" panose="020F0502020204030204" pitchFamily="34" charset="0"/>
              </a:rPr>
              <a:t>, 1 (2010) 172-178</a:t>
            </a:r>
            <a:endParaRPr lang="ru-RU" altLang="ru-RU" sz="1600" dirty="0">
              <a:latin typeface="Calibri" panose="020F0502020204030204" pitchFamily="34" charset="0"/>
            </a:endParaRPr>
          </a:p>
        </p:txBody>
      </p:sp>
      <p:pic>
        <p:nvPicPr>
          <p:cNvPr id="2054" name="Picture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475" y="2254250"/>
            <a:ext cx="58372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50" name="Object 7"/>
          <p:cNvGraphicFramePr>
            <a:graphicFrameLocks noChangeAspect="1"/>
          </p:cNvGraphicFramePr>
          <p:nvPr/>
        </p:nvGraphicFramePr>
        <p:xfrm>
          <a:off x="6916738" y="4813300"/>
          <a:ext cx="1081087" cy="296863"/>
        </p:xfrm>
        <a:graphic>
          <a:graphicData uri="http://schemas.openxmlformats.org/presentationml/2006/ole">
            <p:oleObj spid="_x0000_s2282" name="Bitmap Image" r:id="rId4" imgW="1980952" imgH="542857" progId="PBrush">
              <p:embed/>
            </p:oleObj>
          </a:graphicData>
        </a:graphic>
      </p:graphicFrame>
      <p:pic>
        <p:nvPicPr>
          <p:cNvPr id="2055"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34113" y="2540000"/>
            <a:ext cx="2660650"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27788" y="5384800"/>
            <a:ext cx="2484437"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7" name="Picture 1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56338" y="3559175"/>
            <a:ext cx="2590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2058" name="Прямоугольник 14"/>
          <p:cNvSpPr>
            <a:spLocks noChangeArrowheads="1"/>
          </p:cNvSpPr>
          <p:nvPr/>
        </p:nvSpPr>
        <p:spPr bwMode="auto">
          <a:xfrm>
            <a:off x="7772400" y="4749800"/>
            <a:ext cx="304800" cy="444500"/>
          </a:xfrm>
          <a:prstGeom prst="rect">
            <a:avLst/>
          </a:prstGeom>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059" name="TextBox 13"/>
          <p:cNvSpPr txBox="1">
            <a:spLocks noChangeArrowheads="1"/>
          </p:cNvSpPr>
          <p:nvPr/>
        </p:nvSpPr>
        <p:spPr bwMode="auto">
          <a:xfrm>
            <a:off x="7721600" y="4724400"/>
            <a:ext cx="463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2400" i="1">
                <a:latin typeface="Times New Roman" panose="02020603050405020304" pitchFamily="18" charset="0"/>
                <a:cs typeface="Times New Roman" panose="02020603050405020304" pitchFamily="18" charset="0"/>
              </a:rPr>
              <a:t>E</a:t>
            </a:r>
            <a:r>
              <a:rPr lang="en-US" altLang="ru-RU" sz="2400" i="1" baseline="-25000">
                <a:latin typeface="Times New Roman" panose="02020603050405020304" pitchFamily="18" charset="0"/>
                <a:cs typeface="Times New Roman" panose="02020603050405020304" pitchFamily="18" charset="0"/>
              </a:rPr>
              <a:t>k</a:t>
            </a:r>
            <a:endParaRPr lang="ru-RU" altLang="ru-RU" sz="2400" i="1" baseline="-25000">
              <a:latin typeface="Times New Roman" panose="02020603050405020304" pitchFamily="18" charset="0"/>
              <a:cs typeface="Times New Roman" panose="02020603050405020304" pitchFamily="18" charset="0"/>
            </a:endParaRPr>
          </a:p>
        </p:txBody>
      </p:sp>
      <p:sp>
        <p:nvSpPr>
          <p:cNvPr id="16" name="Прямоугольник 15"/>
          <p:cNvSpPr>
            <a:spLocks noChangeArrowheads="1"/>
          </p:cNvSpPr>
          <p:nvPr/>
        </p:nvSpPr>
        <p:spPr bwMode="auto">
          <a:xfrm>
            <a:off x="800100" y="5359400"/>
            <a:ext cx="5105400" cy="127000"/>
          </a:xfrm>
          <a:prstGeom prst="rect">
            <a:avLst/>
          </a:prstGeom>
          <a:solidFill>
            <a:schemeClr val="accent1">
              <a:alpha val="50195"/>
            </a:schemeClr>
          </a:solidFill>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7" name="Прямоугольник 16"/>
          <p:cNvSpPr>
            <a:spLocks noChangeArrowheads="1"/>
          </p:cNvSpPr>
          <p:nvPr/>
        </p:nvSpPr>
        <p:spPr bwMode="auto">
          <a:xfrm>
            <a:off x="6413500" y="5372100"/>
            <a:ext cx="2552700" cy="355600"/>
          </a:xfrm>
          <a:prstGeom prst="rect">
            <a:avLst/>
          </a:prstGeom>
          <a:solidFill>
            <a:schemeClr val="accent1">
              <a:alpha val="47842"/>
            </a:schemeClr>
          </a:solidFill>
          <a:ln>
            <a:noFill/>
          </a:ln>
          <a:extLst>
            <a:ext uri="{91240B29-F687-4F45-9708-019B960494DF}">
              <a14:hiddenLine xmlns:a14="http://schemas.microsoft.com/office/drawing/2010/main" xmlns="" w="28575" algn="ctr">
                <a:solidFill>
                  <a:srgbClr val="000000"/>
                </a:solidFill>
                <a:round/>
                <a:headEnd type="stealth" w="lg" len="lg"/>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r>
              <a:rPr lang="ru-RU" altLang="ru-RU" sz="2800" dirty="0" smtClean="0">
                <a:latin typeface="Calibri" panose="020F0502020204030204" pitchFamily="34" charset="0"/>
              </a:rPr>
              <a:t>Детектирование пик-волновых разрядов для </a:t>
            </a:r>
            <a:br>
              <a:rPr lang="ru-RU" altLang="ru-RU" sz="2800" dirty="0" smtClean="0">
                <a:latin typeface="Calibri" panose="020F0502020204030204" pitchFamily="34" charset="0"/>
              </a:rPr>
            </a:br>
            <a:r>
              <a:rPr lang="ru-RU" altLang="ru-RU" sz="2800" dirty="0" smtClean="0">
                <a:latin typeface="Calibri" panose="020F0502020204030204" pitchFamily="34" charset="0"/>
              </a:rPr>
              <a:t>24 часовых записей</a:t>
            </a:r>
            <a:endParaRPr lang="ru-RU" altLang="ru-RU" sz="2800" dirty="0">
              <a:latin typeface="Calibri" panose="020F0502020204030204" pitchFamily="34" charset="0"/>
            </a:endParaRPr>
          </a:p>
        </p:txBody>
      </p:sp>
      <p:sp>
        <p:nvSpPr>
          <p:cNvPr id="37891"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39CF04-F05D-407F-B3A1-55065DFC3B6C}" type="slidenum">
              <a:rPr lang="ru-RU" altLang="ru-RU">
                <a:solidFill>
                  <a:schemeClr val="bg2"/>
                </a:solidFill>
                <a:latin typeface="Arial Black" panose="020B0A04020102020204" pitchFamily="34" charset="0"/>
              </a:rPr>
              <a:pPr eaLnBrk="1" hangingPunct="1"/>
              <a:t>39</a:t>
            </a:fld>
            <a:endParaRPr lang="ru-RU" altLang="ru-RU">
              <a:solidFill>
                <a:schemeClr val="bg2"/>
              </a:solidFill>
              <a:latin typeface="Arial Black" panose="020B0A04020102020204" pitchFamily="34" charset="0"/>
            </a:endParaRPr>
          </a:p>
        </p:txBody>
      </p:sp>
      <p:pic>
        <p:nvPicPr>
          <p:cNvPr id="37892" name="Picture 2" descr="pic24h_improve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25975" y="1295400"/>
            <a:ext cx="4518025"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7650" y="1512457"/>
            <a:ext cx="4268788"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Рисунок 32" descr="C:\Users\aeh\Desktop\tmp\fig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000" y="4102100"/>
            <a:ext cx="7138988"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r>
              <a:rPr lang="ru-RU" altLang="ru-RU" dirty="0"/>
              <a:t>Эпилепсия</a:t>
            </a:r>
          </a:p>
        </p:txBody>
      </p:sp>
      <p:sp>
        <p:nvSpPr>
          <p:cNvPr id="12291" name="Содержимое 6"/>
          <p:cNvSpPr>
            <a:spLocks noGrp="1"/>
          </p:cNvSpPr>
          <p:nvPr>
            <p:ph sz="half" idx="1"/>
          </p:nvPr>
        </p:nvSpPr>
        <p:spPr>
          <a:xfrm>
            <a:off x="490538" y="1360488"/>
            <a:ext cx="4545012" cy="4038600"/>
          </a:xfrm>
        </p:spPr>
        <p:txBody>
          <a:bodyPr/>
          <a:lstStyle/>
          <a:p>
            <a:r>
              <a:rPr lang="ru-RU" altLang="ru-RU" sz="1800" dirty="0">
                <a:solidFill>
                  <a:schemeClr val="bg2"/>
                </a:solidFill>
              </a:rPr>
              <a:t>Хроническое заболевание нервной системы, характеризующееся повторными </a:t>
            </a:r>
            <a:r>
              <a:rPr lang="ru-RU" altLang="ru-RU" sz="1800" dirty="0" err="1" smtClean="0">
                <a:solidFill>
                  <a:schemeClr val="bg2"/>
                </a:solidFill>
              </a:rPr>
              <a:t>непровоцируемыми</a:t>
            </a:r>
            <a:r>
              <a:rPr lang="ru-RU" altLang="ru-RU" sz="1800" dirty="0" smtClean="0">
                <a:solidFill>
                  <a:schemeClr val="bg2"/>
                </a:solidFill>
              </a:rPr>
              <a:t> </a:t>
            </a:r>
            <a:r>
              <a:rPr lang="ru-RU" altLang="ru-RU" sz="1800" dirty="0">
                <a:solidFill>
                  <a:schemeClr val="bg2"/>
                </a:solidFill>
              </a:rPr>
              <a:t>приступами двигательных, вегетативных, сенсорных и психических функций, возникающих вследствие чрезмерных нейронных разрядов</a:t>
            </a:r>
          </a:p>
          <a:p>
            <a:r>
              <a:rPr lang="ru-RU" altLang="ru-RU" sz="1800" dirty="0"/>
              <a:t>По данным ВОЗ более 60 млн. человек страдают от эпилептических заболеваний.</a:t>
            </a:r>
          </a:p>
          <a:p>
            <a:r>
              <a:rPr lang="ru-RU" altLang="ru-RU" sz="1800" dirty="0"/>
              <a:t>Эпилепсия известна со времен древности, но впервые Гиппократ (260-357 гг. до н.э.) связал ее происхождение с поражением  мозга</a:t>
            </a:r>
          </a:p>
        </p:txBody>
      </p:sp>
      <p:sp>
        <p:nvSpPr>
          <p:cNvPr id="12292"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32CC69-2689-4AE9-A025-8D8EBCEA0741}" type="slidenum">
              <a:rPr lang="ru-RU" altLang="ru-RU">
                <a:solidFill>
                  <a:schemeClr val="bg2"/>
                </a:solidFill>
                <a:latin typeface="Arial Black" panose="020B0A04020102020204" pitchFamily="34" charset="0"/>
              </a:rPr>
              <a:pPr eaLnBrk="1" hangingPunct="1"/>
              <a:t>4</a:t>
            </a:fld>
            <a:endParaRPr lang="ru-RU" altLang="ru-RU">
              <a:solidFill>
                <a:schemeClr val="bg2"/>
              </a:solidFill>
              <a:latin typeface="Arial Black" panose="020B0A04020102020204" pitchFamily="34" charset="0"/>
            </a:endParaRPr>
          </a:p>
        </p:txBody>
      </p:sp>
      <p:pic>
        <p:nvPicPr>
          <p:cNvPr id="12293" name="Picture 2" descr="http://thehumanistchallenge.files.wordpress.com/2011/06/old-epileps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4242" y="966490"/>
            <a:ext cx="3562558" cy="4539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2"/>
          <p:cNvSpPr/>
          <p:nvPr/>
        </p:nvSpPr>
        <p:spPr>
          <a:xfrm>
            <a:off x="477044" y="5613839"/>
            <a:ext cx="8666956" cy="1255728"/>
          </a:xfrm>
          <a:prstGeom prst="rect">
            <a:avLst/>
          </a:prstGeom>
        </p:spPr>
        <p:txBody>
          <a:bodyPr wrap="square">
            <a:spAutoFit/>
          </a:bodyPr>
          <a:lstStyle/>
          <a:p>
            <a:pPr lvl="0" indent="358775" eaLnBrk="0" hangingPunct="0">
              <a:spcBef>
                <a:spcPct val="20000"/>
              </a:spcBef>
              <a:buClr>
                <a:srgbClr val="00007D"/>
              </a:buClr>
              <a:buSzPct val="75000"/>
            </a:pPr>
            <a:r>
              <a:rPr lang="ru-RU" altLang="ru-RU" kern="0" dirty="0">
                <a:solidFill>
                  <a:srgbClr val="000000"/>
                </a:solidFill>
                <a:latin typeface="Arial"/>
              </a:rPr>
              <a:t>и описал судорожные и </a:t>
            </a:r>
            <a:r>
              <a:rPr lang="ru-RU" altLang="ru-RU" kern="0" dirty="0" err="1">
                <a:solidFill>
                  <a:srgbClr val="000000"/>
                </a:solidFill>
                <a:latin typeface="Arial"/>
              </a:rPr>
              <a:t>бессудорожные</a:t>
            </a:r>
            <a:r>
              <a:rPr lang="ru-RU" altLang="ru-RU" kern="0" dirty="0">
                <a:solidFill>
                  <a:srgbClr val="000000"/>
                </a:solidFill>
                <a:latin typeface="Arial"/>
              </a:rPr>
              <a:t> припадки</a:t>
            </a:r>
          </a:p>
          <a:p>
            <a:pPr marL="342900" lvl="0" indent="-342900" eaLnBrk="0" hangingPunct="0">
              <a:spcBef>
                <a:spcPct val="20000"/>
              </a:spcBef>
              <a:buClr>
                <a:srgbClr val="00007D"/>
              </a:buClr>
              <a:buSzPct val="75000"/>
              <a:buFont typeface="Wingdings" panose="05000000000000000000" pitchFamily="2" charset="2"/>
              <a:buChar char="n"/>
            </a:pPr>
            <a:r>
              <a:rPr lang="ru-RU" altLang="ru-RU" kern="0" dirty="0">
                <a:solidFill>
                  <a:srgbClr val="000000"/>
                </a:solidFill>
                <a:latin typeface="Arial"/>
              </a:rPr>
              <a:t>Первые строго научные (и до настоящего времени верные) клинические описания эпилепсии, были сделаны в конце </a:t>
            </a:r>
            <a:r>
              <a:rPr lang="en-US" altLang="ru-RU" kern="0" dirty="0">
                <a:solidFill>
                  <a:srgbClr val="000000"/>
                </a:solidFill>
                <a:latin typeface="Arial"/>
              </a:rPr>
              <a:t>XIX </a:t>
            </a:r>
            <a:r>
              <a:rPr lang="ru-RU" altLang="ru-RU" kern="0" dirty="0">
                <a:solidFill>
                  <a:srgbClr val="000000"/>
                </a:solidFill>
                <a:latin typeface="Arial"/>
              </a:rPr>
              <a:t>века: Джексоном, </a:t>
            </a:r>
            <a:r>
              <a:rPr lang="ru-RU" altLang="ru-RU" kern="0" dirty="0" err="1">
                <a:solidFill>
                  <a:srgbClr val="000000"/>
                </a:solidFill>
                <a:latin typeface="Arial"/>
              </a:rPr>
              <a:t>Говерсом</a:t>
            </a:r>
            <a:r>
              <a:rPr lang="ru-RU" altLang="ru-RU" kern="0" dirty="0">
                <a:solidFill>
                  <a:srgbClr val="000000"/>
                </a:solidFill>
                <a:latin typeface="Arial"/>
              </a:rPr>
              <a:t>, Кожевниковым, </a:t>
            </a:r>
            <a:r>
              <a:rPr lang="ru-RU" altLang="ru-RU" kern="0" dirty="0" err="1">
                <a:solidFill>
                  <a:srgbClr val="000000"/>
                </a:solidFill>
                <a:latin typeface="Arial"/>
              </a:rPr>
              <a:t>Унфферихтом</a:t>
            </a:r>
            <a:r>
              <a:rPr lang="ru-RU" altLang="ru-RU" kern="0" dirty="0">
                <a:solidFill>
                  <a:srgbClr val="000000"/>
                </a:solidFill>
                <a:latin typeface="Arial"/>
              </a:rPr>
              <a:t>, </a:t>
            </a:r>
            <a:r>
              <a:rPr lang="ru-RU" altLang="ru-RU" kern="0" dirty="0" err="1">
                <a:solidFill>
                  <a:srgbClr val="000000"/>
                </a:solidFill>
                <a:latin typeface="Arial"/>
              </a:rPr>
              <a:t>Лундборгом</a:t>
            </a:r>
            <a:endParaRPr lang="ru-RU" altLang="ru-RU" kern="0" dirty="0">
              <a:solidFill>
                <a:srgbClr val="000000"/>
              </a:solidFill>
              <a:latin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lstStyle/>
          <a:p>
            <a:r>
              <a:rPr lang="ru-RU" altLang="ru-RU" sz="2400" b="1" dirty="0"/>
              <a:t>Детектирование пик-волновых разрядов по длинным (5 часов) записям ЭЭГ</a:t>
            </a:r>
          </a:p>
        </p:txBody>
      </p:sp>
      <p:sp>
        <p:nvSpPr>
          <p:cNvPr id="38915"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776593-1FE6-4262-A530-88F76246B6DF}" type="slidenum">
              <a:rPr lang="ru-RU" altLang="ru-RU">
                <a:solidFill>
                  <a:schemeClr val="bg2"/>
                </a:solidFill>
                <a:latin typeface="Arial Black" panose="020B0A04020102020204" pitchFamily="34" charset="0"/>
              </a:rPr>
              <a:pPr eaLnBrk="1" hangingPunct="1"/>
              <a:t>40</a:t>
            </a:fld>
            <a:endParaRPr lang="ru-RU" altLang="ru-RU">
              <a:solidFill>
                <a:schemeClr val="bg2"/>
              </a:solidFill>
              <a:latin typeface="Arial Black" panose="020B0A040201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xmlns="" val="1517102344"/>
              </p:ext>
            </p:extLst>
          </p:nvPr>
        </p:nvGraphicFramePr>
        <p:xfrm>
          <a:off x="673893" y="1524000"/>
          <a:ext cx="7796213" cy="3840161"/>
        </p:xfrm>
        <a:graphic>
          <a:graphicData uri="http://schemas.openxmlformats.org/drawingml/2006/table">
            <a:tbl>
              <a:tblPr/>
              <a:tblGrid>
                <a:gridCol w="1200150">
                  <a:extLst>
                    <a:ext uri="{9D8B030D-6E8A-4147-A177-3AD203B41FA5}">
                      <a16:colId xmlns="" xmlns:a16="http://schemas.microsoft.com/office/drawing/2014/main" val="20000"/>
                    </a:ext>
                  </a:extLst>
                </a:gridCol>
                <a:gridCol w="1125538">
                  <a:extLst>
                    <a:ext uri="{9D8B030D-6E8A-4147-A177-3AD203B41FA5}">
                      <a16:colId xmlns="" xmlns:a16="http://schemas.microsoft.com/office/drawing/2014/main" val="20001"/>
                    </a:ext>
                  </a:extLst>
                </a:gridCol>
                <a:gridCol w="915987">
                  <a:extLst>
                    <a:ext uri="{9D8B030D-6E8A-4147-A177-3AD203B41FA5}">
                      <a16:colId xmlns="" xmlns:a16="http://schemas.microsoft.com/office/drawing/2014/main" val="20002"/>
                    </a:ext>
                  </a:extLst>
                </a:gridCol>
                <a:gridCol w="922338">
                  <a:extLst>
                    <a:ext uri="{9D8B030D-6E8A-4147-A177-3AD203B41FA5}">
                      <a16:colId xmlns="" xmlns:a16="http://schemas.microsoft.com/office/drawing/2014/main" val="20003"/>
                    </a:ext>
                  </a:extLst>
                </a:gridCol>
                <a:gridCol w="922337">
                  <a:extLst>
                    <a:ext uri="{9D8B030D-6E8A-4147-A177-3AD203B41FA5}">
                      <a16:colId xmlns="" xmlns:a16="http://schemas.microsoft.com/office/drawing/2014/main" val="20004"/>
                    </a:ext>
                  </a:extLst>
                </a:gridCol>
                <a:gridCol w="1347788">
                  <a:extLst>
                    <a:ext uri="{9D8B030D-6E8A-4147-A177-3AD203B41FA5}">
                      <a16:colId xmlns="" xmlns:a16="http://schemas.microsoft.com/office/drawing/2014/main" val="20005"/>
                    </a:ext>
                  </a:extLst>
                </a:gridCol>
                <a:gridCol w="1362075">
                  <a:extLst>
                    <a:ext uri="{9D8B030D-6E8A-4147-A177-3AD203B41FA5}">
                      <a16:colId xmlns="" xmlns:a16="http://schemas.microsoft.com/office/drawing/2014/main" val="20006"/>
                    </a:ext>
                  </a:extLst>
                </a:gridCol>
              </a:tblGrid>
              <a:tr h="54873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dirty="0">
                          <a:ln>
                            <a:noFill/>
                          </a:ln>
                          <a:solidFill>
                            <a:schemeClr val="tx1"/>
                          </a:solidFill>
                          <a:effectLst/>
                          <a:latin typeface="Calibri" pitchFamily="34" charset="0"/>
                          <a:cs typeface="Times New Roman" pitchFamily="18" charset="0"/>
                        </a:rPr>
                        <a:t>Animal number</a:t>
                      </a:r>
                      <a:endParaRPr kumimoji="0" lang="ru-RU" sz="1800" b="1"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Number of visual detections</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Number of automated detections</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Sensitivity, %</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Specificity, %</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48731">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TP</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FP</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1" i="0" u="none" strike="noStrike" cap="none" normalizeH="0" baseline="0">
                          <a:ln>
                            <a:noFill/>
                          </a:ln>
                          <a:solidFill>
                            <a:schemeClr val="tx1"/>
                          </a:solidFill>
                          <a:effectLst/>
                          <a:latin typeface="Calibri" pitchFamily="34" charset="0"/>
                          <a:cs typeface="Times New Roman" pitchFamily="18" charset="0"/>
                        </a:rPr>
                        <a:t>FN</a:t>
                      </a:r>
                      <a:endParaRPr kumimoji="0" lang="ru-RU" sz="1800" b="1"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extLst>
                  <a:ext uri="{0D108BD9-81ED-4DB2-BD59-A6C34878D82A}">
                    <a16:rowId xmlns="" xmlns:a16="http://schemas.microsoft.com/office/drawing/2014/main" val="10001"/>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101</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101</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97.1</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29</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29</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3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95.6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98.5</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5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44</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44</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95.7</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4</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94.3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7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115</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115</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97.5</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7436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8 </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56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58</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96.6</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547779">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Mean±S.D.</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65±29</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65±29</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2.1±1.3</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0.0±0.0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a:ln>
                            <a:noFill/>
                          </a:ln>
                          <a:solidFill>
                            <a:schemeClr val="tx1"/>
                          </a:solidFill>
                          <a:effectLst/>
                          <a:latin typeface="Calibri" pitchFamily="34" charset="0"/>
                          <a:cs typeface="Times New Roman" pitchFamily="18" charset="0"/>
                        </a:rPr>
                        <a:t>100±0</a:t>
                      </a:r>
                      <a:endParaRPr kumimoji="0" lang="ru-RU" sz="1800" b="0" i="0" u="none" strike="noStrike" cap="none" normalizeH="0" baseline="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28700" algn="l"/>
                        </a:tabLst>
                      </a:pPr>
                      <a:r>
                        <a:rPr kumimoji="0" lang="en-US" sz="1800" b="0" i="0" u="none" strike="noStrike" cap="none" normalizeH="0" baseline="0" dirty="0">
                          <a:ln>
                            <a:noFill/>
                          </a:ln>
                          <a:solidFill>
                            <a:schemeClr val="tx1"/>
                          </a:solidFill>
                          <a:effectLst/>
                          <a:latin typeface="Calibri" pitchFamily="34" charset="0"/>
                          <a:cs typeface="Times New Roman" pitchFamily="18" charset="0"/>
                        </a:rPr>
                        <a:t>96.9±1.8</a:t>
                      </a:r>
                      <a:endParaRPr kumimoji="0" lang="ru-RU" sz="1800" b="0"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pic>
        <p:nvPicPr>
          <p:cNvPr id="2" name="Рисунок 1"/>
          <p:cNvPicPr>
            <a:picLocks noChangeAspect="1"/>
          </p:cNvPicPr>
          <p:nvPr/>
        </p:nvPicPr>
        <p:blipFill>
          <a:blip r:embed="rId3" cstate="print"/>
          <a:stretch>
            <a:fillRect/>
          </a:stretch>
        </p:blipFill>
        <p:spPr>
          <a:xfrm>
            <a:off x="887664" y="5816774"/>
            <a:ext cx="2756915" cy="631337"/>
          </a:xfrm>
          <a:prstGeom prst="rect">
            <a:avLst/>
          </a:prstGeom>
        </p:spPr>
      </p:pic>
      <p:pic>
        <p:nvPicPr>
          <p:cNvPr id="3" name="Рисунок 2"/>
          <p:cNvPicPr>
            <a:picLocks noChangeAspect="1"/>
          </p:cNvPicPr>
          <p:nvPr/>
        </p:nvPicPr>
        <p:blipFill>
          <a:blip r:embed="rId4" cstate="print"/>
          <a:stretch>
            <a:fillRect/>
          </a:stretch>
        </p:blipFill>
        <p:spPr>
          <a:xfrm>
            <a:off x="4313744" y="5828541"/>
            <a:ext cx="2716372" cy="56005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Номер слайда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A4C130-91D8-4748-A2DD-332A60A4567B}" type="slidenum">
              <a:rPr lang="ru-RU" altLang="ru-RU">
                <a:solidFill>
                  <a:schemeClr val="bg2"/>
                </a:solidFill>
                <a:latin typeface="Arial Black" panose="020B0A04020102020204" pitchFamily="34" charset="0"/>
              </a:rPr>
              <a:pPr eaLnBrk="1" hangingPunct="1"/>
              <a:t>41</a:t>
            </a:fld>
            <a:endParaRPr lang="ru-RU" altLang="ru-RU">
              <a:solidFill>
                <a:schemeClr val="bg2"/>
              </a:solidFill>
              <a:latin typeface="Arial Black" panose="020B0A04020102020204" pitchFamily="34" charset="0"/>
            </a:endParaRPr>
          </a:p>
        </p:txBody>
      </p:sp>
      <p:sp>
        <p:nvSpPr>
          <p:cNvPr id="45059" name="Tekstvak 2"/>
          <p:cNvSpPr>
            <a:spLocks noGrp="1"/>
          </p:cNvSpPr>
          <p:nvPr>
            <p:ph type="title"/>
          </p:nvPr>
        </p:nvSpPr>
        <p:spPr>
          <a:xfrm>
            <a:off x="457200" y="457200"/>
            <a:ext cx="8229600" cy="1077913"/>
          </a:xfrm>
        </p:spPr>
        <p:txBody>
          <a:bodyPr/>
          <a:lstStyle/>
          <a:p>
            <a:r>
              <a:rPr lang="ru-RU" altLang="ru-RU" sz="2800" b="1" dirty="0">
                <a:latin typeface="Calibri" panose="020F0502020204030204" pitchFamily="34" charset="0"/>
              </a:rPr>
              <a:t>Стимуляция во время формирования эпилептического разряда: система реального времени с обратной связью</a:t>
            </a:r>
            <a:endParaRPr lang="nl-NL" altLang="ru-RU" sz="2800" b="1" dirty="0">
              <a:latin typeface="Calibri" panose="020F0502020204030204" pitchFamily="34" charset="0"/>
            </a:endParaRPr>
          </a:p>
        </p:txBody>
      </p:sp>
      <p:pic>
        <p:nvPicPr>
          <p:cNvPr id="45060" name="Picture 2" descr="http://www.sciencedirect.com/cache/MiamiImageURL/1-s2.0-S0920121113000946-gr5_lrg.jpg/0?wchp=dGLzVlV-zSkWz&amp;pii=S092012111300094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 y="2852738"/>
            <a:ext cx="8731250"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Tekstvak 3"/>
          <p:cNvSpPr txBox="1">
            <a:spLocks noChangeArrowheads="1"/>
          </p:cNvSpPr>
          <p:nvPr/>
        </p:nvSpPr>
        <p:spPr bwMode="auto">
          <a:xfrm>
            <a:off x="1174750" y="1652588"/>
            <a:ext cx="72834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dirty="0">
                <a:latin typeface="Calibri" panose="020F0502020204030204" pitchFamily="34" charset="0"/>
              </a:rPr>
              <a:t>Приводит к значительному уменьшению длительности пик-волновых разрядов</a:t>
            </a:r>
          </a:p>
          <a:p>
            <a:pPr eaLnBrk="1" hangingPunct="1"/>
            <a:endParaRPr lang="nl-NL" altLang="ru-RU" dirty="0">
              <a:latin typeface="Calibri" panose="020F0502020204030204" pitchFamily="34" charset="0"/>
            </a:endParaRPr>
          </a:p>
          <a:p>
            <a:pPr eaLnBrk="1" hangingPunct="1"/>
            <a:r>
              <a:rPr lang="ru-RU" altLang="ru-RU" dirty="0">
                <a:latin typeface="Calibri" panose="020F0502020204030204" pitchFamily="34" charset="0"/>
              </a:rPr>
              <a:t>Суточные исследования</a:t>
            </a:r>
            <a:endParaRPr lang="nl-NL" altLang="ru-RU"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508000" y="604837"/>
            <a:ext cx="8229600" cy="990600"/>
          </a:xfrm>
        </p:spPr>
        <p:txBody>
          <a:bodyPr/>
          <a:lstStyle/>
          <a:p>
            <a:r>
              <a:rPr lang="ru-RU" altLang="ru-RU" b="1" dirty="0">
                <a:latin typeface="Calibri" panose="020F0502020204030204" pitchFamily="34" charset="0"/>
              </a:rPr>
              <a:t>Стимуляция малой амплитуды во время формирования эпилептического разряда</a:t>
            </a:r>
            <a:endParaRPr lang="ru-RU" altLang="ru-RU" dirty="0"/>
          </a:p>
        </p:txBody>
      </p:sp>
      <p:sp>
        <p:nvSpPr>
          <p:cNvPr id="46083" name="Номер слайда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97CC74-18D6-42DC-B583-40133434F9E7}" type="slidenum">
              <a:rPr lang="ru-RU" altLang="ru-RU">
                <a:solidFill>
                  <a:schemeClr val="bg2"/>
                </a:solidFill>
                <a:latin typeface="Arial Black" panose="020B0A04020102020204" pitchFamily="34" charset="0"/>
              </a:rPr>
              <a:pPr eaLnBrk="1" hangingPunct="1"/>
              <a:t>42</a:t>
            </a:fld>
            <a:endParaRPr lang="ru-RU" altLang="ru-RU">
              <a:solidFill>
                <a:schemeClr val="bg2"/>
              </a:solidFill>
              <a:latin typeface="Arial Black" panose="020B0A04020102020204" pitchFamily="34" charset="0"/>
            </a:endParaRPr>
          </a:p>
        </p:txBody>
      </p:sp>
      <p:pic>
        <p:nvPicPr>
          <p:cNvPr id="46084" name="Picture 4" descr="http://origin-ars.els-cdn.com/content/image/1-s2.0-S1525505012006385-gr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175" y="2425700"/>
            <a:ext cx="5407025"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2" descr="http://origin-ars.els-cdn.com/content/image/1-s2.0-S1525505012006385-gr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68963" y="2209800"/>
            <a:ext cx="3068637"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7" name="Номер слайда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AF7D24-2883-4354-9B49-C4383A168B3E}" type="slidenum">
              <a:rPr lang="ru-RU" altLang="ru-RU">
                <a:solidFill>
                  <a:schemeClr val="bg2"/>
                </a:solidFill>
                <a:latin typeface="Arial Black" panose="020B0A04020102020204" pitchFamily="34" charset="0"/>
              </a:rPr>
              <a:pPr eaLnBrk="1" hangingPunct="1"/>
              <a:t>43</a:t>
            </a:fld>
            <a:endParaRPr lang="ru-RU" altLang="ru-RU">
              <a:solidFill>
                <a:schemeClr val="bg2"/>
              </a:solidFill>
              <a:latin typeface="Arial Black" panose="020B0A04020102020204" pitchFamily="34" charset="0"/>
            </a:endParaRPr>
          </a:p>
        </p:txBody>
      </p:sp>
      <p:pic>
        <p:nvPicPr>
          <p:cNvPr id="47108" name="Picture 1" descr="Fig 3 tDCs.t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638" y="1976438"/>
            <a:ext cx="7858125"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508000" y="604837"/>
            <a:ext cx="8229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pitchFamily="34" charset="0"/>
              </a:defRPr>
            </a:lvl2pPr>
            <a:lvl3pPr algn="l" rtl="0" eaLnBrk="0" fontAlgn="base" hangingPunct="0">
              <a:spcBef>
                <a:spcPct val="0"/>
              </a:spcBef>
              <a:spcAft>
                <a:spcPct val="0"/>
              </a:spcAft>
              <a:defRPr sz="3200">
                <a:solidFill>
                  <a:schemeClr val="bg2"/>
                </a:solidFill>
                <a:latin typeface="Arial" pitchFamily="34" charset="0"/>
              </a:defRPr>
            </a:lvl3pPr>
            <a:lvl4pPr algn="l" rtl="0" eaLnBrk="0" fontAlgn="base" hangingPunct="0">
              <a:spcBef>
                <a:spcPct val="0"/>
              </a:spcBef>
              <a:spcAft>
                <a:spcPct val="0"/>
              </a:spcAft>
              <a:defRPr sz="3200">
                <a:solidFill>
                  <a:schemeClr val="bg2"/>
                </a:solidFill>
                <a:latin typeface="Arial" pitchFamily="34" charset="0"/>
              </a:defRPr>
            </a:lvl4pPr>
            <a:lvl5pPr algn="l" rtl="0" eaLnBrk="0" fontAlgn="base" hangingPunct="0">
              <a:spcBef>
                <a:spcPct val="0"/>
              </a:spcBef>
              <a:spcAft>
                <a:spcPct val="0"/>
              </a:spcAft>
              <a:defRPr sz="3200">
                <a:solidFill>
                  <a:schemeClr val="bg2"/>
                </a:solidFill>
                <a:latin typeface="Arial" pitchFamily="34" charset="0"/>
              </a:defRPr>
            </a:lvl5pPr>
            <a:lvl6pPr marL="457200" algn="l" rtl="0" fontAlgn="base">
              <a:spcBef>
                <a:spcPct val="0"/>
              </a:spcBef>
              <a:spcAft>
                <a:spcPct val="0"/>
              </a:spcAft>
              <a:defRPr sz="3200">
                <a:solidFill>
                  <a:schemeClr val="bg2"/>
                </a:solidFill>
                <a:latin typeface="Arial" pitchFamily="34" charset="0"/>
              </a:defRPr>
            </a:lvl6pPr>
            <a:lvl7pPr marL="914400" algn="l" rtl="0" fontAlgn="base">
              <a:spcBef>
                <a:spcPct val="0"/>
              </a:spcBef>
              <a:spcAft>
                <a:spcPct val="0"/>
              </a:spcAft>
              <a:defRPr sz="3200">
                <a:solidFill>
                  <a:schemeClr val="bg2"/>
                </a:solidFill>
                <a:latin typeface="Arial" pitchFamily="34" charset="0"/>
              </a:defRPr>
            </a:lvl7pPr>
            <a:lvl8pPr marL="1371600" algn="l" rtl="0" fontAlgn="base">
              <a:spcBef>
                <a:spcPct val="0"/>
              </a:spcBef>
              <a:spcAft>
                <a:spcPct val="0"/>
              </a:spcAft>
              <a:defRPr sz="3200">
                <a:solidFill>
                  <a:schemeClr val="bg2"/>
                </a:solidFill>
                <a:latin typeface="Arial" pitchFamily="34" charset="0"/>
              </a:defRPr>
            </a:lvl8pPr>
            <a:lvl9pPr marL="1828800" algn="l" rtl="0" fontAlgn="base">
              <a:spcBef>
                <a:spcPct val="0"/>
              </a:spcBef>
              <a:spcAft>
                <a:spcPct val="0"/>
              </a:spcAft>
              <a:defRPr sz="3200">
                <a:solidFill>
                  <a:schemeClr val="bg2"/>
                </a:solidFill>
                <a:latin typeface="Arial" pitchFamily="34" charset="0"/>
              </a:defRPr>
            </a:lvl9pPr>
          </a:lstStyle>
          <a:p>
            <a:r>
              <a:rPr lang="ru-RU" altLang="ru-RU" b="1" kern="0" dirty="0">
                <a:latin typeface="Calibri" panose="020F0502020204030204" pitchFamily="34" charset="0"/>
              </a:rPr>
              <a:t>Стимуляция малой амплитуды во время формирования эпилептического разряда</a:t>
            </a:r>
            <a:endParaRPr lang="ru-RU" altLang="ru-RU" kern="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Заголовок 1"/>
          <p:cNvSpPr>
            <a:spLocks noGrp="1"/>
          </p:cNvSpPr>
          <p:nvPr>
            <p:ph type="title"/>
          </p:nvPr>
        </p:nvSpPr>
        <p:spPr/>
        <p:txBody>
          <a:bodyPr/>
          <a:lstStyle/>
          <a:p>
            <a:r>
              <a:rPr lang="ru-RU" altLang="ru-RU" sz="2800" dirty="0">
                <a:latin typeface="Calibri" panose="020F0502020204030204" pitchFamily="34" charset="0"/>
              </a:rPr>
              <a:t>Стимулирование </a:t>
            </a:r>
            <a:r>
              <a:rPr lang="ru-RU" altLang="ru-RU" sz="2800" dirty="0" err="1">
                <a:latin typeface="Calibri" panose="020F0502020204030204" pitchFamily="34" charset="0"/>
              </a:rPr>
              <a:t>таламо</a:t>
            </a:r>
            <a:r>
              <a:rPr lang="ru-RU" altLang="ru-RU" sz="2800" dirty="0">
                <a:latin typeface="Calibri" panose="020F0502020204030204" pitchFamily="34" charset="0"/>
              </a:rPr>
              <a:t>-кортикальной сети для «химической модели» эпилепсии</a:t>
            </a:r>
          </a:p>
        </p:txBody>
      </p:sp>
      <p:sp>
        <p:nvSpPr>
          <p:cNvPr id="34819" name="Номер слайда 6"/>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8A20F9-430D-4077-BC82-A245F2F383D1}" type="slidenum">
              <a:rPr lang="ru-RU" altLang="ru-RU">
                <a:solidFill>
                  <a:schemeClr val="bg2"/>
                </a:solidFill>
                <a:latin typeface="Arial Black" panose="020B0A04020102020204" pitchFamily="34" charset="0"/>
              </a:rPr>
              <a:pPr eaLnBrk="1" hangingPunct="1"/>
              <a:t>44</a:t>
            </a:fld>
            <a:endParaRPr lang="ru-RU" altLang="ru-RU">
              <a:solidFill>
                <a:schemeClr val="bg2"/>
              </a:solidFill>
              <a:latin typeface="Arial Black" panose="020B0A04020102020204" pitchFamily="34" charset="0"/>
            </a:endParaRPr>
          </a:p>
        </p:txBody>
      </p:sp>
      <p:sp>
        <p:nvSpPr>
          <p:cNvPr id="34820" name="Прямоугольник 7"/>
          <p:cNvSpPr>
            <a:spLocks noChangeArrowheads="1"/>
          </p:cNvSpPr>
          <p:nvPr/>
        </p:nvSpPr>
        <p:spPr bwMode="auto">
          <a:xfrm>
            <a:off x="6124575" y="1417638"/>
            <a:ext cx="323166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i="1" dirty="0">
                <a:latin typeface="Calibri" panose="020F0502020204030204" pitchFamily="34" charset="0"/>
              </a:rPr>
              <a:t>A</a:t>
            </a:r>
            <a:r>
              <a:rPr lang="ru-RU" altLang="ru-RU" i="1" dirty="0">
                <a:latin typeface="Calibri" panose="020F0502020204030204" pitchFamily="34" charset="0"/>
              </a:rPr>
              <a:t>. </a:t>
            </a:r>
            <a:r>
              <a:rPr lang="en-US" altLang="ru-RU" i="1" dirty="0" err="1">
                <a:latin typeface="Calibri" panose="020F0502020204030204" pitchFamily="34" charset="0"/>
              </a:rPr>
              <a:t>Berényi</a:t>
            </a:r>
            <a:r>
              <a:rPr lang="en-US" altLang="ru-RU" i="1" dirty="0">
                <a:latin typeface="Calibri" panose="020F0502020204030204" pitchFamily="34" charset="0"/>
              </a:rPr>
              <a:t> et al</a:t>
            </a:r>
            <a:r>
              <a:rPr lang="ru-RU" altLang="ru-RU" i="1" dirty="0">
                <a:latin typeface="Calibri" panose="020F0502020204030204" pitchFamily="34" charset="0"/>
              </a:rPr>
              <a:t>.</a:t>
            </a:r>
            <a:r>
              <a:rPr lang="en-US" altLang="ru-RU" i="1" dirty="0">
                <a:latin typeface="Calibri" panose="020F0502020204030204" pitchFamily="34" charset="0"/>
              </a:rPr>
              <a:t> </a:t>
            </a:r>
            <a:r>
              <a:rPr lang="en-US" altLang="ru-RU" dirty="0">
                <a:latin typeface="Calibri" panose="020F0502020204030204" pitchFamily="34" charset="0"/>
              </a:rPr>
              <a:t>Closed-Loop Control of Epilepsy by Transcranial Electrical Stimulation. Science 337, 735 (2012) </a:t>
            </a:r>
            <a:endParaRPr lang="ru-RU" altLang="ru-RU" dirty="0">
              <a:latin typeface="Calibri" panose="020F0502020204030204" pitchFamily="34" charset="0"/>
            </a:endParaRPr>
          </a:p>
        </p:txBody>
      </p:sp>
      <p:pic>
        <p:nvPicPr>
          <p:cNvPr id="3482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8613" y="1766888"/>
            <a:ext cx="5589587"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0875" y="3290888"/>
            <a:ext cx="5867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875" y="3573463"/>
            <a:ext cx="5095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1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79ADAB-3D41-4F7B-AD80-E16523E487A3}" type="slidenum">
              <a:rPr lang="ru-RU" altLang="ru-RU">
                <a:solidFill>
                  <a:schemeClr val="bg2"/>
                </a:solidFill>
                <a:latin typeface="Arial Black" panose="020B0A04020102020204" pitchFamily="34" charset="0"/>
              </a:rPr>
              <a:pPr eaLnBrk="1" hangingPunct="1"/>
              <a:t>45</a:t>
            </a:fld>
            <a:endParaRPr lang="ru-RU" altLang="ru-RU">
              <a:solidFill>
                <a:schemeClr val="bg2"/>
              </a:solidFill>
              <a:latin typeface="Arial Black" panose="020B0A04020102020204" pitchFamily="34" charset="0"/>
            </a:endParaRPr>
          </a:p>
        </p:txBody>
      </p:sp>
      <p:sp>
        <p:nvSpPr>
          <p:cNvPr id="35843" name="Заголовок 5"/>
          <p:cNvSpPr>
            <a:spLocks noGrp="1"/>
          </p:cNvSpPr>
          <p:nvPr>
            <p:ph type="title"/>
          </p:nvPr>
        </p:nvSpPr>
        <p:spPr/>
        <p:txBody>
          <a:bodyPr/>
          <a:lstStyle/>
          <a:p>
            <a:r>
              <a:rPr lang="ru-RU" altLang="ru-RU" dirty="0">
                <a:latin typeface="Calibri" panose="020F0502020204030204" pitchFamily="34" charset="0"/>
              </a:rPr>
              <a:t>Картина подавления пик-волнового разряда</a:t>
            </a:r>
          </a:p>
        </p:txBody>
      </p:sp>
      <p:pic>
        <p:nvPicPr>
          <p:cNvPr id="3584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7513" y="1897063"/>
            <a:ext cx="84582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19318-5A7E-4F35-A43D-DDEEBEFCD269}" type="slidenum">
              <a:rPr lang="ru-RU" altLang="ru-RU">
                <a:solidFill>
                  <a:schemeClr val="bg2"/>
                </a:solidFill>
                <a:latin typeface="Arial Black" panose="020B0A04020102020204" pitchFamily="34" charset="0"/>
              </a:rPr>
              <a:pPr eaLnBrk="1" hangingPunct="1"/>
              <a:t>46</a:t>
            </a:fld>
            <a:endParaRPr lang="ru-RU" altLang="ru-RU">
              <a:solidFill>
                <a:schemeClr val="bg2"/>
              </a:solidFill>
              <a:latin typeface="Arial Black" panose="020B0A04020102020204" pitchFamily="34" charset="0"/>
            </a:endParaRPr>
          </a:p>
        </p:txBody>
      </p:sp>
      <p:sp>
        <p:nvSpPr>
          <p:cNvPr id="11267" name="Rectangle 2"/>
          <p:cNvSpPr>
            <a:spLocks noGrp="1" noChangeArrowheads="1"/>
          </p:cNvSpPr>
          <p:nvPr>
            <p:ph type="title"/>
          </p:nvPr>
        </p:nvSpPr>
        <p:spPr/>
        <p:txBody>
          <a:bodyPr/>
          <a:lstStyle/>
          <a:p>
            <a:r>
              <a:rPr lang="ru-RU" altLang="ru-RU" b="1" dirty="0">
                <a:latin typeface="Calibri" panose="020F0502020204030204" pitchFamily="34" charset="0"/>
              </a:rPr>
              <a:t>Содержание части 2</a:t>
            </a:r>
          </a:p>
        </p:txBody>
      </p:sp>
      <p:sp>
        <p:nvSpPr>
          <p:cNvPr id="11268" name="Содержимое 4"/>
          <p:cNvSpPr>
            <a:spLocks noGrp="1"/>
          </p:cNvSpPr>
          <p:nvPr>
            <p:ph idx="1"/>
          </p:nvPr>
        </p:nvSpPr>
        <p:spPr>
          <a:xfrm>
            <a:off x="466725" y="1624013"/>
            <a:ext cx="8229600" cy="4038600"/>
          </a:xfrm>
        </p:spPr>
        <p:txBody>
          <a:bodyPr/>
          <a:lstStyle/>
          <a:p>
            <a:r>
              <a:rPr lang="ru-RU" altLang="ru-RU" sz="2400" dirty="0">
                <a:solidFill>
                  <a:schemeClr val="bg1">
                    <a:lumMod val="50000"/>
                  </a:schemeClr>
                </a:solidFill>
                <a:latin typeface="Calibri" panose="020F0502020204030204" pitchFamily="34" charset="0"/>
              </a:rPr>
              <a:t>Эпилепсия и электрическая активность мозга,  методы ее регистрации</a:t>
            </a:r>
            <a:endParaRPr lang="en-US" altLang="ru-RU" sz="2400" dirty="0">
              <a:solidFill>
                <a:schemeClr val="bg1">
                  <a:lumMod val="50000"/>
                </a:schemeClr>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Диагностика эпилепсии и эпилептические ЭЭГ-паттерны, стимуляция мозга как метод подавления эпилептических разрядов</a:t>
            </a:r>
          </a:p>
          <a:p>
            <a:r>
              <a:rPr lang="ru-RU" altLang="ru-RU" sz="2400" dirty="0">
                <a:solidFill>
                  <a:schemeClr val="bg1">
                    <a:lumMod val="50000"/>
                  </a:schemeClr>
                </a:solidFill>
                <a:latin typeface="Calibri" panose="020F0502020204030204" pitchFamily="34" charset="0"/>
              </a:rPr>
              <a:t>Модели и подходы к пониманию механизмов формирования эпилептических разрядов в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a:t>
            </a:r>
            <a:endParaRPr lang="en-US" altLang="ru-RU" sz="2400" dirty="0">
              <a:solidFill>
                <a:schemeClr val="bg1">
                  <a:lumMod val="50000"/>
                </a:schemeClr>
              </a:solidFill>
              <a:latin typeface="Calibri" panose="020F0502020204030204" pitchFamily="34" charset="0"/>
            </a:endParaRPr>
          </a:p>
          <a:p>
            <a:r>
              <a:rPr lang="ru-RU" altLang="ru-RU" sz="2400" dirty="0">
                <a:solidFill>
                  <a:schemeClr val="bg1">
                    <a:lumMod val="50000"/>
                  </a:schemeClr>
                </a:solidFill>
                <a:latin typeface="Calibri" panose="020F0502020204030204" pitchFamily="34" charset="0"/>
              </a:rPr>
              <a:t>Стимуляция </a:t>
            </a:r>
            <a:r>
              <a:rPr lang="ru-RU" altLang="ru-RU" sz="2400" dirty="0" err="1">
                <a:solidFill>
                  <a:schemeClr val="bg1">
                    <a:lumMod val="50000"/>
                  </a:schemeClr>
                </a:solidFill>
                <a:latin typeface="Calibri" panose="020F0502020204030204" pitchFamily="34" charset="0"/>
              </a:rPr>
              <a:t>таламо</a:t>
            </a:r>
            <a:r>
              <a:rPr lang="ru-RU" altLang="ru-RU" sz="2400" dirty="0">
                <a:solidFill>
                  <a:schemeClr val="bg1">
                    <a:lumMod val="50000"/>
                  </a:schemeClr>
                </a:solidFill>
                <a:latin typeface="Calibri" panose="020F0502020204030204" pitchFamily="34" charset="0"/>
              </a:rPr>
              <a:t>-кортикальной сети: инициация и подавление эпилептических разрядов</a:t>
            </a:r>
          </a:p>
          <a:p>
            <a:r>
              <a:rPr lang="ru-RU" altLang="ru-RU" sz="2400" b="1" dirty="0">
                <a:solidFill>
                  <a:schemeClr val="bg2"/>
                </a:solidFill>
                <a:latin typeface="Calibri" panose="020F0502020204030204" pitchFamily="34" charset="0"/>
              </a:rPr>
              <a:t>Интерфейс мозг-компьютер для предсказания и подавления эпилептических событий</a:t>
            </a:r>
            <a:endParaRPr lang="en-US" altLang="ru-RU" sz="2400" b="1" dirty="0">
              <a:solidFill>
                <a:schemeClr val="bg2"/>
              </a:solidFill>
              <a:latin typeface="Calibri" panose="020F0502020204030204" pitchFamily="34" charset="0"/>
            </a:endParaRPr>
          </a:p>
          <a:p>
            <a:endParaRPr lang="en-US" altLang="ru-RU" sz="2400" dirty="0">
              <a:latin typeface="Calibri" panose="020F0502020204030204" pitchFamily="34" charset="0"/>
            </a:endParaRPr>
          </a:p>
          <a:p>
            <a:endParaRPr lang="ru-RU" altLang="ru-RU" sz="2400" dirty="0">
              <a:latin typeface="Calibri" panose="020F0502020204030204" pitchFamily="34" charset="0"/>
            </a:endParaRPr>
          </a:p>
        </p:txBody>
      </p:sp>
    </p:spTree>
    <p:extLst>
      <p:ext uri="{BB962C8B-B14F-4D97-AF65-F5344CB8AC3E}">
        <p14:creationId xmlns:p14="http://schemas.microsoft.com/office/powerpoint/2010/main" xmlns="" val="181713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pic>
        <p:nvPicPr>
          <p:cNvPr id="49155" name="Afbeelding 30" descr="Fig NN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2487613"/>
            <a:ext cx="5799137" cy="391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Rectangle 5"/>
          <p:cNvSpPr>
            <a:spLocks noChangeArrowheads="1"/>
          </p:cNvSpPr>
          <p:nvPr/>
        </p:nvSpPr>
        <p:spPr bwMode="auto">
          <a:xfrm>
            <a:off x="0" y="43735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ru-RU"/>
          </a:p>
        </p:txBody>
      </p:sp>
      <p:sp>
        <p:nvSpPr>
          <p:cNvPr id="49157" name="TextBox 4"/>
          <p:cNvSpPr txBox="1">
            <a:spLocks noChangeArrowheads="1"/>
          </p:cNvSpPr>
          <p:nvPr/>
        </p:nvSpPr>
        <p:spPr bwMode="auto">
          <a:xfrm>
            <a:off x="847725" y="1233488"/>
            <a:ext cx="684053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a:t>Outlook: focal regions have precursor activity in cortex in WAG/Rij rats: possibilities for new treatments via electrical brain stimulation, Currently, we investigate different locations within SWD network for predicting SWDs</a:t>
            </a:r>
          </a:p>
        </p:txBody>
      </p:sp>
      <p:sp>
        <p:nvSpPr>
          <p:cNvPr id="49158" name="TextBox 5"/>
          <p:cNvSpPr txBox="1">
            <a:spLocks noChangeArrowheads="1"/>
          </p:cNvSpPr>
          <p:nvPr/>
        </p:nvSpPr>
        <p:spPr bwMode="auto">
          <a:xfrm>
            <a:off x="6686550" y="4805363"/>
            <a:ext cx="245745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ru-RU"/>
              <a:t>van Luijtelaar, Hramov, Koronovskii, Sitnikova, </a:t>
            </a:r>
            <a:r>
              <a:rPr lang="nl-NL" altLang="ru-RU" b="1"/>
              <a:t>Clinical Neurophysiology</a:t>
            </a:r>
            <a:r>
              <a:rPr lang="nl-NL" altLang="ru-RU"/>
              <a:t>, 2010</a:t>
            </a:r>
          </a:p>
        </p:txBody>
      </p:sp>
      <p:sp>
        <p:nvSpPr>
          <p:cNvPr id="49159" name="Заголовок 6"/>
          <p:cNvSpPr>
            <a:spLocks noGrp="1"/>
          </p:cNvSpPr>
          <p:nvPr>
            <p:ph type="title"/>
          </p:nvPr>
        </p:nvSpPr>
        <p:spPr>
          <a:xfrm>
            <a:off x="457200" y="400050"/>
            <a:ext cx="8229600" cy="990600"/>
          </a:xfrm>
        </p:spPr>
        <p:txBody>
          <a:bodyPr/>
          <a:lstStyle/>
          <a:p>
            <a:pPr marL="342900" indent="-342900"/>
            <a:r>
              <a:rPr lang="ru-RU" altLang="ru-RU" b="1" dirty="0">
                <a:latin typeface="Calibri" panose="020F0502020204030204" pitchFamily="34" charset="0"/>
              </a:rPr>
              <a:t>Предсказание эпилептических разрядов</a:t>
            </a:r>
          </a:p>
        </p:txBody>
      </p:sp>
      <p:graphicFrame>
        <p:nvGraphicFramePr>
          <p:cNvPr id="8" name="Таблица 7"/>
          <p:cNvGraphicFramePr>
            <a:graphicFrameLocks noGrp="1"/>
          </p:cNvGraphicFramePr>
          <p:nvPr/>
        </p:nvGraphicFramePr>
        <p:xfrm>
          <a:off x="6267450" y="2359025"/>
          <a:ext cx="2800351" cy="2108200"/>
        </p:xfrm>
        <a:graphic>
          <a:graphicData uri="http://schemas.openxmlformats.org/drawingml/2006/table">
            <a:tbl>
              <a:tblPr firstRow="1" bandRow="1">
                <a:tableStyleId>{5C22544A-7EE6-4342-B048-85BDC9FD1C3A}</a:tableStyleId>
              </a:tblPr>
              <a:tblGrid>
                <a:gridCol w="1144087">
                  <a:extLst>
                    <a:ext uri="{9D8B030D-6E8A-4147-A177-3AD203B41FA5}">
                      <a16:colId xmlns="" xmlns:a16="http://schemas.microsoft.com/office/drawing/2014/main" val="20000"/>
                    </a:ext>
                  </a:extLst>
                </a:gridCol>
                <a:gridCol w="828132">
                  <a:extLst>
                    <a:ext uri="{9D8B030D-6E8A-4147-A177-3AD203B41FA5}">
                      <a16:colId xmlns="" xmlns:a16="http://schemas.microsoft.com/office/drawing/2014/main" val="20001"/>
                    </a:ext>
                  </a:extLst>
                </a:gridCol>
                <a:gridCol w="828132">
                  <a:extLst>
                    <a:ext uri="{9D8B030D-6E8A-4147-A177-3AD203B41FA5}">
                      <a16:colId xmlns="" xmlns:a16="http://schemas.microsoft.com/office/drawing/2014/main" val="20002"/>
                    </a:ext>
                  </a:extLst>
                </a:gridCol>
              </a:tblGrid>
              <a:tr h="370840">
                <a:tc>
                  <a:txBody>
                    <a:bodyPr/>
                    <a:lstStyle/>
                    <a:p>
                      <a:endParaRPr lang="ru-RU" sz="1600" dirty="0"/>
                    </a:p>
                  </a:txBody>
                  <a:tcPr/>
                </a:tc>
                <a:tc>
                  <a:txBody>
                    <a:bodyPr/>
                    <a:lstStyle/>
                    <a:p>
                      <a:r>
                        <a:rPr lang="en-US" sz="1600" dirty="0"/>
                        <a:t>Cortex</a:t>
                      </a:r>
                      <a:endParaRPr lang="ru-RU" sz="1600" dirty="0"/>
                    </a:p>
                  </a:txBody>
                  <a:tcPr/>
                </a:tc>
                <a:tc>
                  <a:txBody>
                    <a:bodyPr/>
                    <a:lstStyle/>
                    <a:p>
                      <a:r>
                        <a:rPr lang="en-US" sz="1600" dirty="0" err="1"/>
                        <a:t>Thala-mus</a:t>
                      </a:r>
                      <a:endParaRPr lang="ru-RU" sz="1600" dirty="0"/>
                    </a:p>
                  </a:txBody>
                  <a:tcPr/>
                </a:tc>
                <a:extLst>
                  <a:ext uri="{0D108BD9-81ED-4DB2-BD59-A6C34878D82A}">
                    <a16:rowId xmlns="" xmlns:a16="http://schemas.microsoft.com/office/drawing/2014/main" val="10000"/>
                  </a:ext>
                </a:extLst>
              </a:tr>
              <a:tr h="370840">
                <a:tc>
                  <a:txBody>
                    <a:bodyPr/>
                    <a:lstStyle/>
                    <a:p>
                      <a:r>
                        <a:rPr lang="en-US" sz="1600" dirty="0"/>
                        <a:t>Before</a:t>
                      </a:r>
                      <a:r>
                        <a:rPr lang="ru-RU" sz="1600" baseline="0" dirty="0"/>
                        <a:t> </a:t>
                      </a:r>
                      <a:r>
                        <a:rPr lang="en-US" sz="1600" dirty="0"/>
                        <a:t>SWD</a:t>
                      </a:r>
                      <a:endParaRPr lang="ru-RU" sz="1600" dirty="0"/>
                    </a:p>
                  </a:txBody>
                  <a:tcPr/>
                </a:tc>
                <a:tc>
                  <a:txBody>
                    <a:bodyPr/>
                    <a:lstStyle/>
                    <a:p>
                      <a:r>
                        <a:rPr lang="en-US" sz="1600" dirty="0"/>
                        <a:t>88.9%</a:t>
                      </a:r>
                      <a:endParaRPr lang="ru-RU" sz="1600" dirty="0"/>
                    </a:p>
                  </a:txBody>
                  <a:tcPr/>
                </a:tc>
                <a:tc>
                  <a:txBody>
                    <a:bodyPr/>
                    <a:lstStyle/>
                    <a:p>
                      <a:r>
                        <a:rPr lang="en-US" sz="1600" dirty="0"/>
                        <a:t>79%</a:t>
                      </a:r>
                      <a:endParaRPr lang="ru-RU" sz="1600" dirty="0"/>
                    </a:p>
                  </a:txBody>
                  <a:tcPr/>
                </a:tc>
                <a:extLst>
                  <a:ext uri="{0D108BD9-81ED-4DB2-BD59-A6C34878D82A}">
                    <a16:rowId xmlns="" xmlns:a16="http://schemas.microsoft.com/office/drawing/2014/main" val="10001"/>
                  </a:ext>
                </a:extLst>
              </a:tr>
              <a:tr h="370840">
                <a:tc>
                  <a:txBody>
                    <a:bodyPr/>
                    <a:lstStyle/>
                    <a:p>
                      <a:r>
                        <a:rPr lang="en-US" sz="1600" dirty="0"/>
                        <a:t>Sleep</a:t>
                      </a:r>
                      <a:endParaRPr lang="ru-RU" sz="1600" dirty="0"/>
                    </a:p>
                  </a:txBody>
                  <a:tcPr/>
                </a:tc>
                <a:tc>
                  <a:txBody>
                    <a:bodyPr/>
                    <a:lstStyle/>
                    <a:p>
                      <a:r>
                        <a:rPr lang="en-US" sz="1600" dirty="0"/>
                        <a:t>2.2%</a:t>
                      </a:r>
                      <a:endParaRPr lang="ru-RU" sz="1600" dirty="0"/>
                    </a:p>
                  </a:txBody>
                  <a:tcPr/>
                </a:tc>
                <a:tc>
                  <a:txBody>
                    <a:bodyPr/>
                    <a:lstStyle/>
                    <a:p>
                      <a:r>
                        <a:rPr lang="en-US" sz="1600" dirty="0"/>
                        <a:t>0.8%</a:t>
                      </a:r>
                      <a:endParaRPr lang="ru-RU" sz="1600" dirty="0"/>
                    </a:p>
                  </a:txBody>
                  <a:tcPr/>
                </a:tc>
                <a:extLst>
                  <a:ext uri="{0D108BD9-81ED-4DB2-BD59-A6C34878D82A}">
                    <a16:rowId xmlns="" xmlns:a16="http://schemas.microsoft.com/office/drawing/2014/main" val="10002"/>
                  </a:ext>
                </a:extLst>
              </a:tr>
              <a:tr h="370840">
                <a:tc>
                  <a:txBody>
                    <a:bodyPr/>
                    <a:lstStyle/>
                    <a:p>
                      <a:r>
                        <a:rPr lang="en-US" sz="1600" dirty="0"/>
                        <a:t>Wakeful-</a:t>
                      </a:r>
                      <a:r>
                        <a:rPr lang="en-US" sz="1600" dirty="0" err="1"/>
                        <a:t>ness</a:t>
                      </a:r>
                      <a:endParaRPr lang="ru-RU" sz="1600" dirty="0"/>
                    </a:p>
                  </a:txBody>
                  <a:tcPr/>
                </a:tc>
                <a:tc>
                  <a:txBody>
                    <a:bodyPr/>
                    <a:lstStyle/>
                    <a:p>
                      <a:r>
                        <a:rPr lang="en-US" sz="1600" dirty="0"/>
                        <a:t>8.6%</a:t>
                      </a:r>
                      <a:endParaRPr lang="ru-RU" sz="1600" dirty="0"/>
                    </a:p>
                  </a:txBody>
                  <a:tcPr/>
                </a:tc>
                <a:tc>
                  <a:txBody>
                    <a:bodyPr/>
                    <a:lstStyle/>
                    <a:p>
                      <a:r>
                        <a:rPr lang="en-US" sz="1600" dirty="0"/>
                        <a:t>6.3%</a:t>
                      </a:r>
                      <a:endParaRPr lang="ru-RU" sz="1600" dirty="0"/>
                    </a:p>
                  </a:txBody>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2203" y="682487"/>
            <a:ext cx="8229600" cy="990600"/>
          </a:xfrm>
        </p:spPr>
        <p:txBody>
          <a:bodyPr>
            <a:normAutofit fontScale="90000"/>
          </a:bodyPr>
          <a:lstStyle/>
          <a:p>
            <a:r>
              <a:rPr lang="ru-RU" dirty="0"/>
              <a:t>Частотно-временные характеристики предшественников эпилептического разряда</a:t>
            </a:r>
          </a:p>
        </p:txBody>
      </p:sp>
      <p:graphicFrame>
        <p:nvGraphicFramePr>
          <p:cNvPr id="4" name="Таблица 3"/>
          <p:cNvGraphicFramePr>
            <a:graphicFrameLocks noGrp="1"/>
          </p:cNvGraphicFramePr>
          <p:nvPr>
            <p:extLst>
              <p:ext uri="{D42A27DB-BD31-4B8C-83A1-F6EECF244321}">
                <p14:modId xmlns:p14="http://schemas.microsoft.com/office/powerpoint/2010/main" xmlns="" val="3504670541"/>
              </p:ext>
            </p:extLst>
          </p:nvPr>
        </p:nvGraphicFramePr>
        <p:xfrm>
          <a:off x="433137" y="2183734"/>
          <a:ext cx="8082215" cy="2695174"/>
        </p:xfrm>
        <a:graphic>
          <a:graphicData uri="http://schemas.openxmlformats.org/drawingml/2006/table">
            <a:tbl>
              <a:tblPr firstRow="1" firstCol="1" bandRow="1">
                <a:tableStyleId>{5C22544A-7EE6-4342-B048-85BDC9FD1C3A}</a:tableStyleId>
              </a:tblPr>
              <a:tblGrid>
                <a:gridCol w="1154225">
                  <a:extLst>
                    <a:ext uri="{9D8B030D-6E8A-4147-A177-3AD203B41FA5}">
                      <a16:colId xmlns="" xmlns:a16="http://schemas.microsoft.com/office/drawing/2014/main" val="20000"/>
                    </a:ext>
                  </a:extLst>
                </a:gridCol>
                <a:gridCol w="1154225">
                  <a:extLst>
                    <a:ext uri="{9D8B030D-6E8A-4147-A177-3AD203B41FA5}">
                      <a16:colId xmlns="" xmlns:a16="http://schemas.microsoft.com/office/drawing/2014/main" val="20001"/>
                    </a:ext>
                  </a:extLst>
                </a:gridCol>
                <a:gridCol w="1155105">
                  <a:extLst>
                    <a:ext uri="{9D8B030D-6E8A-4147-A177-3AD203B41FA5}">
                      <a16:colId xmlns="" xmlns:a16="http://schemas.microsoft.com/office/drawing/2014/main" val="20002"/>
                    </a:ext>
                  </a:extLst>
                </a:gridCol>
                <a:gridCol w="1154225">
                  <a:extLst>
                    <a:ext uri="{9D8B030D-6E8A-4147-A177-3AD203B41FA5}">
                      <a16:colId xmlns="" xmlns:a16="http://schemas.microsoft.com/office/drawing/2014/main" val="20003"/>
                    </a:ext>
                  </a:extLst>
                </a:gridCol>
                <a:gridCol w="1155105">
                  <a:extLst>
                    <a:ext uri="{9D8B030D-6E8A-4147-A177-3AD203B41FA5}">
                      <a16:colId xmlns="" xmlns:a16="http://schemas.microsoft.com/office/drawing/2014/main" val="20004"/>
                    </a:ext>
                  </a:extLst>
                </a:gridCol>
                <a:gridCol w="1154225">
                  <a:extLst>
                    <a:ext uri="{9D8B030D-6E8A-4147-A177-3AD203B41FA5}">
                      <a16:colId xmlns="" xmlns:a16="http://schemas.microsoft.com/office/drawing/2014/main" val="20005"/>
                    </a:ext>
                  </a:extLst>
                </a:gridCol>
                <a:gridCol w="1155105">
                  <a:extLst>
                    <a:ext uri="{9D8B030D-6E8A-4147-A177-3AD203B41FA5}">
                      <a16:colId xmlns="" xmlns:a16="http://schemas.microsoft.com/office/drawing/2014/main" val="20006"/>
                    </a:ext>
                  </a:extLst>
                </a:gridCol>
              </a:tblGrid>
              <a:tr h="571500">
                <a:tc>
                  <a:txBody>
                    <a:bodyPr/>
                    <a:lstStyle/>
                    <a:p>
                      <a:pPr algn="just"/>
                      <a:r>
                        <a:rPr lang="en-US" sz="1900" dirty="0">
                          <a:effectLst/>
                        </a:rPr>
                        <a:t> </a:t>
                      </a:r>
                      <a:endParaRPr lang="ru-RU" sz="1900" dirty="0">
                        <a:effectLst/>
                        <a:latin typeface="Times New Roman" panose="02020603050405020304" pitchFamily="18" charset="0"/>
                        <a:ea typeface="Times New Roman" panose="02020603050405020304" pitchFamily="18" charset="0"/>
                      </a:endParaRPr>
                    </a:p>
                  </a:txBody>
                  <a:tcPr marL="51435" marR="51435" marT="0" marB="0"/>
                </a:tc>
                <a:tc gridSpan="3">
                  <a:txBody>
                    <a:bodyPr/>
                    <a:lstStyle/>
                    <a:p>
                      <a:pPr algn="l"/>
                      <a:r>
                        <a:rPr lang="en-US" sz="1900" dirty="0">
                          <a:effectLst/>
                        </a:rPr>
                        <a:t>Delta (3-5 Hz) SWD-precursors</a:t>
                      </a:r>
                      <a:endParaRPr lang="ru-RU" sz="1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ru-RU"/>
                    </a:p>
                  </a:txBody>
                  <a:tcPr/>
                </a:tc>
                <a:tc hMerge="1">
                  <a:txBody>
                    <a:bodyPr/>
                    <a:lstStyle/>
                    <a:p>
                      <a:endParaRPr lang="ru-RU"/>
                    </a:p>
                  </a:txBody>
                  <a:tcPr/>
                </a:tc>
                <a:tc gridSpan="3">
                  <a:txBody>
                    <a:bodyPr/>
                    <a:lstStyle/>
                    <a:p>
                      <a:pPr algn="l"/>
                      <a:r>
                        <a:rPr lang="en-US" sz="1900" dirty="0">
                          <a:effectLst/>
                        </a:rPr>
                        <a:t>Theta/alpha (7-11 Hz) SWD-precursors</a:t>
                      </a:r>
                      <a:endParaRPr lang="ru-RU" sz="1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906880">
                <a:tc>
                  <a:txBody>
                    <a:bodyPr/>
                    <a:lstStyle/>
                    <a:p>
                      <a:pPr algn="just"/>
                      <a:r>
                        <a:rPr lang="en-US" sz="1900">
                          <a:effectLst/>
                        </a:rPr>
                        <a:t> </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Nd, %</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Dominant frequency, Hz</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Duration, s</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Nt, %</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Dominant frequency, Hz</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Duration, s</a:t>
                      </a:r>
                      <a:endParaRPr lang="ru-RU" sz="19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604587">
                <a:tc>
                  <a:txBody>
                    <a:bodyPr/>
                    <a:lstStyle/>
                    <a:p>
                      <a:pPr algn="just"/>
                      <a:r>
                        <a:rPr lang="en-US" sz="1900">
                          <a:effectLst/>
                        </a:rPr>
                        <a:t>Frontal cortex</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89.7±2.3</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4.1±0.6</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0.48±0.04</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92±1.4</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8.6±1.0</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0.46±0.05</a:t>
                      </a:r>
                      <a:endParaRPr lang="ru-RU" sz="19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604587">
                <a:tc>
                  <a:txBody>
                    <a:bodyPr/>
                    <a:lstStyle/>
                    <a:p>
                      <a:pPr algn="just"/>
                      <a:r>
                        <a:rPr lang="en-US" sz="1900">
                          <a:effectLst/>
                        </a:rPr>
                        <a:t>Thalamus (VPM)</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81.7±9.9</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4.3±0.8</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0.50±0.07</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82.5±6.2</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a:effectLst/>
                        </a:rPr>
                        <a:t>8.5±0.8</a:t>
                      </a:r>
                      <a:endParaRPr lang="ru-RU" sz="1900">
                        <a:effectLst/>
                        <a:latin typeface="Times New Roman" panose="02020603050405020304" pitchFamily="18" charset="0"/>
                        <a:ea typeface="Times New Roman" panose="02020603050405020304" pitchFamily="18" charset="0"/>
                      </a:endParaRPr>
                    </a:p>
                  </a:txBody>
                  <a:tcPr marL="51435" marR="51435" marT="0" marB="0"/>
                </a:tc>
                <a:tc>
                  <a:txBody>
                    <a:bodyPr/>
                    <a:lstStyle/>
                    <a:p>
                      <a:pPr algn="just"/>
                      <a:r>
                        <a:rPr lang="en-US" sz="1900" dirty="0">
                          <a:effectLst/>
                        </a:rPr>
                        <a:t>0.50±0.06</a:t>
                      </a:r>
                      <a:endParaRPr lang="ru-RU" sz="1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bl>
          </a:graphicData>
        </a:graphic>
      </p:graphicFrame>
      <p:sp>
        <p:nvSpPr>
          <p:cNvPr id="5" name="TextBox 4"/>
          <p:cNvSpPr txBox="1"/>
          <p:nvPr/>
        </p:nvSpPr>
        <p:spPr>
          <a:xfrm>
            <a:off x="442913" y="5179595"/>
            <a:ext cx="8308181" cy="1477328"/>
          </a:xfrm>
          <a:prstGeom prst="rect">
            <a:avLst/>
          </a:prstGeom>
          <a:noFill/>
        </p:spPr>
        <p:txBody>
          <a:bodyPr wrap="square" rtlCol="0">
            <a:spAutoFit/>
          </a:bodyPr>
          <a:lstStyle/>
          <a:p>
            <a:r>
              <a:rPr lang="en-US" dirty="0" err="1"/>
              <a:t>nk</a:t>
            </a:r>
            <a:r>
              <a:rPr lang="en-US" dirty="0"/>
              <a:t>=</a:t>
            </a:r>
            <a:r>
              <a:rPr lang="en-US" dirty="0" err="1"/>
              <a:t>Nk</a:t>
            </a:r>
            <a:r>
              <a:rPr lang="en-US" dirty="0"/>
              <a:t>/N</a:t>
            </a:r>
            <a:r>
              <a:rPr lang="en-US" i="1" baseline="-25000" dirty="0"/>
              <a:t>SWD</a:t>
            </a:r>
            <a:r>
              <a:rPr lang="en-US" dirty="0"/>
              <a:t>x100%  is the percentage of two types of SWD-precursor: 3–5 Hz (delta) and 7–11Hz (theta)</a:t>
            </a:r>
            <a:endParaRPr lang="ru-RU" dirty="0"/>
          </a:p>
          <a:p>
            <a:r>
              <a:rPr lang="en-US" dirty="0"/>
              <a:t>from the total number of SWDs, </a:t>
            </a:r>
            <a:r>
              <a:rPr lang="en-US" dirty="0" err="1"/>
              <a:t>Nk</a:t>
            </a:r>
            <a:r>
              <a:rPr lang="en-US" dirty="0"/>
              <a:t> is the number of each type (d, t) of SWD-precursor as assessed in cortex and thalamus, N</a:t>
            </a:r>
            <a:r>
              <a:rPr lang="en-US" i="1" baseline="-25000" dirty="0"/>
              <a:t>SWD</a:t>
            </a:r>
            <a:r>
              <a:rPr lang="en-US" dirty="0"/>
              <a:t> is the total number of spike-wave discharges</a:t>
            </a:r>
            <a:endParaRPr lang="ru-RU" dirty="0"/>
          </a:p>
        </p:txBody>
      </p:sp>
    </p:spTree>
    <p:extLst>
      <p:ext uri="{BB962C8B-B14F-4D97-AF65-F5344CB8AC3E}">
        <p14:creationId xmlns:p14="http://schemas.microsoft.com/office/powerpoint/2010/main" xmlns="" val="2410842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4317"/>
            <a:ext cx="8229600" cy="990600"/>
          </a:xfrm>
        </p:spPr>
        <p:txBody>
          <a:bodyPr/>
          <a:lstStyle/>
          <a:p>
            <a:r>
              <a:rPr lang="ru-RU" sz="2800" dirty="0">
                <a:latin typeface="Calibri" panose="020F0502020204030204" pitchFamily="34" charset="0"/>
              </a:rPr>
              <a:t>О возможности предсказания эпилептического события в режиме реального времени: анализ многоканальной ЭЭГ</a:t>
            </a:r>
            <a:endParaRPr lang="ru-RU" sz="2800" dirty="0"/>
          </a:p>
        </p:txBody>
      </p:sp>
      <p:sp>
        <p:nvSpPr>
          <p:cNvPr id="3" name="Объект 2"/>
          <p:cNvSpPr>
            <a:spLocks noGrp="1"/>
          </p:cNvSpPr>
          <p:nvPr>
            <p:ph idx="1"/>
          </p:nvPr>
        </p:nvSpPr>
        <p:spPr/>
        <p:txBody>
          <a:bodyPr/>
          <a:lstStyle/>
          <a:p>
            <a:r>
              <a:rPr lang="en-US" dirty="0" err="1"/>
              <a:t>pre-ictal</a:t>
            </a:r>
            <a:r>
              <a:rPr lang="en-US" dirty="0" err="1">
                <a:sym typeface="Symbol" panose="05050102010706020507" pitchFamily="18" charset="2"/>
              </a:rPr>
              <a:t></a:t>
            </a:r>
            <a:r>
              <a:rPr lang="en-US" dirty="0" err="1"/>
              <a:t>ictal</a:t>
            </a:r>
            <a:r>
              <a:rPr lang="en-US" dirty="0"/>
              <a:t> transition [6 s duration]</a:t>
            </a:r>
            <a:endParaRPr lang="ru-RU" dirty="0"/>
          </a:p>
        </p:txBody>
      </p:sp>
      <p:pic>
        <p:nvPicPr>
          <p:cNvPr id="4" name="Picture 21" descr="figure2"/>
          <p:cNvPicPr/>
          <p:nvPr/>
        </p:nvPicPr>
        <p:blipFill rotWithShape="1">
          <a:blip r:embed="rId3" cstate="print"/>
          <a:srcRect l="8394" b="42235"/>
          <a:stretch/>
        </p:blipFill>
        <p:spPr bwMode="auto">
          <a:xfrm>
            <a:off x="5176287" y="2459232"/>
            <a:ext cx="3689418" cy="3623516"/>
          </a:xfrm>
          <a:prstGeom prst="rect">
            <a:avLst/>
          </a:prstGeom>
          <a:noFill/>
          <a:ln w="9525">
            <a:noFill/>
            <a:miter lim="800000"/>
            <a:headEnd/>
            <a:tailEnd/>
          </a:ln>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xmlns="" val="0"/>
              </a:ext>
            </a:extLst>
          </a:blip>
          <a:srcRect r="51541" b="50785"/>
          <a:stretch/>
        </p:blipFill>
        <p:spPr>
          <a:xfrm>
            <a:off x="636105" y="2666830"/>
            <a:ext cx="2091381" cy="3581570"/>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xmlns="" val="0"/>
              </a:ext>
            </a:extLst>
          </a:blip>
          <a:srcRect t="52007" r="51541"/>
          <a:stretch/>
        </p:blipFill>
        <p:spPr>
          <a:xfrm>
            <a:off x="2727486" y="2755736"/>
            <a:ext cx="2091381" cy="3492664"/>
          </a:xfrm>
          <a:prstGeom prst="rect">
            <a:avLst/>
          </a:prstGeom>
        </p:spPr>
      </p:pic>
    </p:spTree>
    <p:extLst>
      <p:ext uri="{BB962C8B-B14F-4D97-AF65-F5344CB8AC3E}">
        <p14:creationId xmlns:p14="http://schemas.microsoft.com/office/powerpoint/2010/main" xmlns="" val="1203055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r>
              <a:rPr lang="ru-RU" altLang="ru-RU" b="1" dirty="0">
                <a:latin typeface="Calibri" panose="020F0502020204030204" pitchFamily="34" charset="0"/>
              </a:rPr>
              <a:t>Инструментальные методы изучения</a:t>
            </a:r>
          </a:p>
        </p:txBody>
      </p:sp>
      <p:sp>
        <p:nvSpPr>
          <p:cNvPr id="13315" name="Содержимое 2"/>
          <p:cNvSpPr>
            <a:spLocks noGrp="1"/>
          </p:cNvSpPr>
          <p:nvPr>
            <p:ph idx="1"/>
          </p:nvPr>
        </p:nvSpPr>
        <p:spPr>
          <a:xfrm>
            <a:off x="457200" y="1687513"/>
            <a:ext cx="8229600" cy="4038600"/>
          </a:xfrm>
        </p:spPr>
        <p:txBody>
          <a:bodyPr/>
          <a:lstStyle/>
          <a:p>
            <a:r>
              <a:rPr lang="ru-RU" altLang="ru-RU" sz="2200" b="1" dirty="0">
                <a:latin typeface="Calibri" panose="020F0502020204030204" pitchFamily="34" charset="0"/>
              </a:rPr>
              <a:t>Электроэнцефалограмма (ЭЭГ)</a:t>
            </a:r>
            <a:r>
              <a:rPr lang="en-US" altLang="ru-RU" sz="2200" dirty="0">
                <a:latin typeface="Calibri" panose="020F0502020204030204" pitchFamily="34" charset="0"/>
              </a:rPr>
              <a:t> (</a:t>
            </a:r>
            <a:r>
              <a:rPr lang="ru-RU" altLang="ru-RU" sz="2200" i="1" dirty="0">
                <a:latin typeface="Calibri" panose="020F0502020204030204" pitchFamily="34" charset="0"/>
              </a:rPr>
              <a:t>от </a:t>
            </a:r>
            <a:r>
              <a:rPr lang="ru-RU" altLang="ru-RU" sz="2200" i="1" dirty="0" err="1">
                <a:latin typeface="Calibri" panose="020F0502020204030204" pitchFamily="34" charset="0"/>
              </a:rPr>
              <a:t>electro</a:t>
            </a:r>
            <a:r>
              <a:rPr lang="ru-RU" altLang="ru-RU" sz="2200" i="1" dirty="0">
                <a:latin typeface="Calibri" panose="020F0502020204030204" pitchFamily="34" charset="0"/>
              </a:rPr>
              <a:t> = электрический сигнал, </a:t>
            </a:r>
            <a:r>
              <a:rPr lang="ru-RU" altLang="ru-RU" sz="2200" i="1" dirty="0" err="1">
                <a:latin typeface="Calibri" panose="020F0502020204030204" pitchFamily="34" charset="0"/>
              </a:rPr>
              <a:t>encephalo</a:t>
            </a:r>
            <a:r>
              <a:rPr lang="ru-RU" altLang="ru-RU" sz="2200" i="1" dirty="0">
                <a:latin typeface="Calibri" panose="020F0502020204030204" pitchFamily="34" charset="0"/>
              </a:rPr>
              <a:t> = головной мозг, </a:t>
            </a:r>
            <a:r>
              <a:rPr lang="ru-RU" altLang="ru-RU" sz="2200" i="1" dirty="0" err="1">
                <a:latin typeface="Calibri" panose="020F0502020204030204" pitchFamily="34" charset="0"/>
              </a:rPr>
              <a:t>graph</a:t>
            </a:r>
            <a:r>
              <a:rPr lang="ru-RU" altLang="ru-RU" sz="2200" i="1" dirty="0">
                <a:latin typeface="Calibri" panose="020F0502020204030204" pitchFamily="34" charset="0"/>
              </a:rPr>
              <a:t> = запись</a:t>
            </a:r>
            <a:r>
              <a:rPr lang="en-US" altLang="ru-RU" sz="2200" dirty="0">
                <a:latin typeface="Calibri" panose="020F0502020204030204" pitchFamily="34" charset="0"/>
              </a:rPr>
              <a:t>) – </a:t>
            </a:r>
            <a:r>
              <a:rPr lang="ru-RU" altLang="ru-RU" sz="2200" dirty="0">
                <a:latin typeface="Calibri" panose="020F0502020204030204" pitchFamily="34" charset="0"/>
              </a:rPr>
              <a:t>запись электрической активности головного мозга, полученная с помощью электродов, расположенных на поверхности головы (</a:t>
            </a:r>
            <a:r>
              <a:rPr lang="ru-RU" altLang="ru-RU" sz="2200" dirty="0" err="1">
                <a:latin typeface="Calibri" panose="020F0502020204030204" pitchFamily="34" charset="0"/>
              </a:rPr>
              <a:t>скальповая</a:t>
            </a:r>
            <a:r>
              <a:rPr lang="ru-RU" altLang="ru-RU" sz="2200" dirty="0">
                <a:latin typeface="Calibri" panose="020F0502020204030204" pitchFamily="34" charset="0"/>
              </a:rPr>
              <a:t> ЭЭГ), или </a:t>
            </a:r>
            <a:r>
              <a:rPr lang="ru-RU" sz="2200" dirty="0">
                <a:latin typeface="Calibri" panose="020F0502020204030204" pitchFamily="34" charset="0"/>
              </a:rPr>
              <a:t>наложенных непосредственно на кору головного мозга </a:t>
            </a:r>
            <a:r>
              <a:rPr lang="ru-RU" altLang="ru-RU" sz="2200" dirty="0">
                <a:latin typeface="Calibri" panose="020F0502020204030204" pitchFamily="34" charset="0"/>
              </a:rPr>
              <a:t>(и</a:t>
            </a:r>
            <a:r>
              <a:rPr lang="ru-RU" sz="2200" dirty="0">
                <a:latin typeface="Calibri" panose="020F0502020204030204" pitchFamily="34" charset="0"/>
              </a:rPr>
              <a:t>нвазивная ЭЭГ, или </a:t>
            </a:r>
            <a:r>
              <a:rPr lang="ru-RU" sz="2200" dirty="0" err="1">
                <a:latin typeface="Calibri" panose="020F0502020204030204" pitchFamily="34" charset="0"/>
              </a:rPr>
              <a:t>электрокортикограмма</a:t>
            </a:r>
            <a:r>
              <a:rPr lang="ru-RU" sz="2200" dirty="0">
                <a:latin typeface="Calibri" panose="020F0502020204030204" pitchFamily="34" charset="0"/>
              </a:rPr>
              <a:t>)</a:t>
            </a:r>
          </a:p>
          <a:p>
            <a:r>
              <a:rPr lang="ru-RU" altLang="ru-RU" sz="2200" b="1" dirty="0">
                <a:solidFill>
                  <a:schemeClr val="bg2"/>
                </a:solidFill>
                <a:latin typeface="Calibri" panose="020F0502020204030204" pitchFamily="34" charset="0"/>
              </a:rPr>
              <a:t>Можно сказать, что электрические разряды в мозгу, отражающиеся в виде паттернов на ЭЭГ (так называемые, </a:t>
            </a:r>
            <a:r>
              <a:rPr lang="ru-RU" altLang="ru-RU" sz="2200" b="1" dirty="0" err="1">
                <a:solidFill>
                  <a:schemeClr val="bg2"/>
                </a:solidFill>
                <a:latin typeface="Calibri" panose="020F0502020204030204" pitchFamily="34" charset="0"/>
              </a:rPr>
              <a:t>биомаркеры</a:t>
            </a:r>
            <a:r>
              <a:rPr lang="ru-RU" altLang="ru-RU" sz="2200" b="1" dirty="0">
                <a:solidFill>
                  <a:schemeClr val="bg2"/>
                </a:solidFill>
                <a:latin typeface="Calibri" panose="020F0502020204030204" pitchFamily="34" charset="0"/>
              </a:rPr>
              <a:t>), направляют нас к правильному диагнозу многих неврологических заболеваний.</a:t>
            </a:r>
          </a:p>
        </p:txBody>
      </p:sp>
      <p:sp>
        <p:nvSpPr>
          <p:cNvPr id="1331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4B2C49-D178-48E1-BEF2-272FD4CCF348}" type="slidenum">
              <a:rPr lang="ru-RU" altLang="ru-RU">
                <a:solidFill>
                  <a:schemeClr val="bg2"/>
                </a:solidFill>
                <a:latin typeface="Arial Black" panose="020B0A04020102020204" pitchFamily="34" charset="0"/>
              </a:rPr>
              <a:pPr eaLnBrk="1" hangingPunct="1"/>
              <a:t>5</a:t>
            </a:fld>
            <a:endParaRPr lang="ru-RU" altLang="ru-RU">
              <a:solidFill>
                <a:schemeClr val="bg2"/>
              </a:solidFill>
              <a:latin typeface="Arial Black" panose="020B0A04020102020204" pitchFamily="34" charset="0"/>
            </a:endParaRPr>
          </a:p>
        </p:txBody>
      </p:sp>
    </p:spTree>
    <p:extLst>
      <p:ext uri="{BB962C8B-B14F-4D97-AF65-F5344CB8AC3E}">
        <p14:creationId xmlns:p14="http://schemas.microsoft.com/office/powerpoint/2010/main" xmlns="" val="3469175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776" y="716239"/>
            <a:ext cx="8229600" cy="990600"/>
          </a:xfrm>
        </p:spPr>
        <p:txBody>
          <a:bodyPr>
            <a:noAutofit/>
          </a:bodyPr>
          <a:lstStyle/>
          <a:p>
            <a:r>
              <a:rPr lang="ru-RU" sz="2800" dirty="0">
                <a:latin typeface="Calibri" panose="020F0502020204030204" pitchFamily="34" charset="0"/>
              </a:rPr>
              <a:t>О возможности предсказания эпилептического события в режиме реального времени: анализ многоканальной ЭЭГ</a:t>
            </a:r>
            <a:r>
              <a:rPr lang="en-US" sz="2800" dirty="0">
                <a:latin typeface="Calibri" panose="020F0502020204030204" pitchFamily="34" charset="0"/>
              </a:rPr>
              <a:t/>
            </a:r>
            <a:br>
              <a:rPr lang="en-US" sz="2800" dirty="0">
                <a:latin typeface="Calibri" panose="020F0502020204030204" pitchFamily="34" charset="0"/>
              </a:rPr>
            </a:br>
            <a:endParaRPr lang="ru-RU" sz="2800" dirty="0">
              <a:latin typeface="Calibri" panose="020F0502020204030204" pitchFamily="34" charset="0"/>
            </a:endParaRPr>
          </a:p>
        </p:txBody>
      </p:sp>
      <p:pic>
        <p:nvPicPr>
          <p:cNvPr id="7" name="Рисунок 6"/>
          <p:cNvPicPr/>
          <p:nvPr/>
        </p:nvPicPr>
        <p:blipFill rotWithShape="1">
          <a:blip r:embed="rId4" cstate="print"/>
          <a:srcRect t="26054" b="43832"/>
          <a:stretch/>
        </p:blipFill>
        <p:spPr bwMode="auto">
          <a:xfrm>
            <a:off x="16192" y="1842052"/>
            <a:ext cx="4051460" cy="2726155"/>
          </a:xfrm>
          <a:prstGeom prst="rect">
            <a:avLst/>
          </a:prstGeom>
          <a:noFill/>
          <a:ln w="9525">
            <a:noFill/>
            <a:miter lim="800000"/>
            <a:headEnd/>
            <a:tailEnd/>
          </a:ln>
        </p:spPr>
      </p:pic>
      <p:pic>
        <p:nvPicPr>
          <p:cNvPr id="8" name="Рисунок 7"/>
          <p:cNvPicPr/>
          <p:nvPr/>
        </p:nvPicPr>
        <p:blipFill rotWithShape="1">
          <a:blip r:embed="rId4" cstate="print"/>
          <a:srcRect t="58889" b="2471"/>
          <a:stretch/>
        </p:blipFill>
        <p:spPr bwMode="auto">
          <a:xfrm>
            <a:off x="4268787" y="3056352"/>
            <a:ext cx="4451509" cy="3843419"/>
          </a:xfrm>
          <a:prstGeom prst="rect">
            <a:avLst/>
          </a:prstGeom>
          <a:noFill/>
          <a:ln w="9525">
            <a:noFill/>
            <a:miter lim="800000"/>
            <a:headEnd/>
            <a:tailEnd/>
          </a:ln>
        </p:spPr>
      </p:pic>
      <p:graphicFrame>
        <p:nvGraphicFramePr>
          <p:cNvPr id="9" name="Объект 8"/>
          <p:cNvGraphicFramePr>
            <a:graphicFrameLocks noChangeAspect="1"/>
          </p:cNvGraphicFramePr>
          <p:nvPr>
            <p:extLst>
              <p:ext uri="{D42A27DB-BD31-4B8C-83A1-F6EECF244321}">
                <p14:modId xmlns:p14="http://schemas.microsoft.com/office/powerpoint/2010/main" xmlns="" val="901757149"/>
              </p:ext>
            </p:extLst>
          </p:nvPr>
        </p:nvGraphicFramePr>
        <p:xfrm>
          <a:off x="1071959" y="5123898"/>
          <a:ext cx="1939925" cy="384175"/>
        </p:xfrm>
        <a:graphic>
          <a:graphicData uri="http://schemas.openxmlformats.org/presentationml/2006/ole">
            <p:oleObj spid="_x0000_s108713" name="Уравнение" r:id="rId5" imgW="1409400" imgH="279360" progId="Equation.3">
              <p:embed/>
            </p:oleObj>
          </a:graphicData>
        </a:graphic>
      </p:graphicFrame>
      <p:pic>
        <p:nvPicPr>
          <p:cNvPr id="10" name="Рисунок 9"/>
          <p:cNvPicPr>
            <a:picLocks noChangeAspect="1"/>
          </p:cNvPicPr>
          <p:nvPr/>
        </p:nvPicPr>
        <p:blipFill rotWithShape="1">
          <a:blip r:embed="rId6" cstate="print">
            <a:extLst>
              <a:ext uri="{28A0092B-C50C-407E-A947-70E740481C1C}">
                <a14:useLocalDpi xmlns:a14="http://schemas.microsoft.com/office/drawing/2010/main" xmlns="" val="0"/>
              </a:ext>
            </a:extLst>
          </a:blip>
          <a:srcRect b="86308"/>
          <a:stretch/>
        </p:blipFill>
        <p:spPr>
          <a:xfrm>
            <a:off x="4067652" y="1571625"/>
            <a:ext cx="4578724" cy="991570"/>
          </a:xfrm>
          <a:prstGeom prst="rect">
            <a:avLst/>
          </a:prstGeom>
        </p:spPr>
      </p:pic>
      <p:sp>
        <p:nvSpPr>
          <p:cNvPr id="11" name="TextBox 10"/>
          <p:cNvSpPr txBox="1"/>
          <p:nvPr/>
        </p:nvSpPr>
        <p:spPr>
          <a:xfrm>
            <a:off x="4705351" y="2687020"/>
            <a:ext cx="4014945" cy="369332"/>
          </a:xfrm>
          <a:prstGeom prst="rect">
            <a:avLst/>
          </a:prstGeom>
          <a:noFill/>
        </p:spPr>
        <p:txBody>
          <a:bodyPr wrap="none" rtlCol="0">
            <a:spAutoFit/>
          </a:bodyPr>
          <a:lstStyle/>
          <a:p>
            <a:r>
              <a:rPr lang="en-US" dirty="0"/>
              <a:t>Crtx5                  ANT                     PO</a:t>
            </a:r>
            <a:endParaRPr lang="ru-RU" dirty="0"/>
          </a:p>
        </p:txBody>
      </p:sp>
      <p:sp>
        <p:nvSpPr>
          <p:cNvPr id="3" name="Прямоугольник 2"/>
          <p:cNvSpPr/>
          <p:nvPr/>
        </p:nvSpPr>
        <p:spPr bwMode="auto">
          <a:xfrm>
            <a:off x="3955675" y="5631873"/>
            <a:ext cx="4764621" cy="1226127"/>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
        <p:nvSpPr>
          <p:cNvPr id="12" name="Прямоугольник 11"/>
          <p:cNvSpPr/>
          <p:nvPr/>
        </p:nvSpPr>
        <p:spPr bwMode="auto">
          <a:xfrm>
            <a:off x="629573" y="4937540"/>
            <a:ext cx="2382311" cy="570534"/>
          </a:xfrm>
          <a:prstGeom prst="rect">
            <a:avLst/>
          </a:prstGeom>
          <a:solidFill>
            <a:schemeClr val="bg1"/>
          </a:solidFill>
          <a:ln w="28575" cap="flat" cmpd="sng" algn="ctr">
            <a:solidFill>
              <a:schemeClr val="bg1"/>
            </a:solidFill>
            <a:prstDash val="solid"/>
            <a:round/>
            <a:headEnd type="stealth" w="lg" len="lg"/>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24669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12"/>
                                        </p:tgtEl>
                                      </p:cBhvr>
                                    </p:animEffect>
                                    <p:set>
                                      <p:cBhvr>
                                        <p:cTn id="7" dur="1" fill="hold">
                                          <p:stCondLst>
                                            <p:cond delay="24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50"/>
                                        <p:tgtEl>
                                          <p:spTgt spid="3"/>
                                        </p:tgtEl>
                                      </p:cBhvr>
                                    </p:animEffect>
                                    <p:set>
                                      <p:cBhvr>
                                        <p:cTn id="10"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1" y="1403943"/>
            <a:ext cx="6353005" cy="4798074"/>
          </a:xfrm>
          <a:prstGeom prst="rect">
            <a:avLst/>
          </a:prstGeom>
        </p:spPr>
      </p:pic>
      <p:sp>
        <p:nvSpPr>
          <p:cNvPr id="2" name="Заголовок 1"/>
          <p:cNvSpPr>
            <a:spLocks noGrp="1"/>
          </p:cNvSpPr>
          <p:nvPr>
            <p:ph type="title"/>
          </p:nvPr>
        </p:nvSpPr>
        <p:spPr>
          <a:xfrm>
            <a:off x="417443" y="334617"/>
            <a:ext cx="8229600" cy="990600"/>
          </a:xfrm>
        </p:spPr>
        <p:txBody>
          <a:bodyPr/>
          <a:lstStyle/>
          <a:p>
            <a:r>
              <a:rPr lang="ru-RU" sz="2800" dirty="0">
                <a:latin typeface="Calibri" panose="020F0502020204030204" pitchFamily="34" charset="0"/>
              </a:rPr>
              <a:t>Интерфейс мозг-компьютер для предсказания и подавления эпилептических разрядов</a:t>
            </a:r>
          </a:p>
        </p:txBody>
      </p:sp>
      <p:pic>
        <p:nvPicPr>
          <p:cNvPr id="5" name="Рисунок 4"/>
          <p:cNvPicPr/>
          <p:nvPr/>
        </p:nvPicPr>
        <p:blipFill>
          <a:blip r:embed="rId4" cstate="print"/>
          <a:srcRect/>
          <a:stretch>
            <a:fillRect/>
          </a:stretch>
        </p:blipFill>
        <p:spPr bwMode="auto">
          <a:xfrm>
            <a:off x="6302787" y="1325217"/>
            <a:ext cx="2655826" cy="5423792"/>
          </a:xfrm>
          <a:prstGeom prst="rect">
            <a:avLst/>
          </a:prstGeom>
          <a:noFill/>
          <a:ln w="9525">
            <a:noFill/>
            <a:miter lim="800000"/>
            <a:headEnd/>
            <a:tailEnd/>
          </a:ln>
        </p:spPr>
      </p:pic>
      <p:pic>
        <p:nvPicPr>
          <p:cNvPr id="112642" name="Picture 2" descr="DATAQ Instrument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97178" y="5971180"/>
            <a:ext cx="2381250" cy="6191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13620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Calibri" panose="020F0502020204030204" pitchFamily="34" charset="0"/>
              </a:rPr>
              <a:t>Стимуляция и подавление эпилептической активности</a:t>
            </a:r>
          </a:p>
        </p:txBody>
      </p:sp>
      <p:pic>
        <p:nvPicPr>
          <p:cNvPr id="5" name="Рисунок 4"/>
          <p:cNvPicPr/>
          <p:nvPr/>
        </p:nvPicPr>
        <p:blipFill rotWithShape="1">
          <a:blip r:embed="rId3" cstate="print"/>
          <a:srcRect t="38708" b="4203"/>
          <a:stretch/>
        </p:blipFill>
        <p:spPr bwMode="auto">
          <a:xfrm>
            <a:off x="1781176" y="1886043"/>
            <a:ext cx="5086349" cy="4049224"/>
          </a:xfrm>
          <a:prstGeom prst="rect">
            <a:avLst/>
          </a:prstGeom>
          <a:noFill/>
          <a:ln w="9525">
            <a:noFill/>
            <a:miter lim="800000"/>
            <a:headEnd/>
            <a:tailEnd/>
          </a:ln>
        </p:spPr>
      </p:pic>
      <p:pic>
        <p:nvPicPr>
          <p:cNvPr id="4" name="Рисунок 3"/>
          <p:cNvPicPr/>
          <p:nvPr/>
        </p:nvPicPr>
        <p:blipFill rotWithShape="1">
          <a:blip r:embed="rId4" cstate="print"/>
          <a:srcRect l="3438" t="76821" r="80766" b="9967"/>
          <a:stretch/>
        </p:blipFill>
        <p:spPr bwMode="auto">
          <a:xfrm>
            <a:off x="7137" y="3728679"/>
            <a:ext cx="1774039" cy="603174"/>
          </a:xfrm>
          <a:prstGeom prst="rect">
            <a:avLst/>
          </a:prstGeom>
          <a:noFill/>
          <a:ln w="9525">
            <a:noFill/>
            <a:miter lim="800000"/>
            <a:headEnd/>
            <a:tailEnd/>
          </a:ln>
        </p:spPr>
      </p:pic>
      <p:sp>
        <p:nvSpPr>
          <p:cNvPr id="3" name="Выноска 1 2"/>
          <p:cNvSpPr/>
          <p:nvPr/>
        </p:nvSpPr>
        <p:spPr>
          <a:xfrm>
            <a:off x="2040875" y="4567179"/>
            <a:ext cx="272668" cy="297457"/>
          </a:xfrm>
          <a:prstGeom prst="borderCallout1">
            <a:avLst>
              <a:gd name="adj1" fmla="val 18750"/>
              <a:gd name="adj2" fmla="val -8333"/>
              <a:gd name="adj3" fmla="val -126388"/>
              <a:gd name="adj4" fmla="val -4625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139452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cstate="print"/>
          <a:srcRect/>
          <a:stretch>
            <a:fillRect/>
          </a:stretch>
        </p:blipFill>
        <p:spPr bwMode="auto">
          <a:xfrm>
            <a:off x="531733" y="2125267"/>
            <a:ext cx="7846167" cy="3189446"/>
          </a:xfrm>
          <a:prstGeom prst="rect">
            <a:avLst/>
          </a:prstGeom>
          <a:noFill/>
          <a:ln w="9525">
            <a:noFill/>
            <a:miter lim="800000"/>
            <a:headEnd/>
            <a:tailEnd/>
          </a:ln>
        </p:spPr>
      </p:pic>
      <mc:AlternateContent xmlns:mc="http://schemas.openxmlformats.org/markup-compatibility/2006">
        <mc:Choice xmlns:a14="http://schemas.microsoft.com/office/drawing/2010/main" xmlns="" Requires="a14">
          <p:sp>
            <p:nvSpPr>
              <p:cNvPr id="5" name="Прямоугольник 4"/>
              <p:cNvSpPr/>
              <p:nvPr/>
            </p:nvSpPr>
            <p:spPr>
              <a:xfrm>
                <a:off x="1932368" y="5314712"/>
                <a:ext cx="1120820" cy="369332"/>
              </a:xfrm>
              <a:prstGeom prst="rect">
                <a:avLst/>
              </a:prstGeom>
            </p:spPr>
            <p:txBody>
              <a:bodyPr wrap="none">
                <a:spAutoFit/>
              </a:bodyPr>
              <a:lstStyle/>
              <a:p>
                <a14:m>
                  <m:oMath xmlns:m="http://schemas.openxmlformats.org/officeDocument/2006/math">
                    <m:sSub>
                      <m:sSubPr>
                        <m:ctrlPr>
                          <a:rPr lang="ru-RU" i="1" smtClean="0">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a:effectLst/>
                        <a:latin typeface="Cambria Math" panose="02040503050406030204" pitchFamily="18" charset="0"/>
                        <a:ea typeface="Times New Roman" panose="02020603050405020304" pitchFamily="18" charset="0"/>
                        <a:cs typeface="Times New Roman" panose="02020603050405020304" pitchFamily="18" charset="0"/>
                      </a:rPr>
                      <m:t>=0.1</m:t>
                    </m:r>
                  </m:oMath>
                </a14:m>
                <a:r>
                  <a:rPr lang="en-US" dirty="0">
                    <a:effectLst/>
                    <a:latin typeface="Times New Roman" panose="02020603050405020304" pitchFamily="18" charset="0"/>
                    <a:ea typeface="Times New Roman" panose="02020603050405020304" pitchFamily="18" charset="0"/>
                  </a:rPr>
                  <a:t> s</a:t>
                </a:r>
                <a:endParaRPr lang="ru-RU" dirty="0"/>
              </a:p>
            </p:txBody>
          </p:sp>
        </mc:Choice>
        <mc:Fallback>
          <p:sp>
            <p:nvSpPr>
              <p:cNvPr id="5" name="Прямоугольник 4"/>
              <p:cNvSpPr>
                <a:spLocks noRot="1" noChangeAspect="1" noMove="1" noResize="1" noEditPoints="1" noAdjustHandles="1" noChangeArrowheads="1" noChangeShapeType="1" noTextEdit="1"/>
              </p:cNvSpPr>
              <p:nvPr/>
            </p:nvSpPr>
            <p:spPr>
              <a:xfrm>
                <a:off x="1932368" y="5314712"/>
                <a:ext cx="1120820" cy="369332"/>
              </a:xfrm>
              <a:prstGeom prst="rect">
                <a:avLst/>
              </a:prstGeom>
              <a:blipFill>
                <a:blip r:embed="rId4" cstate="print"/>
                <a:stretch>
                  <a:fillRect t="-10000" r="-3261" b="-26667"/>
                </a:stretch>
              </a:blipFill>
            </p:spPr>
            <p:txBody>
              <a:bodyPr/>
              <a:lstStyle/>
              <a:p>
                <a:r>
                  <a:rPr lang="ru-RU">
                    <a:noFill/>
                  </a:rPr>
                  <a:t> </a:t>
                </a:r>
              </a:p>
            </p:txBody>
          </p:sp>
        </mc:Fallback>
      </mc:AlternateContent>
      <mc:AlternateContent xmlns:mc="http://schemas.openxmlformats.org/markup-compatibility/2006">
        <mc:Choice xmlns:a14="http://schemas.microsoft.com/office/drawing/2010/main" xmlns="" Requires="a14">
          <p:sp>
            <p:nvSpPr>
              <p:cNvPr id="6" name="Прямоугольник 5"/>
              <p:cNvSpPr/>
              <p:nvPr/>
            </p:nvSpPr>
            <p:spPr>
              <a:xfrm>
                <a:off x="6247193" y="5314712"/>
                <a:ext cx="944489" cy="369332"/>
              </a:xfrm>
              <a:prstGeom prst="rect">
                <a:avLst/>
              </a:prstGeom>
            </p:spPr>
            <p:txBody>
              <a:bodyPr wrap="none">
                <a:spAutoFit/>
              </a:bodyPr>
              <a:lstStyle/>
              <a:p>
                <a14:m>
                  <m:oMath xmlns:m="http://schemas.openxmlformats.org/officeDocument/2006/math">
                    <m:sSub>
                      <m:sSubPr>
                        <m:ctrlPr>
                          <a:rPr lang="ru-RU" i="1" smtClean="0">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dirty="0">
                    <a:effectLst/>
                    <a:latin typeface="Times New Roman" panose="02020603050405020304" pitchFamily="18" charset="0"/>
                    <a:ea typeface="Times New Roman" panose="02020603050405020304" pitchFamily="18" charset="0"/>
                  </a:rPr>
                  <a:t> s</a:t>
                </a:r>
                <a:endParaRPr lang="ru-RU" dirty="0"/>
              </a:p>
            </p:txBody>
          </p:sp>
        </mc:Choice>
        <mc:Fallback>
          <p:sp>
            <p:nvSpPr>
              <p:cNvPr id="6" name="Прямоугольник 5"/>
              <p:cNvSpPr>
                <a:spLocks noRot="1" noChangeAspect="1" noMove="1" noResize="1" noEditPoints="1" noAdjustHandles="1" noChangeArrowheads="1" noChangeShapeType="1" noTextEdit="1"/>
              </p:cNvSpPr>
              <p:nvPr/>
            </p:nvSpPr>
            <p:spPr>
              <a:xfrm>
                <a:off x="6247193" y="5314712"/>
                <a:ext cx="944489" cy="369332"/>
              </a:xfrm>
              <a:prstGeom prst="rect">
                <a:avLst/>
              </a:prstGeom>
              <a:blipFill>
                <a:blip r:embed="rId5" cstate="print"/>
                <a:stretch>
                  <a:fillRect t="-10000" r="-3871" b="-26667"/>
                </a:stretch>
              </a:blipFill>
            </p:spPr>
            <p:txBody>
              <a:bodyPr/>
              <a:lstStyle/>
              <a:p>
                <a:r>
                  <a:rPr lang="ru-RU">
                    <a:noFill/>
                  </a:rPr>
                  <a:t> </a:t>
                </a:r>
              </a:p>
            </p:txBody>
          </p:sp>
        </mc:Fallback>
      </mc:AlternateContent>
      <p:sp>
        <p:nvSpPr>
          <p:cNvPr id="10" name="Заголовок 1"/>
          <p:cNvSpPr txBox="1">
            <a:spLocks noGrp="1"/>
          </p:cNvSpPr>
          <p:nvPr>
            <p:ph type="title"/>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pitchFamily="34" charset="0"/>
              </a:defRPr>
            </a:lvl2pPr>
            <a:lvl3pPr algn="l" rtl="0" eaLnBrk="0" fontAlgn="base" hangingPunct="0">
              <a:spcBef>
                <a:spcPct val="0"/>
              </a:spcBef>
              <a:spcAft>
                <a:spcPct val="0"/>
              </a:spcAft>
              <a:defRPr sz="3200">
                <a:solidFill>
                  <a:schemeClr val="bg2"/>
                </a:solidFill>
                <a:latin typeface="Arial" pitchFamily="34" charset="0"/>
              </a:defRPr>
            </a:lvl3pPr>
            <a:lvl4pPr algn="l" rtl="0" eaLnBrk="0" fontAlgn="base" hangingPunct="0">
              <a:spcBef>
                <a:spcPct val="0"/>
              </a:spcBef>
              <a:spcAft>
                <a:spcPct val="0"/>
              </a:spcAft>
              <a:defRPr sz="3200">
                <a:solidFill>
                  <a:schemeClr val="bg2"/>
                </a:solidFill>
                <a:latin typeface="Arial" pitchFamily="34" charset="0"/>
              </a:defRPr>
            </a:lvl4pPr>
            <a:lvl5pPr algn="l" rtl="0" eaLnBrk="0" fontAlgn="base" hangingPunct="0">
              <a:spcBef>
                <a:spcPct val="0"/>
              </a:spcBef>
              <a:spcAft>
                <a:spcPct val="0"/>
              </a:spcAft>
              <a:defRPr sz="3200">
                <a:solidFill>
                  <a:schemeClr val="bg2"/>
                </a:solidFill>
                <a:latin typeface="Arial" pitchFamily="34" charset="0"/>
              </a:defRPr>
            </a:lvl5pPr>
            <a:lvl6pPr marL="457200" algn="l" rtl="0" fontAlgn="base">
              <a:spcBef>
                <a:spcPct val="0"/>
              </a:spcBef>
              <a:spcAft>
                <a:spcPct val="0"/>
              </a:spcAft>
              <a:defRPr sz="3200">
                <a:solidFill>
                  <a:schemeClr val="bg2"/>
                </a:solidFill>
                <a:latin typeface="Arial" pitchFamily="34" charset="0"/>
              </a:defRPr>
            </a:lvl6pPr>
            <a:lvl7pPr marL="914400" algn="l" rtl="0" fontAlgn="base">
              <a:spcBef>
                <a:spcPct val="0"/>
              </a:spcBef>
              <a:spcAft>
                <a:spcPct val="0"/>
              </a:spcAft>
              <a:defRPr sz="3200">
                <a:solidFill>
                  <a:schemeClr val="bg2"/>
                </a:solidFill>
                <a:latin typeface="Arial" pitchFamily="34" charset="0"/>
              </a:defRPr>
            </a:lvl7pPr>
            <a:lvl8pPr marL="1371600" algn="l" rtl="0" fontAlgn="base">
              <a:spcBef>
                <a:spcPct val="0"/>
              </a:spcBef>
              <a:spcAft>
                <a:spcPct val="0"/>
              </a:spcAft>
              <a:defRPr sz="3200">
                <a:solidFill>
                  <a:schemeClr val="bg2"/>
                </a:solidFill>
                <a:latin typeface="Arial" pitchFamily="34" charset="0"/>
              </a:defRPr>
            </a:lvl8pPr>
            <a:lvl9pPr marL="1828800" algn="l" rtl="0" fontAlgn="base">
              <a:spcBef>
                <a:spcPct val="0"/>
              </a:spcBef>
              <a:spcAft>
                <a:spcPct val="0"/>
              </a:spcAft>
              <a:defRPr sz="3200">
                <a:solidFill>
                  <a:schemeClr val="bg2"/>
                </a:solidFill>
                <a:latin typeface="Arial" pitchFamily="34" charset="0"/>
              </a:defRPr>
            </a:lvl9pPr>
          </a:lstStyle>
          <a:p>
            <a:r>
              <a:rPr lang="ru-RU" kern="0" dirty="0">
                <a:latin typeface="Calibri" panose="020F0502020204030204" pitchFamily="34" charset="0"/>
              </a:rPr>
              <a:t>Стимуляция и подавление эпилептической активности</a:t>
            </a:r>
          </a:p>
        </p:txBody>
      </p:sp>
    </p:spTree>
    <p:extLst>
      <p:ext uri="{BB962C8B-B14F-4D97-AF65-F5344CB8AC3E}">
        <p14:creationId xmlns:p14="http://schemas.microsoft.com/office/powerpoint/2010/main" xmlns="" val="27877582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Calibri" panose="020F0502020204030204" pitchFamily="34" charset="0"/>
              </a:rPr>
              <a:t>Подавление эпилептической активности: статистика (6 лабораторных животных)</a:t>
            </a:r>
            <a:endParaRPr lang="ru-RU" dirty="0"/>
          </a:p>
        </p:txBody>
      </p:sp>
      <p:pic>
        <p:nvPicPr>
          <p:cNvPr id="5" name="Рисунок 4"/>
          <p:cNvPicPr>
            <a:picLocks noChangeAspect="1"/>
          </p:cNvPicPr>
          <p:nvPr/>
        </p:nvPicPr>
        <p:blipFill>
          <a:blip r:embed="rId3" cstate="print"/>
          <a:stretch>
            <a:fillRect/>
          </a:stretch>
        </p:blipFill>
        <p:spPr>
          <a:xfrm>
            <a:off x="1588365" y="2056684"/>
            <a:ext cx="5967269" cy="3242679"/>
          </a:xfrm>
          <a:prstGeom prst="rect">
            <a:avLst/>
          </a:prstGeom>
        </p:spPr>
      </p:pic>
      <p:pic>
        <p:nvPicPr>
          <p:cNvPr id="7" name="Рисунок 6"/>
          <p:cNvPicPr>
            <a:picLocks noChangeAspect="1"/>
          </p:cNvPicPr>
          <p:nvPr/>
        </p:nvPicPr>
        <p:blipFill>
          <a:blip r:embed="rId4" cstate="print"/>
          <a:stretch>
            <a:fillRect/>
          </a:stretch>
        </p:blipFill>
        <p:spPr>
          <a:xfrm>
            <a:off x="3732464" y="5504996"/>
            <a:ext cx="1889018" cy="515553"/>
          </a:xfrm>
          <a:prstGeom prst="rect">
            <a:avLst/>
          </a:prstGeom>
        </p:spPr>
      </p:pic>
    </p:spTree>
    <p:extLst>
      <p:ext uri="{BB962C8B-B14F-4D97-AF65-F5344CB8AC3E}">
        <p14:creationId xmlns:p14="http://schemas.microsoft.com/office/powerpoint/2010/main" xmlns="" val="3905691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Заключение</a:t>
            </a:r>
          </a:p>
        </p:txBody>
      </p:sp>
      <p:sp>
        <p:nvSpPr>
          <p:cNvPr id="3" name="Объект 2"/>
          <p:cNvSpPr>
            <a:spLocks noGrp="1"/>
          </p:cNvSpPr>
          <p:nvPr>
            <p:ph idx="1"/>
          </p:nvPr>
        </p:nvSpPr>
        <p:spPr>
          <a:xfrm>
            <a:off x="457200" y="1447800"/>
            <a:ext cx="8229600" cy="4038600"/>
          </a:xfrm>
        </p:spPr>
        <p:txBody>
          <a:bodyPr/>
          <a:lstStyle/>
          <a:p>
            <a:r>
              <a:rPr lang="ru-RU" sz="2200" dirty="0"/>
              <a:t>25% из 60 миллионов больных в мире не восприимчивы к существующим медицинским препаратам</a:t>
            </a:r>
          </a:p>
          <a:p>
            <a:r>
              <a:rPr lang="ru-RU" sz="2200" dirty="0"/>
              <a:t>Интерфейсы мозг-компьютер для мониторинга активности эпилептического мозга и возможности подавления разрядов путем электрической (или магнитной) стимуляции в настоящее время предмет активного исследования и создания.</a:t>
            </a:r>
          </a:p>
          <a:p>
            <a:r>
              <a:rPr lang="ru-RU" sz="2200" b="1" dirty="0">
                <a:solidFill>
                  <a:schemeClr val="bg2"/>
                </a:solidFill>
              </a:rPr>
              <a:t>Дальнейшие исследования должны быть направлены на следующие вопросы:</a:t>
            </a:r>
          </a:p>
          <a:p>
            <a:pPr lvl="1"/>
            <a:r>
              <a:rPr lang="ru-RU" sz="2200" b="1" dirty="0">
                <a:solidFill>
                  <a:schemeClr val="bg2"/>
                </a:solidFill>
              </a:rPr>
              <a:t>Как предсказать эпилептический разряд?</a:t>
            </a:r>
          </a:p>
          <a:p>
            <a:pPr lvl="1"/>
            <a:r>
              <a:rPr lang="ru-RU" sz="2200" b="1" dirty="0">
                <a:solidFill>
                  <a:schemeClr val="bg2"/>
                </a:solidFill>
              </a:rPr>
              <a:t>Что является причиной и механизмом эпилепсии?</a:t>
            </a:r>
          </a:p>
          <a:p>
            <a:pPr lvl="1"/>
            <a:r>
              <a:rPr lang="ru-RU" sz="2200" b="1" dirty="0">
                <a:solidFill>
                  <a:schemeClr val="bg2"/>
                </a:solidFill>
              </a:rPr>
              <a:t>Как наиболее эффективно остановить приступ (в идеале до его начала!)?</a:t>
            </a:r>
          </a:p>
          <a:p>
            <a:endParaRPr lang="ru-RU" sz="2200" dirty="0"/>
          </a:p>
        </p:txBody>
      </p:sp>
      <p:sp>
        <p:nvSpPr>
          <p:cNvPr id="4" name="Номер слайда 3"/>
          <p:cNvSpPr>
            <a:spLocks noGrp="1"/>
          </p:cNvSpPr>
          <p:nvPr>
            <p:ph type="sldNum" sz="quarter" idx="10"/>
          </p:nvPr>
        </p:nvSpPr>
        <p:spPr/>
        <p:txBody>
          <a:bodyPr/>
          <a:lstStyle/>
          <a:p>
            <a:fld id="{75EE54D6-AE5F-4DA3-A32E-0B564FED73CF}" type="slidenum">
              <a:rPr lang="ru-RU" altLang="ru-RU" smtClean="0"/>
              <a:pPr/>
              <a:t>55</a:t>
            </a:fld>
            <a:endParaRPr lang="ru-RU" altLang="ru-RU"/>
          </a:p>
        </p:txBody>
      </p:sp>
    </p:spTree>
    <p:extLst>
      <p:ext uri="{BB962C8B-B14F-4D97-AF65-F5344CB8AC3E}">
        <p14:creationId xmlns:p14="http://schemas.microsoft.com/office/powerpoint/2010/main" xmlns="" val="134451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r>
              <a:rPr lang="ru-RU" altLang="ru-RU" b="1" dirty="0">
                <a:latin typeface="Calibri" panose="020F0502020204030204" pitchFamily="34" charset="0"/>
              </a:rPr>
              <a:t>Электроэнцефалография</a:t>
            </a:r>
          </a:p>
        </p:txBody>
      </p:sp>
      <p:sp>
        <p:nvSpPr>
          <p:cNvPr id="13316" name="Номер слайда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4B2C49-D178-48E1-BEF2-272FD4CCF348}" type="slidenum">
              <a:rPr lang="ru-RU" altLang="ru-RU">
                <a:solidFill>
                  <a:schemeClr val="bg2"/>
                </a:solidFill>
                <a:latin typeface="Arial Black" panose="020B0A04020102020204" pitchFamily="34" charset="0"/>
              </a:rPr>
              <a:pPr eaLnBrk="1" hangingPunct="1"/>
              <a:t>6</a:t>
            </a:fld>
            <a:endParaRPr lang="ru-RU" altLang="ru-RU">
              <a:solidFill>
                <a:schemeClr val="bg2"/>
              </a:solidFill>
              <a:latin typeface="Arial Black" panose="020B0A04020102020204" pitchFamily="34" charset="0"/>
            </a:endParaRPr>
          </a:p>
        </p:txBody>
      </p:sp>
      <p:pic>
        <p:nvPicPr>
          <p:cNvPr id="1331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0076" y="3972114"/>
            <a:ext cx="69723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extBox 5"/>
          <p:cNvSpPr txBox="1">
            <a:spLocks noChangeArrowheads="1"/>
          </p:cNvSpPr>
          <p:nvPr/>
        </p:nvSpPr>
        <p:spPr bwMode="auto">
          <a:xfrm>
            <a:off x="474663" y="5959270"/>
            <a:ext cx="8432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dirty="0">
                <a:latin typeface="Calibri" panose="020F0502020204030204" pitchFamily="34" charset="0"/>
              </a:rPr>
              <a:t>ЭЭГ, зарегистрированное Х. </a:t>
            </a:r>
            <a:r>
              <a:rPr lang="ru-RU" altLang="ru-RU" dirty="0" err="1">
                <a:latin typeface="Calibri" panose="020F0502020204030204" pitchFamily="34" charset="0"/>
              </a:rPr>
              <a:t>Бергером</a:t>
            </a:r>
            <a:r>
              <a:rPr lang="ru-RU" altLang="ru-RU" dirty="0">
                <a:latin typeface="Calibri" panose="020F0502020204030204" pitchFamily="34" charset="0"/>
              </a:rPr>
              <a:t> у 18-летней девушки в течении эпилептического приступа </a:t>
            </a:r>
            <a:r>
              <a:rPr lang="en-US" altLang="ru-RU" dirty="0">
                <a:latin typeface="Calibri" panose="020F0502020204030204" pitchFamily="34" charset="0"/>
              </a:rPr>
              <a:t>(1933). </a:t>
            </a:r>
            <a:r>
              <a:rPr lang="ru-RU" altLang="ru-RU" dirty="0">
                <a:latin typeface="Calibri" panose="020F0502020204030204" pitchFamily="34" charset="0"/>
              </a:rPr>
              <a:t>Высокоамплитудные пик-волновые разряды появляются с частотой около 3 Гц</a:t>
            </a:r>
          </a:p>
        </p:txBody>
      </p:sp>
      <p:pic>
        <p:nvPicPr>
          <p:cNvPr id="13320" name="Picture 8" descr="HansBerger Univ Jena.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48300" y="635397"/>
            <a:ext cx="3459163" cy="25943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650957" y="3477558"/>
            <a:ext cx="2807243" cy="369332"/>
          </a:xfrm>
          <a:prstGeom prst="rect">
            <a:avLst/>
          </a:prstGeom>
          <a:noFill/>
        </p:spPr>
        <p:txBody>
          <a:bodyPr wrap="none" rtlCol="0">
            <a:spAutoFit/>
          </a:bodyPr>
          <a:lstStyle/>
          <a:p>
            <a:r>
              <a:rPr lang="ru-RU" dirty="0" err="1">
                <a:latin typeface="Calibri" panose="020F0502020204030204" pitchFamily="34" charset="0"/>
              </a:rPr>
              <a:t>Ханс</a:t>
            </a:r>
            <a:r>
              <a:rPr lang="ru-RU" dirty="0">
                <a:latin typeface="Calibri" panose="020F0502020204030204" pitchFamily="34" charset="0"/>
              </a:rPr>
              <a:t> </a:t>
            </a:r>
            <a:r>
              <a:rPr lang="ru-RU" dirty="0" err="1">
                <a:latin typeface="Calibri" panose="020F0502020204030204" pitchFamily="34" charset="0"/>
              </a:rPr>
              <a:t>Бергер</a:t>
            </a:r>
            <a:r>
              <a:rPr lang="ru-RU" dirty="0">
                <a:latin typeface="Calibri" panose="020F0502020204030204" pitchFamily="34" charset="0"/>
              </a:rPr>
              <a:t> (1873 — 1941)</a:t>
            </a:r>
          </a:p>
        </p:txBody>
      </p:sp>
      <p:pic>
        <p:nvPicPr>
          <p:cNvPr id="102404" name="Picture 4" descr="https://upload.wikimedia.org/wikipedia/commons/thumb/b/bf/EEG_cap.jpg/220px-EEG_cap.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64715" y="1288736"/>
            <a:ext cx="1866857" cy="273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06" name="Picture 6" descr="http://biosite.ru/images/catalog/1/12/82/big/EEG_24.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8429" t="5412" r="36641" b="7364"/>
          <a:stretch/>
        </p:blipFill>
        <p:spPr bwMode="auto">
          <a:xfrm>
            <a:off x="677497" y="1287987"/>
            <a:ext cx="2588338" cy="27331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5721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r>
              <a:rPr lang="ru-RU" altLang="ru-RU" dirty="0" err="1"/>
              <a:t>Магнитоэнцефалография</a:t>
            </a:r>
            <a:r>
              <a:rPr lang="ru-RU" altLang="ru-RU" dirty="0"/>
              <a:t> (МЭГ)</a:t>
            </a:r>
          </a:p>
        </p:txBody>
      </p:sp>
      <p:sp>
        <p:nvSpPr>
          <p:cNvPr id="19459" name="Содержимое 2"/>
          <p:cNvSpPr>
            <a:spLocks noGrp="1"/>
          </p:cNvSpPr>
          <p:nvPr>
            <p:ph sz="half" idx="1"/>
          </p:nvPr>
        </p:nvSpPr>
        <p:spPr>
          <a:xfrm>
            <a:off x="230188" y="1395413"/>
            <a:ext cx="5029200" cy="4038600"/>
          </a:xfrm>
        </p:spPr>
        <p:txBody>
          <a:bodyPr/>
          <a:lstStyle/>
          <a:p>
            <a:r>
              <a:rPr lang="ru-RU" altLang="ru-RU" sz="1800" dirty="0">
                <a:solidFill>
                  <a:schemeClr val="bg2"/>
                </a:solidFill>
              </a:rPr>
              <a:t>Технология, позволяющая измерять и визуализировать магнитные поля, возникающие вследствие электрической активности мозга</a:t>
            </a:r>
            <a:r>
              <a:rPr lang="ru-RU" altLang="ru-RU" sz="1800" dirty="0"/>
              <a:t>. Для детектирования полей используются высокоточные сверхпроводниковые квантовые интерферометры (или СКВИД-датчики)</a:t>
            </a:r>
            <a:r>
              <a:rPr lang="en-US" altLang="ru-RU" sz="1800" dirty="0"/>
              <a:t> </a:t>
            </a:r>
          </a:p>
          <a:p>
            <a:r>
              <a:rPr lang="ru-RU" altLang="ru-RU" sz="1800" dirty="0"/>
              <a:t>МЭГ</a:t>
            </a:r>
            <a:r>
              <a:rPr lang="en-US" altLang="ru-RU" sz="1800" dirty="0"/>
              <a:t> </a:t>
            </a:r>
            <a:r>
              <a:rPr lang="ru-RU" altLang="ru-RU" sz="1800" dirty="0"/>
              <a:t>и</a:t>
            </a:r>
            <a:r>
              <a:rPr lang="en-US" altLang="ru-RU" sz="1800" dirty="0"/>
              <a:t> </a:t>
            </a:r>
            <a:r>
              <a:rPr lang="ru-RU" altLang="ru-RU" sz="1800" dirty="0"/>
              <a:t>ЭЭГ</a:t>
            </a:r>
            <a:r>
              <a:rPr lang="en-US" altLang="ru-RU" sz="1800" dirty="0"/>
              <a:t> </a:t>
            </a:r>
            <a:r>
              <a:rPr lang="ru-RU" altLang="ru-RU" sz="1800" dirty="0"/>
              <a:t>– это прямые измерения активности головного мозга в отличии от функциональных измерений таких как </a:t>
            </a:r>
            <a:r>
              <a:rPr lang="en-US" altLang="ru-RU" sz="1800" dirty="0"/>
              <a:t>fMRI, PET </a:t>
            </a:r>
            <a:r>
              <a:rPr lang="ru-RU" altLang="ru-RU" sz="1800" dirty="0"/>
              <a:t>и</a:t>
            </a:r>
            <a:r>
              <a:rPr lang="en-US" altLang="ru-RU" sz="1800" dirty="0"/>
              <a:t> SPECT</a:t>
            </a:r>
            <a:r>
              <a:rPr lang="ru-RU" altLang="ru-RU" sz="1800" dirty="0"/>
              <a:t>, которые представляют собой вторичные измерения мозговой активности, отражающие метаболизм мозга</a:t>
            </a:r>
          </a:p>
        </p:txBody>
      </p:sp>
      <p:sp>
        <p:nvSpPr>
          <p:cNvPr id="19460"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5B5EAA-08A9-4D84-B9A8-32B235094196}" type="slidenum">
              <a:rPr lang="ru-RU" altLang="ru-RU">
                <a:solidFill>
                  <a:schemeClr val="bg2"/>
                </a:solidFill>
                <a:latin typeface="Arial Black" panose="020B0A04020102020204" pitchFamily="34" charset="0"/>
              </a:rPr>
              <a:pPr eaLnBrk="1" hangingPunct="1"/>
              <a:t>7</a:t>
            </a:fld>
            <a:endParaRPr lang="ru-RU" altLang="ru-RU">
              <a:solidFill>
                <a:schemeClr val="bg2"/>
              </a:solidFill>
              <a:latin typeface="Arial Black" panose="020B0A04020102020204" pitchFamily="34" charset="0"/>
            </a:endParaRPr>
          </a:p>
        </p:txBody>
      </p:sp>
      <p:pic>
        <p:nvPicPr>
          <p:cNvPr id="19461" name="Picture 2" descr="http://www.massgeneral.org/psychiatry/assets/images/Magnetoencephalography_MEG_MG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8175" y="1395413"/>
            <a:ext cx="3014663" cy="451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10" descr="epilepsie en slaapproblemen"/>
          <p:cNvPicPr>
            <a:picLocks noChangeAspect="1" noChangeArrowheads="1"/>
          </p:cNvPicPr>
          <p:nvPr/>
        </p:nvPicPr>
        <p:blipFill>
          <a:blip r:embed="rId3" cstate="print">
            <a:extLst>
              <a:ext uri="{28A0092B-C50C-407E-A947-70E740481C1C}">
                <a14:useLocalDpi xmlns:a14="http://schemas.microsoft.com/office/drawing/2010/main" xmlns="" val="0"/>
              </a:ext>
            </a:extLst>
          </a:blip>
          <a:srcRect r="15202"/>
          <a:stretch>
            <a:fillRect/>
          </a:stretch>
        </p:blipFill>
        <p:spPr bwMode="auto">
          <a:xfrm>
            <a:off x="6670675" y="6119813"/>
            <a:ext cx="1684338"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4160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Функциональная магнитно-резонансная томография</a:t>
            </a:r>
          </a:p>
        </p:txBody>
      </p:sp>
      <p:sp>
        <p:nvSpPr>
          <p:cNvPr id="3" name="Объект 2"/>
          <p:cNvSpPr>
            <a:spLocks noGrp="1"/>
          </p:cNvSpPr>
          <p:nvPr>
            <p:ph sz="half" idx="1"/>
          </p:nvPr>
        </p:nvSpPr>
        <p:spPr>
          <a:xfrm>
            <a:off x="457199" y="1828800"/>
            <a:ext cx="4472609" cy="4038600"/>
          </a:xfrm>
        </p:spPr>
        <p:txBody>
          <a:bodyPr/>
          <a:lstStyle/>
          <a:p>
            <a:r>
              <a:rPr lang="ru-RU" sz="2000" dirty="0">
                <a:solidFill>
                  <a:schemeClr val="bg2"/>
                </a:solidFill>
              </a:rPr>
              <a:t>Разновидность магнитно-резонансной томографии, которая проводится с целью измерения гемодинамических реакций (изменений в токе крови), вызванных нейронной активностью головного или спинного мозга. </a:t>
            </a:r>
          </a:p>
          <a:p>
            <a:r>
              <a:rPr lang="ru-RU" sz="2000" dirty="0" err="1"/>
              <a:t>фМРТ</a:t>
            </a:r>
            <a:r>
              <a:rPr lang="ru-RU" sz="2000" dirty="0"/>
              <a:t> основывается на том, что мозговой кровоток и активность нейронов связаны между собой. Когда область мозга активна, приток крови к этой области также увеличивается.</a:t>
            </a:r>
          </a:p>
        </p:txBody>
      </p:sp>
      <p:sp>
        <p:nvSpPr>
          <p:cNvPr id="5" name="Номер слайда 4"/>
          <p:cNvSpPr>
            <a:spLocks noGrp="1"/>
          </p:cNvSpPr>
          <p:nvPr>
            <p:ph type="sldNum" sz="quarter" idx="10"/>
          </p:nvPr>
        </p:nvSpPr>
        <p:spPr/>
        <p:txBody>
          <a:bodyPr/>
          <a:lstStyle/>
          <a:p>
            <a:fld id="{7F17D148-B14D-4200-A523-7D3659C8144F}" type="slidenum">
              <a:rPr lang="ru-RU" altLang="ru-RU" smtClean="0"/>
              <a:pPr/>
              <a:t>8</a:t>
            </a:fld>
            <a:endParaRPr lang="ru-RU" altLang="ru-RU"/>
          </a:p>
        </p:txBody>
      </p:sp>
      <p:pic>
        <p:nvPicPr>
          <p:cNvPr id="103426" name="Picture 2" descr="http://westallen.typepad.com/.a/6a00d8341cad7153ef010534abac32970c-p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1533" y="1828800"/>
            <a:ext cx="3468154" cy="31142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6639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r>
              <a:rPr lang="ru-RU" altLang="ru-RU" dirty="0"/>
              <a:t>Свойства различных способов диагностики</a:t>
            </a:r>
          </a:p>
        </p:txBody>
      </p:sp>
      <p:sp>
        <p:nvSpPr>
          <p:cNvPr id="20483" name="Содержимое 2"/>
          <p:cNvSpPr>
            <a:spLocks noGrp="1"/>
          </p:cNvSpPr>
          <p:nvPr>
            <p:ph sz="half" idx="1"/>
          </p:nvPr>
        </p:nvSpPr>
        <p:spPr>
          <a:xfrm>
            <a:off x="457200" y="1762125"/>
            <a:ext cx="4038600" cy="4038600"/>
          </a:xfrm>
        </p:spPr>
        <p:txBody>
          <a:bodyPr/>
          <a:lstStyle/>
          <a:p>
            <a:r>
              <a:rPr lang="ru-RU" altLang="ru-RU" sz="2400" dirty="0"/>
              <a:t>Пространственное и временное разрешение</a:t>
            </a:r>
          </a:p>
        </p:txBody>
      </p:sp>
      <p:sp>
        <p:nvSpPr>
          <p:cNvPr id="20484" name="Содержимое 3"/>
          <p:cNvSpPr>
            <a:spLocks noGrp="1"/>
          </p:cNvSpPr>
          <p:nvPr>
            <p:ph sz="half" idx="2"/>
          </p:nvPr>
        </p:nvSpPr>
        <p:spPr>
          <a:xfrm>
            <a:off x="4648200" y="1444077"/>
            <a:ext cx="4038600" cy="4038600"/>
          </a:xfrm>
        </p:spPr>
        <p:txBody>
          <a:bodyPr/>
          <a:lstStyle/>
          <a:p>
            <a:r>
              <a:rPr lang="ru-RU" altLang="ru-RU" sz="2400" dirty="0"/>
              <a:t>Напряженность биологических и окружающих нас магнитных полей</a:t>
            </a:r>
          </a:p>
        </p:txBody>
      </p:sp>
      <p:sp>
        <p:nvSpPr>
          <p:cNvPr id="20485" name="Номер слайда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56AD9D-4DB9-4C8C-9D73-55D791A8BC32}" type="slidenum">
              <a:rPr lang="ru-RU" altLang="ru-RU">
                <a:solidFill>
                  <a:schemeClr val="bg2"/>
                </a:solidFill>
                <a:latin typeface="Arial Black" panose="020B0A04020102020204" pitchFamily="34" charset="0"/>
              </a:rPr>
              <a:pPr eaLnBrk="1" hangingPunct="1"/>
              <a:t>9</a:t>
            </a:fld>
            <a:endParaRPr lang="ru-RU" altLang="ru-RU">
              <a:solidFill>
                <a:schemeClr val="bg2"/>
              </a:solidFill>
              <a:latin typeface="Arial Black" panose="020B0A04020102020204" pitchFamily="34" charset="0"/>
            </a:endParaRPr>
          </a:p>
        </p:txBody>
      </p:sp>
      <p:pic>
        <p:nvPicPr>
          <p:cNvPr id="20486" name="Picture 3" descr="I:\Users\Aeh\Science\preSWD\ToLecture\shem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050" y="2859088"/>
            <a:ext cx="3540125" cy="310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Прямоугольник 8"/>
          <p:cNvSpPr>
            <a:spLocks noChangeArrowheads="1"/>
          </p:cNvSpPr>
          <p:nvPr/>
        </p:nvSpPr>
        <p:spPr bwMode="auto">
          <a:xfrm>
            <a:off x="138113" y="6224588"/>
            <a:ext cx="4572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200" b="1" dirty="0"/>
              <a:t>Positron emission tomography</a:t>
            </a:r>
            <a:r>
              <a:rPr lang="en-US" altLang="ru-RU" sz="1200" dirty="0"/>
              <a:t> (</a:t>
            </a:r>
            <a:r>
              <a:rPr lang="en-US" altLang="ru-RU" sz="1200" b="1" dirty="0"/>
              <a:t>PET</a:t>
            </a:r>
            <a:r>
              <a:rPr lang="en-US" altLang="ru-RU" sz="1200" dirty="0"/>
              <a:t>)</a:t>
            </a:r>
          </a:p>
          <a:p>
            <a:pPr eaLnBrk="1" hangingPunct="1"/>
            <a:r>
              <a:rPr lang="en-US" altLang="ru-RU" sz="1200" b="1" dirty="0"/>
              <a:t>Single-photon emission computed tomography (SPECT)</a:t>
            </a:r>
            <a:endParaRPr lang="en-US" altLang="ru-RU" sz="1200" dirty="0"/>
          </a:p>
        </p:txBody>
      </p:sp>
      <p:sp>
        <p:nvSpPr>
          <p:cNvPr id="20488" name="Овал 9"/>
          <p:cNvSpPr>
            <a:spLocks noChangeArrowheads="1"/>
          </p:cNvSpPr>
          <p:nvPr/>
        </p:nvSpPr>
        <p:spPr bwMode="auto">
          <a:xfrm>
            <a:off x="1119188" y="4397375"/>
            <a:ext cx="1017587" cy="965200"/>
          </a:xfrm>
          <a:prstGeom prst="ellipse">
            <a:avLst/>
          </a:prstGeom>
          <a:noFill/>
          <a:ln w="28575" algn="ctr">
            <a:solidFill>
              <a:schemeClr val="bg2"/>
            </a:solidFill>
            <a:round/>
            <a:headEnd type="stealth" w="lg" len="lg"/>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pic>
        <p:nvPicPr>
          <p:cNvPr id="20489" name="Picture 4" descr="I:\Users\Aeh\Science\preSWD\ToLecture\sheme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32313" y="3113088"/>
            <a:ext cx="4144962"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Овал 9"/>
          <p:cNvSpPr>
            <a:spLocks noChangeArrowheads="1"/>
          </p:cNvSpPr>
          <p:nvPr/>
        </p:nvSpPr>
        <p:spPr bwMode="auto">
          <a:xfrm>
            <a:off x="1013171" y="3113088"/>
            <a:ext cx="797609" cy="756547"/>
          </a:xfrm>
          <a:prstGeom prst="ellipse">
            <a:avLst/>
          </a:prstGeom>
          <a:noFill/>
          <a:ln w="28575" algn="ctr">
            <a:solidFill>
              <a:srgbClr val="FF0000"/>
            </a:solidFill>
            <a:round/>
            <a:headEnd type="stealth" w="lg" len="lg"/>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Tree>
    <p:extLst>
      <p:ext uri="{BB962C8B-B14F-4D97-AF65-F5344CB8AC3E}">
        <p14:creationId xmlns:p14="http://schemas.microsoft.com/office/powerpoint/2010/main" xmlns="" val="1741503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stealth" w="lg" len="lg"/>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stealth" w="lg" len="lg"/>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27944</TotalTime>
  <Words>4387</Words>
  <Application>Microsoft Office PowerPoint</Application>
  <PresentationFormat>Экран (4:3)</PresentationFormat>
  <Paragraphs>459</Paragraphs>
  <Slides>55</Slides>
  <Notes>31</Notes>
  <HiddenSlides>6</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55</vt:i4>
      </vt:variant>
    </vt:vector>
  </HeadingPairs>
  <TitlesOfParts>
    <vt:vector size="59" baseType="lpstr">
      <vt:lpstr>Пиксел</vt:lpstr>
      <vt:lpstr>Bitmap-afbeelding</vt:lpstr>
      <vt:lpstr>Bitmap Image</vt:lpstr>
      <vt:lpstr>Уравнение</vt:lpstr>
      <vt:lpstr>Часть 2: Гиперсинхронизация таламо‐кортикальной нейронной сети головного мозга и эпилепсия: анализ нелинейной динамики, предсказание и подавление эпилептических разрядов</vt:lpstr>
      <vt:lpstr>Слайд 2</vt:lpstr>
      <vt:lpstr>Содержание части 2</vt:lpstr>
      <vt:lpstr>Эпилепсия</vt:lpstr>
      <vt:lpstr>Инструментальные методы изучения</vt:lpstr>
      <vt:lpstr>Электроэнцефалография</vt:lpstr>
      <vt:lpstr>Магнитоэнцефалография (МЭГ)</vt:lpstr>
      <vt:lpstr>Функциональная магнитно-резонансная томография</vt:lpstr>
      <vt:lpstr>Свойства различных способов диагностики</vt:lpstr>
      <vt:lpstr>Содержание части 2</vt:lpstr>
      <vt:lpstr>Диагностика эпилепсии в эпилептологии</vt:lpstr>
      <vt:lpstr>Стимуляция мозга для подавления эпилептических разрядов: частичная эпилепсия</vt:lpstr>
      <vt:lpstr>Диагностика и подавление с помощью электрической стимуляция эпилептических разрядов</vt:lpstr>
      <vt:lpstr>Эпилептические ЭЭГ-паттерны</vt:lpstr>
      <vt:lpstr>Типичные ЭЭГ и МЭГ данные с пик-волновым разрядом (SWD) для пациента с абсанс-эпилепсией</vt:lpstr>
      <vt:lpstr>Соотношение между разрядом на ЭЭГ и внутриклеточными изменениями кортикальных нейронов при парциальных и вторично-генерализованных приступах [J. Aicardi,  1998] </vt:lpstr>
      <vt:lpstr>Содержание части 2</vt:lpstr>
      <vt:lpstr>Различные животные модели абсанс- эпилепсии</vt:lpstr>
      <vt:lpstr>Пенициллин-индуцированная эпилептическая активность у кошек</vt:lpstr>
      <vt:lpstr>Крысы линии WAG/Rij c генетической предрасположенностью к абсанс-эпилепсии</vt:lpstr>
      <vt:lpstr>Пик-волновые разряды (SWD) и сонные веретена</vt:lpstr>
      <vt:lpstr>On-off перемежаемость в динамике пик-волновых разрядов и сонных веретен</vt:lpstr>
      <vt:lpstr>Эволюция представлений о формирование эпилептического разряда при абсанс-эпилепсии</vt:lpstr>
      <vt:lpstr>Слайд 24</vt:lpstr>
      <vt:lpstr>Нелинейный сетевой анализ многоканальной ЭЭГ при абсанс-эпилепсии: определение направленности связи между областями мозга</vt:lpstr>
      <vt:lpstr>Слайд 26</vt:lpstr>
      <vt:lpstr>Нелинейный ассоциативный анализ</vt:lpstr>
      <vt:lpstr>Слайд 28</vt:lpstr>
      <vt:lpstr>Слайд 29</vt:lpstr>
      <vt:lpstr>Слайд 30</vt:lpstr>
      <vt:lpstr>Слайд 31</vt:lpstr>
      <vt:lpstr>Мера пространственно-временной синхронизации различных ритмов перед/во время/после эпилептического разряда (человек)</vt:lpstr>
      <vt:lpstr>Содержание части 2</vt:lpstr>
      <vt:lpstr>Стимуляция коры головного мозга крысы: наблюдение эпилептического фокуса</vt:lpstr>
      <vt:lpstr>Исследование электрической стимуляции для выявления механизмов и терапии</vt:lpstr>
      <vt:lpstr>Транскриальная прямая стимуляция коры головного мозга (tDCS)</vt:lpstr>
      <vt:lpstr>Стимулированные разряды (after-discharge = AD)</vt:lpstr>
      <vt:lpstr>Детектирование эпилептических пик-волновых разрядов в реальном времени</vt:lpstr>
      <vt:lpstr>Детектирование пик-волновых разрядов для  24 часовых записей</vt:lpstr>
      <vt:lpstr>Детектирование пик-волновых разрядов по длинным (5 часов) записям ЭЭГ</vt:lpstr>
      <vt:lpstr>Стимуляция во время формирования эпилептического разряда: система реального времени с обратной связью</vt:lpstr>
      <vt:lpstr>Стимуляция малой амплитуды во время формирования эпилептического разряда</vt:lpstr>
      <vt:lpstr>Слайд 43</vt:lpstr>
      <vt:lpstr>Стимулирование таламо-кортикальной сети для «химической модели» эпилепсии</vt:lpstr>
      <vt:lpstr>Картина подавления пик-волнового разряда</vt:lpstr>
      <vt:lpstr>Содержание части 2</vt:lpstr>
      <vt:lpstr>Предсказание эпилептических разрядов</vt:lpstr>
      <vt:lpstr>Частотно-временные характеристики предшественников эпилептического разряда</vt:lpstr>
      <vt:lpstr>О возможности предсказания эпилептического события в режиме реального времени: анализ многоканальной ЭЭГ</vt:lpstr>
      <vt:lpstr>О возможности предсказания эпилептического события в режиме реального времени: анализ многоканальной ЭЭГ </vt:lpstr>
      <vt:lpstr>Интерфейс мозг-компьютер для предсказания и подавления эпилептических разрядов</vt:lpstr>
      <vt:lpstr>Стимуляция и подавление эпилептической активности</vt:lpstr>
      <vt:lpstr>Стимуляция и подавление эпилептической активности</vt:lpstr>
      <vt:lpstr>Подавление эпилептической активности: статистика (6 лабораторных животных)</vt:lpstr>
      <vt:lpstr>Заключение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Hramov</dc:creator>
  <cp:lastModifiedBy>user1</cp:lastModifiedBy>
  <cp:revision>2121</cp:revision>
  <cp:lastPrinted>1601-01-01T00:00:00Z</cp:lastPrinted>
  <dcterms:created xsi:type="dcterms:W3CDTF">1601-01-01T00:00:00Z</dcterms:created>
  <dcterms:modified xsi:type="dcterms:W3CDTF">2016-03-31T15:34:05Z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