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8"/>
  </p:notesMasterIdLst>
  <p:sldIdLst>
    <p:sldId id="458" r:id="rId3"/>
    <p:sldId id="464" r:id="rId4"/>
    <p:sldId id="465" r:id="rId5"/>
    <p:sldId id="487" r:id="rId6"/>
    <p:sldId id="457" r:id="rId7"/>
    <p:sldId id="524" r:id="rId8"/>
    <p:sldId id="477" r:id="rId9"/>
    <p:sldId id="468" r:id="rId10"/>
    <p:sldId id="470" r:id="rId11"/>
    <p:sldId id="471" r:id="rId12"/>
    <p:sldId id="473" r:id="rId13"/>
    <p:sldId id="474" r:id="rId14"/>
    <p:sldId id="475" r:id="rId15"/>
    <p:sldId id="385" r:id="rId16"/>
    <p:sldId id="480" r:id="rId17"/>
    <p:sldId id="491" r:id="rId18"/>
    <p:sldId id="492" r:id="rId19"/>
    <p:sldId id="530" r:id="rId20"/>
    <p:sldId id="423" r:id="rId21"/>
    <p:sldId id="403" r:id="rId22"/>
    <p:sldId id="407" r:id="rId23"/>
    <p:sldId id="406" r:id="rId24"/>
    <p:sldId id="330" r:id="rId25"/>
    <p:sldId id="446" r:id="rId26"/>
    <p:sldId id="447" r:id="rId27"/>
    <p:sldId id="489" r:id="rId28"/>
    <p:sldId id="409" r:id="rId29"/>
    <p:sldId id="488" r:id="rId30"/>
    <p:sldId id="420" r:id="rId31"/>
    <p:sldId id="371" r:id="rId32"/>
    <p:sldId id="296" r:id="rId33"/>
    <p:sldId id="301" r:id="rId34"/>
    <p:sldId id="366" r:id="rId35"/>
    <p:sldId id="369" r:id="rId36"/>
    <p:sldId id="373" r:id="rId37"/>
    <p:sldId id="370" r:id="rId38"/>
    <p:sldId id="305" r:id="rId39"/>
    <p:sldId id="307" r:id="rId40"/>
    <p:sldId id="309" r:id="rId41"/>
    <p:sldId id="310" r:id="rId42"/>
    <p:sldId id="374" r:id="rId43"/>
    <p:sldId id="413" r:id="rId44"/>
    <p:sldId id="297" r:id="rId45"/>
    <p:sldId id="523" r:id="rId46"/>
    <p:sldId id="495" r:id="rId47"/>
    <p:sldId id="496" r:id="rId48"/>
    <p:sldId id="497" r:id="rId49"/>
    <p:sldId id="498" r:id="rId50"/>
    <p:sldId id="499" r:id="rId51"/>
    <p:sldId id="500" r:id="rId52"/>
    <p:sldId id="501" r:id="rId53"/>
    <p:sldId id="502" r:id="rId54"/>
    <p:sldId id="503" r:id="rId55"/>
    <p:sldId id="504" r:id="rId56"/>
    <p:sldId id="505" r:id="rId57"/>
    <p:sldId id="506" r:id="rId58"/>
    <p:sldId id="507" r:id="rId59"/>
    <p:sldId id="508" r:id="rId60"/>
    <p:sldId id="509" r:id="rId61"/>
    <p:sldId id="510" r:id="rId62"/>
    <p:sldId id="514" r:id="rId63"/>
    <p:sldId id="515" r:id="rId64"/>
    <p:sldId id="516" r:id="rId65"/>
    <p:sldId id="517" r:id="rId66"/>
    <p:sldId id="518" r:id="rId67"/>
    <p:sldId id="519" r:id="rId68"/>
    <p:sldId id="520" r:id="rId69"/>
    <p:sldId id="521" r:id="rId70"/>
    <p:sldId id="522" r:id="rId71"/>
    <p:sldId id="425" r:id="rId72"/>
    <p:sldId id="525" r:id="rId73"/>
    <p:sldId id="527" r:id="rId74"/>
    <p:sldId id="528" r:id="rId75"/>
    <p:sldId id="529" r:id="rId76"/>
    <p:sldId id="526" r:id="rId77"/>
  </p:sldIdLst>
  <p:sldSz cx="9144000" cy="6858000" type="screen4x3"/>
  <p:notesSz cx="7099300" cy="10234613"/>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600"/>
    <a:srgbClr val="4A2B22"/>
    <a:srgbClr val="920000"/>
    <a:srgbClr val="453127"/>
  </p:clrMru>
</p:presentationPr>
</file>

<file path=ppt/tableStyles.xml><?xml version="1.0" encoding="utf-8"?>
<a:tblStyleLst xmlns:a="http://schemas.openxmlformats.org/drawingml/2006/main" def="{5C22544A-7EE6-4342-B048-85BDC9FD1C3A}">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8" autoAdjust="0"/>
    <p:restoredTop sz="94660"/>
  </p:normalViewPr>
  <p:slideViewPr>
    <p:cSldViewPr snapToGrid="0">
      <p:cViewPr varScale="1">
        <p:scale>
          <a:sx n="101" d="100"/>
          <a:sy n="101" d="100"/>
        </p:scale>
        <p:origin x="-96" y="-126"/>
      </p:cViewPr>
      <p:guideLst>
        <p:guide orient="horz" pos="2160"/>
        <p:guide pos="2880"/>
      </p:guideLst>
    </p:cSldViewPr>
  </p:slideViewPr>
  <p:notesTextViewPr>
    <p:cViewPr>
      <p:scale>
        <a:sx n="3" d="2"/>
        <a:sy n="3" d="2"/>
      </p:scale>
      <p:origin x="0" y="0"/>
    </p:cViewPr>
  </p:notesTextViewPr>
  <p:sorterViewPr>
    <p:cViewPr>
      <p:scale>
        <a:sx n="101" d="100"/>
        <a:sy n="101"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bwMode="auto">
          <a:xfrm>
            <a:off x="0" y="0"/>
            <a:ext cx="3076575" cy="512763"/>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defTabSz="990600">
              <a:defRPr sz="1300">
                <a:latin typeface="Calibri" pitchFamily="34" charset="0"/>
              </a:defRPr>
            </a:lvl1pPr>
          </a:lstStyle>
          <a:p>
            <a:endParaRPr lang="ru-RU"/>
          </a:p>
        </p:txBody>
      </p:sp>
      <p:sp>
        <p:nvSpPr>
          <p:cNvPr id="3" name="Дата 2"/>
          <p:cNvSpPr>
            <a:spLocks noGrp="1"/>
          </p:cNvSpPr>
          <p:nvPr>
            <p:ph type="dt" idx="1"/>
          </p:nvPr>
        </p:nvSpPr>
        <p:spPr bwMode="auto">
          <a:xfrm>
            <a:off x="4021138" y="0"/>
            <a:ext cx="3076575" cy="512763"/>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990600">
              <a:defRPr sz="1300">
                <a:latin typeface="Calibri" pitchFamily="34" charset="0"/>
              </a:defRPr>
            </a:lvl1pPr>
          </a:lstStyle>
          <a:p>
            <a:fld id="{B8397624-0CAA-4331-B615-907957FD8A4D}" type="datetimeFigureOut">
              <a:rPr lang="ru-RU"/>
              <a:pPr/>
              <a:t>30.03.2016</a:t>
            </a:fld>
            <a:endParaRPr lang="ru-RU"/>
          </a:p>
        </p:txBody>
      </p:sp>
      <p:sp>
        <p:nvSpPr>
          <p:cNvPr id="4" name="Образ слайда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bwMode="auto">
          <a:xfrm>
            <a:off x="709613" y="4926013"/>
            <a:ext cx="5680075" cy="40290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bwMode="auto">
          <a:xfrm>
            <a:off x="0" y="9721850"/>
            <a:ext cx="3076575" cy="512763"/>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defTabSz="990600">
              <a:defRPr sz="1300">
                <a:latin typeface="Calibri" pitchFamily="34" charset="0"/>
              </a:defRPr>
            </a:lvl1pPr>
          </a:lstStyle>
          <a:p>
            <a:endParaRPr lang="ru-RU"/>
          </a:p>
        </p:txBody>
      </p:sp>
      <p:sp>
        <p:nvSpPr>
          <p:cNvPr id="7" name="Номер слайда 6"/>
          <p:cNvSpPr>
            <a:spLocks noGrp="1"/>
          </p:cNvSpPr>
          <p:nvPr>
            <p:ph type="sldNum" sz="quarter" idx="5"/>
          </p:nvPr>
        </p:nvSpPr>
        <p:spPr bwMode="auto">
          <a:xfrm>
            <a:off x="4021138" y="9721850"/>
            <a:ext cx="3076575" cy="512763"/>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defTabSz="990600">
              <a:defRPr sz="1300">
                <a:latin typeface="Calibri" pitchFamily="34" charset="0"/>
              </a:defRPr>
            </a:lvl1pPr>
          </a:lstStyle>
          <a:p>
            <a:fld id="{D483F710-84DC-4007-8AB6-4B09604F8857}" type="slidenum">
              <a:rPr lang="ru-RU"/>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раз слайда 1"/>
          <p:cNvSpPr>
            <a:spLocks noGrp="1" noRot="1" noChangeAspect="1"/>
          </p:cNvSpPr>
          <p:nvPr>
            <p:ph type="sldImg"/>
          </p:nvPr>
        </p:nvSpPr>
        <p:spPr bwMode="auto">
          <a:noFill/>
          <a:ln>
            <a:solidFill>
              <a:srgbClr val="000000"/>
            </a:solidFill>
            <a:miter lim="800000"/>
            <a:headEnd/>
            <a:tailEnd/>
          </a:ln>
        </p:spPr>
      </p:sp>
      <p:sp>
        <p:nvSpPr>
          <p:cNvPr id="28674" name="Заметки 2"/>
          <p:cNvSpPr>
            <a:spLocks noGrp="1"/>
          </p:cNvSpPr>
          <p:nvPr>
            <p:ph type="body" idx="1"/>
          </p:nvPr>
        </p:nvSpPr>
        <p:spPr/>
        <p:txBody>
          <a:bodyPr/>
          <a:lstStyle/>
          <a:p>
            <a:pPr>
              <a:spcBef>
                <a:spcPct val="0"/>
              </a:spcBef>
            </a:pPr>
            <a:endParaRPr lang="ru-RU" smtClean="0"/>
          </a:p>
        </p:txBody>
      </p:sp>
      <p:sp>
        <p:nvSpPr>
          <p:cNvPr id="28675" name="Номер слайда 3"/>
          <p:cNvSpPr>
            <a:spLocks noGrp="1"/>
          </p:cNvSpPr>
          <p:nvPr>
            <p:ph type="sldNum" sz="quarter" idx="5"/>
          </p:nvPr>
        </p:nvSpPr>
        <p:spPr>
          <a:noFill/>
        </p:spPr>
        <p:txBody>
          <a:bodyPr/>
          <a:lstStyle/>
          <a:p>
            <a:fld id="{F1FCE081-BD9F-4EA2-A872-0CA47FEBFD1A}" type="slidenum">
              <a:rPr lang="ru-RU">
                <a:solidFill>
                  <a:srgbClr val="000000"/>
                </a:solidFill>
              </a:rPr>
              <a:pPr/>
              <a:t>2</a:t>
            </a:fld>
            <a:endParaRPr lang="ru-RU">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Образ слайда 1"/>
          <p:cNvSpPr>
            <a:spLocks noGrp="1" noRot="1" noChangeAspect="1"/>
          </p:cNvSpPr>
          <p:nvPr>
            <p:ph type="sldImg"/>
          </p:nvPr>
        </p:nvSpPr>
        <p:spPr bwMode="auto">
          <a:noFill/>
          <a:ln>
            <a:solidFill>
              <a:srgbClr val="000000"/>
            </a:solidFill>
            <a:miter lim="800000"/>
            <a:headEnd/>
            <a:tailEnd/>
          </a:ln>
        </p:spPr>
      </p:sp>
      <p:sp>
        <p:nvSpPr>
          <p:cNvPr id="48130" name="Заметки 2"/>
          <p:cNvSpPr>
            <a:spLocks noGrp="1"/>
          </p:cNvSpPr>
          <p:nvPr>
            <p:ph type="body" idx="1"/>
          </p:nvPr>
        </p:nvSpPr>
        <p:spPr/>
        <p:txBody>
          <a:bodyPr/>
          <a:lstStyle/>
          <a:p>
            <a:pPr>
              <a:spcBef>
                <a:spcPct val="0"/>
              </a:spcBef>
            </a:pPr>
            <a:endParaRPr lang="ru-RU" smtClean="0"/>
          </a:p>
        </p:txBody>
      </p:sp>
      <p:sp>
        <p:nvSpPr>
          <p:cNvPr id="48131" name="Номер слайда 3"/>
          <p:cNvSpPr>
            <a:spLocks noGrp="1"/>
          </p:cNvSpPr>
          <p:nvPr>
            <p:ph type="sldNum" sz="quarter" idx="5"/>
          </p:nvPr>
        </p:nvSpPr>
        <p:spPr>
          <a:noFill/>
        </p:spPr>
        <p:txBody>
          <a:bodyPr/>
          <a:lstStyle/>
          <a:p>
            <a:fld id="{E2C7497F-A676-49FD-B5AE-26640EC2F9EF}" type="slidenum">
              <a:rPr lang="ru-RU">
                <a:solidFill>
                  <a:srgbClr val="000000"/>
                </a:solidFill>
              </a:rPr>
              <a:pPr/>
              <a:t>12</a:t>
            </a:fld>
            <a:endParaRPr lang="ru-RU">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Образ слайда 1"/>
          <p:cNvSpPr>
            <a:spLocks noGrp="1" noRot="1" noChangeAspect="1"/>
          </p:cNvSpPr>
          <p:nvPr>
            <p:ph type="sldImg"/>
          </p:nvPr>
        </p:nvSpPr>
        <p:spPr bwMode="auto">
          <a:noFill/>
          <a:ln>
            <a:solidFill>
              <a:srgbClr val="000000"/>
            </a:solidFill>
            <a:miter lim="800000"/>
            <a:headEnd/>
            <a:tailEnd/>
          </a:ln>
        </p:spPr>
      </p:sp>
      <p:sp>
        <p:nvSpPr>
          <p:cNvPr id="50178" name="Заметки 2"/>
          <p:cNvSpPr>
            <a:spLocks noGrp="1"/>
          </p:cNvSpPr>
          <p:nvPr>
            <p:ph type="body" idx="1"/>
          </p:nvPr>
        </p:nvSpPr>
        <p:spPr/>
        <p:txBody>
          <a:bodyPr/>
          <a:lstStyle/>
          <a:p>
            <a:pPr>
              <a:spcBef>
                <a:spcPct val="0"/>
              </a:spcBef>
            </a:pPr>
            <a:endParaRPr lang="ru-RU" smtClean="0"/>
          </a:p>
        </p:txBody>
      </p:sp>
      <p:sp>
        <p:nvSpPr>
          <p:cNvPr id="50179" name="Номер слайда 3"/>
          <p:cNvSpPr>
            <a:spLocks noGrp="1"/>
          </p:cNvSpPr>
          <p:nvPr>
            <p:ph type="sldNum" sz="quarter" idx="5"/>
          </p:nvPr>
        </p:nvSpPr>
        <p:spPr>
          <a:noFill/>
        </p:spPr>
        <p:txBody>
          <a:bodyPr/>
          <a:lstStyle/>
          <a:p>
            <a:fld id="{11D8CCAE-036B-4AE5-A201-709A328AD0E5}" type="slidenum">
              <a:rPr lang="ru-RU">
                <a:solidFill>
                  <a:srgbClr val="000000"/>
                </a:solidFill>
              </a:rPr>
              <a:pPr/>
              <a:t>13</a:t>
            </a:fld>
            <a:endParaRPr lang="ru-RU">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Образ слайда 1"/>
          <p:cNvSpPr>
            <a:spLocks noGrp="1" noRot="1" noChangeAspect="1"/>
          </p:cNvSpPr>
          <p:nvPr>
            <p:ph type="sldImg"/>
          </p:nvPr>
        </p:nvSpPr>
        <p:spPr bwMode="auto">
          <a:noFill/>
          <a:ln>
            <a:solidFill>
              <a:srgbClr val="000000"/>
            </a:solidFill>
            <a:miter lim="800000"/>
            <a:headEnd/>
            <a:tailEnd/>
          </a:ln>
        </p:spPr>
      </p:sp>
      <p:sp>
        <p:nvSpPr>
          <p:cNvPr id="52226" name="Заметки 2"/>
          <p:cNvSpPr>
            <a:spLocks noGrp="1"/>
          </p:cNvSpPr>
          <p:nvPr>
            <p:ph type="body" idx="1"/>
          </p:nvPr>
        </p:nvSpPr>
        <p:spPr/>
        <p:txBody>
          <a:bodyPr/>
          <a:lstStyle/>
          <a:p>
            <a:pPr>
              <a:spcBef>
                <a:spcPct val="0"/>
              </a:spcBef>
            </a:pPr>
            <a:endParaRPr lang="ru-RU" smtClean="0"/>
          </a:p>
        </p:txBody>
      </p:sp>
      <p:sp>
        <p:nvSpPr>
          <p:cNvPr id="52227" name="Номер слайда 3"/>
          <p:cNvSpPr>
            <a:spLocks noGrp="1"/>
          </p:cNvSpPr>
          <p:nvPr>
            <p:ph type="sldNum" sz="quarter" idx="5"/>
          </p:nvPr>
        </p:nvSpPr>
        <p:spPr>
          <a:noFill/>
        </p:spPr>
        <p:txBody>
          <a:bodyPr/>
          <a:lstStyle/>
          <a:p>
            <a:fld id="{C8F4F374-2620-4B12-BBB2-9E16E18C5546}" type="slidenum">
              <a:rPr lang="ru-RU"/>
              <a:pPr/>
              <a:t>14</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Образ слайда 1"/>
          <p:cNvSpPr>
            <a:spLocks noGrp="1" noRot="1" noChangeAspect="1"/>
          </p:cNvSpPr>
          <p:nvPr>
            <p:ph type="sldImg"/>
          </p:nvPr>
        </p:nvSpPr>
        <p:spPr bwMode="auto">
          <a:noFill/>
          <a:ln>
            <a:solidFill>
              <a:srgbClr val="000000"/>
            </a:solidFill>
            <a:miter lim="800000"/>
            <a:headEnd/>
            <a:tailEnd/>
          </a:ln>
        </p:spPr>
      </p:sp>
      <p:sp>
        <p:nvSpPr>
          <p:cNvPr id="54274" name="Заметки 2"/>
          <p:cNvSpPr>
            <a:spLocks noGrp="1"/>
          </p:cNvSpPr>
          <p:nvPr>
            <p:ph type="body" idx="1"/>
          </p:nvPr>
        </p:nvSpPr>
        <p:spPr/>
        <p:txBody>
          <a:bodyPr/>
          <a:lstStyle/>
          <a:p>
            <a:pPr>
              <a:spcBef>
                <a:spcPct val="0"/>
              </a:spcBef>
            </a:pPr>
            <a:endParaRPr lang="ru-RU" smtClean="0"/>
          </a:p>
        </p:txBody>
      </p:sp>
      <p:sp>
        <p:nvSpPr>
          <p:cNvPr id="54275" name="Номер слайда 3"/>
          <p:cNvSpPr>
            <a:spLocks noGrp="1"/>
          </p:cNvSpPr>
          <p:nvPr>
            <p:ph type="sldNum" sz="quarter" idx="5"/>
          </p:nvPr>
        </p:nvSpPr>
        <p:spPr>
          <a:noFill/>
        </p:spPr>
        <p:txBody>
          <a:bodyPr/>
          <a:lstStyle/>
          <a:p>
            <a:fld id="{E64139AA-942A-4707-A251-80679C3EDB85}" type="slidenum">
              <a:rPr lang="ru-RU">
                <a:solidFill>
                  <a:srgbClr val="000000"/>
                </a:solidFill>
              </a:rPr>
              <a:pPr/>
              <a:t>15</a:t>
            </a:fld>
            <a:endParaRPr lang="ru-RU">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Образ слайда 1"/>
          <p:cNvSpPr>
            <a:spLocks noGrp="1" noRot="1" noChangeAspect="1"/>
          </p:cNvSpPr>
          <p:nvPr>
            <p:ph type="sldImg"/>
          </p:nvPr>
        </p:nvSpPr>
        <p:spPr bwMode="auto">
          <a:noFill/>
          <a:ln>
            <a:solidFill>
              <a:srgbClr val="000000"/>
            </a:solidFill>
            <a:miter lim="800000"/>
            <a:headEnd/>
            <a:tailEnd/>
          </a:ln>
        </p:spPr>
      </p:sp>
      <p:sp>
        <p:nvSpPr>
          <p:cNvPr id="56322" name="Заметки 2"/>
          <p:cNvSpPr>
            <a:spLocks noGrp="1"/>
          </p:cNvSpPr>
          <p:nvPr>
            <p:ph type="body" idx="1"/>
          </p:nvPr>
        </p:nvSpPr>
        <p:spPr/>
        <p:txBody>
          <a:bodyPr/>
          <a:lstStyle/>
          <a:p>
            <a:pPr>
              <a:spcBef>
                <a:spcPct val="0"/>
              </a:spcBef>
            </a:pPr>
            <a:endParaRPr lang="ru-RU" smtClean="0"/>
          </a:p>
        </p:txBody>
      </p:sp>
      <p:sp>
        <p:nvSpPr>
          <p:cNvPr id="56323" name="Номер слайда 3"/>
          <p:cNvSpPr>
            <a:spLocks noGrp="1"/>
          </p:cNvSpPr>
          <p:nvPr>
            <p:ph type="sldNum" sz="quarter" idx="5"/>
          </p:nvPr>
        </p:nvSpPr>
        <p:spPr>
          <a:noFill/>
        </p:spPr>
        <p:txBody>
          <a:bodyPr/>
          <a:lstStyle/>
          <a:p>
            <a:fld id="{A53AEE6B-F6A7-4045-904F-13BBF3D40F39}" type="slidenum">
              <a:rPr lang="ru-RU">
                <a:solidFill>
                  <a:srgbClr val="000000"/>
                </a:solidFill>
              </a:rPr>
              <a:pPr/>
              <a:t>16</a:t>
            </a:fld>
            <a:endParaRPr lang="ru-RU">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Образ слайда 1"/>
          <p:cNvSpPr>
            <a:spLocks noGrp="1" noRot="1" noChangeAspect="1"/>
          </p:cNvSpPr>
          <p:nvPr>
            <p:ph type="sldImg"/>
          </p:nvPr>
        </p:nvSpPr>
        <p:spPr bwMode="auto">
          <a:noFill/>
          <a:ln>
            <a:solidFill>
              <a:srgbClr val="000000"/>
            </a:solidFill>
            <a:miter lim="800000"/>
            <a:headEnd/>
            <a:tailEnd/>
          </a:ln>
        </p:spPr>
      </p:sp>
      <p:sp>
        <p:nvSpPr>
          <p:cNvPr id="58370" name="Заметки 2"/>
          <p:cNvSpPr>
            <a:spLocks noGrp="1"/>
          </p:cNvSpPr>
          <p:nvPr>
            <p:ph type="body" idx="1"/>
          </p:nvPr>
        </p:nvSpPr>
        <p:spPr/>
        <p:txBody>
          <a:bodyPr/>
          <a:lstStyle/>
          <a:p>
            <a:pPr>
              <a:spcBef>
                <a:spcPct val="0"/>
              </a:spcBef>
            </a:pPr>
            <a:endParaRPr lang="ru-RU" smtClean="0"/>
          </a:p>
        </p:txBody>
      </p:sp>
      <p:sp>
        <p:nvSpPr>
          <p:cNvPr id="58371" name="Номер слайда 3"/>
          <p:cNvSpPr>
            <a:spLocks noGrp="1"/>
          </p:cNvSpPr>
          <p:nvPr>
            <p:ph type="sldNum" sz="quarter" idx="5"/>
          </p:nvPr>
        </p:nvSpPr>
        <p:spPr>
          <a:noFill/>
        </p:spPr>
        <p:txBody>
          <a:bodyPr/>
          <a:lstStyle/>
          <a:p>
            <a:fld id="{94B4F4F3-A69E-4EC5-BFD3-34781FDEC9C8}" type="slidenum">
              <a:rPr lang="ru-RU">
                <a:solidFill>
                  <a:srgbClr val="000000"/>
                </a:solidFill>
              </a:rPr>
              <a:pPr/>
              <a:t>17</a:t>
            </a:fld>
            <a:endParaRPr lang="ru-RU">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Образ слайда 1"/>
          <p:cNvSpPr>
            <a:spLocks noGrp="1" noRot="1" noChangeAspect="1"/>
          </p:cNvSpPr>
          <p:nvPr>
            <p:ph type="sldImg"/>
          </p:nvPr>
        </p:nvSpPr>
        <p:spPr bwMode="auto">
          <a:noFill/>
          <a:ln>
            <a:solidFill>
              <a:srgbClr val="000000"/>
            </a:solidFill>
            <a:miter lim="800000"/>
            <a:headEnd/>
            <a:tailEnd/>
          </a:ln>
        </p:spPr>
      </p:sp>
      <p:sp>
        <p:nvSpPr>
          <p:cNvPr id="60418" name="Заметки 2"/>
          <p:cNvSpPr>
            <a:spLocks noGrp="1"/>
          </p:cNvSpPr>
          <p:nvPr>
            <p:ph type="body" idx="1"/>
          </p:nvPr>
        </p:nvSpPr>
        <p:spPr/>
        <p:txBody>
          <a:bodyPr/>
          <a:lstStyle/>
          <a:p>
            <a:pPr>
              <a:spcBef>
                <a:spcPct val="0"/>
              </a:spcBef>
            </a:pPr>
            <a:endParaRPr lang="ru-RU" smtClean="0"/>
          </a:p>
        </p:txBody>
      </p:sp>
      <p:sp>
        <p:nvSpPr>
          <p:cNvPr id="60419" name="Номер слайда 3"/>
          <p:cNvSpPr>
            <a:spLocks noGrp="1"/>
          </p:cNvSpPr>
          <p:nvPr>
            <p:ph type="sldNum" sz="quarter" idx="5"/>
          </p:nvPr>
        </p:nvSpPr>
        <p:spPr>
          <a:noFill/>
        </p:spPr>
        <p:txBody>
          <a:bodyPr/>
          <a:lstStyle/>
          <a:p>
            <a:fld id="{2772F5EC-5624-4F69-BD21-1B6463ECB968}" type="slidenum">
              <a:rPr lang="ru-RU">
                <a:solidFill>
                  <a:srgbClr val="000000"/>
                </a:solidFill>
              </a:rPr>
              <a:pPr/>
              <a:t>18</a:t>
            </a:fld>
            <a:endParaRPr lang="ru-RU">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Образ слайда 1"/>
          <p:cNvSpPr>
            <a:spLocks noGrp="1" noRot="1" noChangeAspect="1"/>
          </p:cNvSpPr>
          <p:nvPr>
            <p:ph type="sldImg"/>
          </p:nvPr>
        </p:nvSpPr>
        <p:spPr bwMode="auto">
          <a:noFill/>
          <a:ln>
            <a:solidFill>
              <a:srgbClr val="000000"/>
            </a:solidFill>
            <a:miter lim="800000"/>
            <a:headEnd/>
            <a:tailEnd/>
          </a:ln>
        </p:spPr>
      </p:sp>
      <p:sp>
        <p:nvSpPr>
          <p:cNvPr id="62466" name="Заметки 2"/>
          <p:cNvSpPr>
            <a:spLocks noGrp="1"/>
          </p:cNvSpPr>
          <p:nvPr>
            <p:ph type="body" idx="1"/>
          </p:nvPr>
        </p:nvSpPr>
        <p:spPr/>
        <p:txBody>
          <a:bodyPr/>
          <a:lstStyle/>
          <a:p>
            <a:pPr>
              <a:spcBef>
                <a:spcPct val="0"/>
              </a:spcBef>
            </a:pPr>
            <a:endParaRPr lang="ru-RU" smtClean="0"/>
          </a:p>
        </p:txBody>
      </p:sp>
      <p:sp>
        <p:nvSpPr>
          <p:cNvPr id="62467" name="Номер слайда 3"/>
          <p:cNvSpPr>
            <a:spLocks noGrp="1"/>
          </p:cNvSpPr>
          <p:nvPr>
            <p:ph type="sldNum" sz="quarter" idx="5"/>
          </p:nvPr>
        </p:nvSpPr>
        <p:spPr>
          <a:noFill/>
        </p:spPr>
        <p:txBody>
          <a:bodyPr/>
          <a:lstStyle/>
          <a:p>
            <a:fld id="{EA51E821-363D-4439-A7EA-12D21F94001B}" type="slidenum">
              <a:rPr lang="ru-RU"/>
              <a:pPr/>
              <a:t>19</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Образ слайда 1"/>
          <p:cNvSpPr>
            <a:spLocks noGrp="1" noRot="1" noChangeAspect="1"/>
          </p:cNvSpPr>
          <p:nvPr>
            <p:ph type="sldImg"/>
          </p:nvPr>
        </p:nvSpPr>
        <p:spPr bwMode="auto">
          <a:noFill/>
          <a:ln>
            <a:solidFill>
              <a:srgbClr val="000000"/>
            </a:solidFill>
            <a:miter lim="800000"/>
            <a:headEnd/>
            <a:tailEnd/>
          </a:ln>
        </p:spPr>
      </p:sp>
      <p:sp>
        <p:nvSpPr>
          <p:cNvPr id="64514" name="Заметки 2"/>
          <p:cNvSpPr>
            <a:spLocks noGrp="1"/>
          </p:cNvSpPr>
          <p:nvPr>
            <p:ph type="body" idx="1"/>
          </p:nvPr>
        </p:nvSpPr>
        <p:spPr/>
        <p:txBody>
          <a:bodyPr/>
          <a:lstStyle/>
          <a:p>
            <a:pPr>
              <a:spcBef>
                <a:spcPct val="0"/>
              </a:spcBef>
            </a:pPr>
            <a:endParaRPr lang="ru-RU" smtClean="0"/>
          </a:p>
        </p:txBody>
      </p:sp>
      <p:sp>
        <p:nvSpPr>
          <p:cNvPr id="64515" name="Номер слайда 3"/>
          <p:cNvSpPr>
            <a:spLocks noGrp="1"/>
          </p:cNvSpPr>
          <p:nvPr>
            <p:ph type="sldNum" sz="quarter" idx="5"/>
          </p:nvPr>
        </p:nvSpPr>
        <p:spPr>
          <a:noFill/>
        </p:spPr>
        <p:txBody>
          <a:bodyPr/>
          <a:lstStyle/>
          <a:p>
            <a:fld id="{D3893776-7C0C-4F3E-90F3-B2106A4D0B0C}" type="slidenum">
              <a:rPr lang="ru-RU"/>
              <a:pPr/>
              <a:t>20</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Образ слайда 1"/>
          <p:cNvSpPr>
            <a:spLocks noGrp="1" noRot="1" noChangeAspect="1"/>
          </p:cNvSpPr>
          <p:nvPr>
            <p:ph type="sldImg"/>
          </p:nvPr>
        </p:nvSpPr>
        <p:spPr bwMode="auto">
          <a:noFill/>
          <a:ln>
            <a:solidFill>
              <a:srgbClr val="000000"/>
            </a:solidFill>
            <a:miter lim="800000"/>
            <a:headEnd/>
            <a:tailEnd/>
          </a:ln>
        </p:spPr>
      </p:sp>
      <p:sp>
        <p:nvSpPr>
          <p:cNvPr id="66562" name="Заметки 2"/>
          <p:cNvSpPr>
            <a:spLocks noGrp="1"/>
          </p:cNvSpPr>
          <p:nvPr>
            <p:ph type="body" idx="1"/>
          </p:nvPr>
        </p:nvSpPr>
        <p:spPr/>
        <p:txBody>
          <a:bodyPr/>
          <a:lstStyle/>
          <a:p>
            <a:pPr>
              <a:spcBef>
                <a:spcPct val="0"/>
              </a:spcBef>
            </a:pPr>
            <a:endParaRPr lang="ru-RU" smtClean="0"/>
          </a:p>
        </p:txBody>
      </p:sp>
      <p:sp>
        <p:nvSpPr>
          <p:cNvPr id="66563" name="Номер слайда 3"/>
          <p:cNvSpPr>
            <a:spLocks noGrp="1"/>
          </p:cNvSpPr>
          <p:nvPr>
            <p:ph type="sldNum" sz="quarter" idx="5"/>
          </p:nvPr>
        </p:nvSpPr>
        <p:spPr>
          <a:noFill/>
        </p:spPr>
        <p:txBody>
          <a:bodyPr/>
          <a:lstStyle/>
          <a:p>
            <a:fld id="{008967E6-2A48-4833-817D-F7EE233C1E43}" type="slidenum">
              <a:rPr lang="ru-RU"/>
              <a:pPr/>
              <a:t>21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Образ слайда 1"/>
          <p:cNvSpPr>
            <a:spLocks noGrp="1" noRot="1" noChangeAspect="1"/>
          </p:cNvSpPr>
          <p:nvPr>
            <p:ph type="sldImg"/>
          </p:nvPr>
        </p:nvSpPr>
        <p:spPr bwMode="auto">
          <a:noFill/>
          <a:ln>
            <a:solidFill>
              <a:srgbClr val="000000"/>
            </a:solidFill>
            <a:miter lim="800000"/>
            <a:headEnd/>
            <a:tailEnd/>
          </a:ln>
        </p:spPr>
      </p:sp>
      <p:sp>
        <p:nvSpPr>
          <p:cNvPr id="30722" name="Заметки 2"/>
          <p:cNvSpPr>
            <a:spLocks noGrp="1"/>
          </p:cNvSpPr>
          <p:nvPr>
            <p:ph type="body" idx="1"/>
          </p:nvPr>
        </p:nvSpPr>
        <p:spPr/>
        <p:txBody>
          <a:bodyPr/>
          <a:lstStyle/>
          <a:p>
            <a:pPr>
              <a:spcBef>
                <a:spcPct val="0"/>
              </a:spcBef>
            </a:pPr>
            <a:endParaRPr lang="ru-RU" smtClean="0"/>
          </a:p>
        </p:txBody>
      </p:sp>
      <p:sp>
        <p:nvSpPr>
          <p:cNvPr id="30723" name="Номер слайда 3"/>
          <p:cNvSpPr>
            <a:spLocks noGrp="1"/>
          </p:cNvSpPr>
          <p:nvPr>
            <p:ph type="sldNum" sz="quarter" idx="5"/>
          </p:nvPr>
        </p:nvSpPr>
        <p:spPr>
          <a:noFill/>
        </p:spPr>
        <p:txBody>
          <a:bodyPr/>
          <a:lstStyle/>
          <a:p>
            <a:fld id="{BF7B6032-3350-4268-BB67-AC0D7F5C20A7}" type="slidenum">
              <a:rPr lang="ru-RU">
                <a:solidFill>
                  <a:srgbClr val="000000"/>
                </a:solidFill>
              </a:rPr>
              <a:pPr/>
              <a:t>3</a:t>
            </a:fld>
            <a:endParaRPr lang="ru-RU">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Образ слайда 1"/>
          <p:cNvSpPr>
            <a:spLocks noGrp="1" noRot="1" noChangeAspect="1"/>
          </p:cNvSpPr>
          <p:nvPr>
            <p:ph type="sldImg"/>
          </p:nvPr>
        </p:nvSpPr>
        <p:spPr bwMode="auto">
          <a:noFill/>
          <a:ln>
            <a:solidFill>
              <a:srgbClr val="000000"/>
            </a:solidFill>
            <a:miter lim="800000"/>
            <a:headEnd/>
            <a:tailEnd/>
          </a:ln>
        </p:spPr>
      </p:sp>
      <p:sp>
        <p:nvSpPr>
          <p:cNvPr id="68610" name="Заметки 2"/>
          <p:cNvSpPr>
            <a:spLocks noGrp="1"/>
          </p:cNvSpPr>
          <p:nvPr>
            <p:ph type="body" idx="1"/>
          </p:nvPr>
        </p:nvSpPr>
        <p:spPr/>
        <p:txBody>
          <a:bodyPr/>
          <a:lstStyle/>
          <a:p>
            <a:pPr>
              <a:spcBef>
                <a:spcPct val="0"/>
              </a:spcBef>
            </a:pPr>
            <a:endParaRPr lang="ru-RU" smtClean="0"/>
          </a:p>
        </p:txBody>
      </p:sp>
      <p:sp>
        <p:nvSpPr>
          <p:cNvPr id="68611" name="Номер слайда 3"/>
          <p:cNvSpPr>
            <a:spLocks noGrp="1"/>
          </p:cNvSpPr>
          <p:nvPr>
            <p:ph type="sldNum" sz="quarter" idx="5"/>
          </p:nvPr>
        </p:nvSpPr>
        <p:spPr>
          <a:noFill/>
        </p:spPr>
        <p:txBody>
          <a:bodyPr/>
          <a:lstStyle/>
          <a:p>
            <a:fld id="{62B9817F-9870-4470-9717-1B22DE7FFD06}" type="slidenum">
              <a:rPr lang="ru-RU"/>
              <a:pPr/>
              <a:t>22</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Образ слайда 1"/>
          <p:cNvSpPr>
            <a:spLocks noGrp="1" noRot="1" noChangeAspect="1"/>
          </p:cNvSpPr>
          <p:nvPr>
            <p:ph type="sldImg"/>
          </p:nvPr>
        </p:nvSpPr>
        <p:spPr bwMode="auto">
          <a:noFill/>
          <a:ln>
            <a:solidFill>
              <a:srgbClr val="000000"/>
            </a:solidFill>
            <a:miter lim="800000"/>
            <a:headEnd/>
            <a:tailEnd/>
          </a:ln>
        </p:spPr>
      </p:sp>
      <p:sp>
        <p:nvSpPr>
          <p:cNvPr id="70658" name="Заметки 2"/>
          <p:cNvSpPr>
            <a:spLocks noGrp="1"/>
          </p:cNvSpPr>
          <p:nvPr>
            <p:ph type="body" idx="1"/>
          </p:nvPr>
        </p:nvSpPr>
        <p:spPr/>
        <p:txBody>
          <a:bodyPr/>
          <a:lstStyle/>
          <a:p>
            <a:pPr>
              <a:spcBef>
                <a:spcPct val="0"/>
              </a:spcBef>
            </a:pPr>
            <a:endParaRPr lang="ru-RU" smtClean="0"/>
          </a:p>
        </p:txBody>
      </p:sp>
      <p:sp>
        <p:nvSpPr>
          <p:cNvPr id="70659" name="Номер слайда 3"/>
          <p:cNvSpPr>
            <a:spLocks noGrp="1"/>
          </p:cNvSpPr>
          <p:nvPr>
            <p:ph type="sldNum" sz="quarter" idx="5"/>
          </p:nvPr>
        </p:nvSpPr>
        <p:spPr>
          <a:noFill/>
        </p:spPr>
        <p:txBody>
          <a:bodyPr/>
          <a:lstStyle/>
          <a:p>
            <a:fld id="{3447E145-6198-4BCB-97C7-C3EB2ECA5FE3}" type="slidenum">
              <a:rPr lang="ru-RU"/>
              <a:pPr/>
              <a:t>23</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Образ слайда 1"/>
          <p:cNvSpPr>
            <a:spLocks noGrp="1" noRot="1" noChangeAspect="1"/>
          </p:cNvSpPr>
          <p:nvPr>
            <p:ph type="sldImg"/>
          </p:nvPr>
        </p:nvSpPr>
        <p:spPr bwMode="auto">
          <a:noFill/>
          <a:ln>
            <a:solidFill>
              <a:srgbClr val="000000"/>
            </a:solidFill>
            <a:miter lim="800000"/>
            <a:headEnd/>
            <a:tailEnd/>
          </a:ln>
        </p:spPr>
      </p:sp>
      <p:sp>
        <p:nvSpPr>
          <p:cNvPr id="72706" name="Заметки 2"/>
          <p:cNvSpPr>
            <a:spLocks noGrp="1"/>
          </p:cNvSpPr>
          <p:nvPr>
            <p:ph type="body" idx="1"/>
          </p:nvPr>
        </p:nvSpPr>
        <p:spPr/>
        <p:txBody>
          <a:bodyPr/>
          <a:lstStyle/>
          <a:p>
            <a:pPr>
              <a:spcBef>
                <a:spcPct val="0"/>
              </a:spcBef>
            </a:pPr>
            <a:endParaRPr lang="ru-RU" smtClean="0"/>
          </a:p>
        </p:txBody>
      </p:sp>
      <p:sp>
        <p:nvSpPr>
          <p:cNvPr id="72707" name="Номер слайда 3"/>
          <p:cNvSpPr>
            <a:spLocks noGrp="1"/>
          </p:cNvSpPr>
          <p:nvPr>
            <p:ph type="sldNum" sz="quarter" idx="5"/>
          </p:nvPr>
        </p:nvSpPr>
        <p:spPr>
          <a:noFill/>
        </p:spPr>
        <p:txBody>
          <a:bodyPr/>
          <a:lstStyle/>
          <a:p>
            <a:fld id="{61ED1F37-B693-4FF5-BDBF-D82BD589BF1A}" type="slidenum">
              <a:rPr lang="ru-RU"/>
              <a:pPr/>
              <a:t>24</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Образ слайда 1"/>
          <p:cNvSpPr>
            <a:spLocks noGrp="1" noRot="1" noChangeAspect="1"/>
          </p:cNvSpPr>
          <p:nvPr>
            <p:ph type="sldImg"/>
          </p:nvPr>
        </p:nvSpPr>
        <p:spPr bwMode="auto">
          <a:noFill/>
          <a:ln>
            <a:solidFill>
              <a:srgbClr val="000000"/>
            </a:solidFill>
            <a:miter lim="800000"/>
            <a:headEnd/>
            <a:tailEnd/>
          </a:ln>
        </p:spPr>
      </p:sp>
      <p:sp>
        <p:nvSpPr>
          <p:cNvPr id="74754" name="Заметки 2"/>
          <p:cNvSpPr>
            <a:spLocks noGrp="1"/>
          </p:cNvSpPr>
          <p:nvPr>
            <p:ph type="body" idx="1"/>
          </p:nvPr>
        </p:nvSpPr>
        <p:spPr/>
        <p:txBody>
          <a:bodyPr/>
          <a:lstStyle/>
          <a:p>
            <a:pPr>
              <a:spcBef>
                <a:spcPct val="0"/>
              </a:spcBef>
            </a:pPr>
            <a:endParaRPr lang="ru-RU" smtClean="0"/>
          </a:p>
        </p:txBody>
      </p:sp>
      <p:sp>
        <p:nvSpPr>
          <p:cNvPr id="74755" name="Номер слайда 3"/>
          <p:cNvSpPr>
            <a:spLocks noGrp="1"/>
          </p:cNvSpPr>
          <p:nvPr>
            <p:ph type="sldNum" sz="quarter" idx="5"/>
          </p:nvPr>
        </p:nvSpPr>
        <p:spPr>
          <a:noFill/>
        </p:spPr>
        <p:txBody>
          <a:bodyPr/>
          <a:lstStyle/>
          <a:p>
            <a:fld id="{B32D828A-7896-485F-8F01-E8E0B3A18AC0}" type="slidenum">
              <a:rPr lang="ru-RU"/>
              <a:pPr/>
              <a:t>25</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Образ слайда 1"/>
          <p:cNvSpPr>
            <a:spLocks noGrp="1" noRot="1" noChangeAspect="1"/>
          </p:cNvSpPr>
          <p:nvPr>
            <p:ph type="sldImg"/>
          </p:nvPr>
        </p:nvSpPr>
        <p:spPr bwMode="auto">
          <a:noFill/>
          <a:ln>
            <a:solidFill>
              <a:srgbClr val="000000"/>
            </a:solidFill>
            <a:miter lim="800000"/>
            <a:headEnd/>
            <a:tailEnd/>
          </a:ln>
        </p:spPr>
      </p:sp>
      <p:sp>
        <p:nvSpPr>
          <p:cNvPr id="76802" name="Заметки 2"/>
          <p:cNvSpPr>
            <a:spLocks noGrp="1"/>
          </p:cNvSpPr>
          <p:nvPr>
            <p:ph type="body" idx="1"/>
          </p:nvPr>
        </p:nvSpPr>
        <p:spPr/>
        <p:txBody>
          <a:bodyPr/>
          <a:lstStyle/>
          <a:p>
            <a:pPr>
              <a:spcBef>
                <a:spcPct val="0"/>
              </a:spcBef>
            </a:pPr>
            <a:endParaRPr lang="ru-RU" smtClean="0"/>
          </a:p>
        </p:txBody>
      </p:sp>
      <p:sp>
        <p:nvSpPr>
          <p:cNvPr id="76803" name="Номер слайда 3"/>
          <p:cNvSpPr>
            <a:spLocks noGrp="1"/>
          </p:cNvSpPr>
          <p:nvPr>
            <p:ph type="sldNum" sz="quarter" idx="5"/>
          </p:nvPr>
        </p:nvSpPr>
        <p:spPr>
          <a:noFill/>
        </p:spPr>
        <p:txBody>
          <a:bodyPr/>
          <a:lstStyle/>
          <a:p>
            <a:fld id="{C30FE68C-8E86-46CF-ADD8-9DE9E030D08C}" type="slidenum">
              <a:rPr lang="ru-RU"/>
              <a:pPr/>
              <a:t>26</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Образ слайда 1"/>
          <p:cNvSpPr>
            <a:spLocks noGrp="1" noRot="1" noChangeAspect="1"/>
          </p:cNvSpPr>
          <p:nvPr>
            <p:ph type="sldImg"/>
          </p:nvPr>
        </p:nvSpPr>
        <p:spPr bwMode="auto">
          <a:noFill/>
          <a:ln>
            <a:solidFill>
              <a:srgbClr val="000000"/>
            </a:solidFill>
            <a:miter lim="800000"/>
            <a:headEnd/>
            <a:tailEnd/>
          </a:ln>
        </p:spPr>
      </p:sp>
      <p:sp>
        <p:nvSpPr>
          <p:cNvPr id="78850" name="Заметки 2"/>
          <p:cNvSpPr>
            <a:spLocks noGrp="1"/>
          </p:cNvSpPr>
          <p:nvPr>
            <p:ph type="body" idx="1"/>
          </p:nvPr>
        </p:nvSpPr>
        <p:spPr/>
        <p:txBody>
          <a:bodyPr/>
          <a:lstStyle/>
          <a:p>
            <a:pPr>
              <a:spcBef>
                <a:spcPct val="0"/>
              </a:spcBef>
            </a:pPr>
            <a:endParaRPr lang="ru-RU" smtClean="0"/>
          </a:p>
        </p:txBody>
      </p:sp>
      <p:sp>
        <p:nvSpPr>
          <p:cNvPr id="78851" name="Номер слайда 3"/>
          <p:cNvSpPr>
            <a:spLocks noGrp="1"/>
          </p:cNvSpPr>
          <p:nvPr>
            <p:ph type="sldNum" sz="quarter" idx="5"/>
          </p:nvPr>
        </p:nvSpPr>
        <p:spPr>
          <a:noFill/>
        </p:spPr>
        <p:txBody>
          <a:bodyPr/>
          <a:lstStyle/>
          <a:p>
            <a:fld id="{B856F87B-4041-4482-868F-90E4C47AE6E5}" type="slidenum">
              <a:rPr lang="ru-RU"/>
              <a:pPr/>
              <a:t>27</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Образ слайда 1"/>
          <p:cNvSpPr>
            <a:spLocks noGrp="1" noRot="1" noChangeAspect="1"/>
          </p:cNvSpPr>
          <p:nvPr>
            <p:ph type="sldImg"/>
          </p:nvPr>
        </p:nvSpPr>
        <p:spPr bwMode="auto">
          <a:noFill/>
          <a:ln>
            <a:solidFill>
              <a:srgbClr val="000000"/>
            </a:solidFill>
            <a:miter lim="800000"/>
            <a:headEnd/>
            <a:tailEnd/>
          </a:ln>
        </p:spPr>
      </p:sp>
      <p:sp>
        <p:nvSpPr>
          <p:cNvPr id="80898" name="Заметки 2"/>
          <p:cNvSpPr>
            <a:spLocks noGrp="1"/>
          </p:cNvSpPr>
          <p:nvPr>
            <p:ph type="body" idx="1"/>
          </p:nvPr>
        </p:nvSpPr>
        <p:spPr/>
        <p:txBody>
          <a:bodyPr/>
          <a:lstStyle/>
          <a:p>
            <a:pPr>
              <a:spcBef>
                <a:spcPct val="0"/>
              </a:spcBef>
            </a:pPr>
            <a:endParaRPr lang="ru-RU" smtClean="0"/>
          </a:p>
        </p:txBody>
      </p:sp>
      <p:sp>
        <p:nvSpPr>
          <p:cNvPr id="80899" name="Номер слайда 3"/>
          <p:cNvSpPr>
            <a:spLocks noGrp="1"/>
          </p:cNvSpPr>
          <p:nvPr>
            <p:ph type="sldNum" sz="quarter" idx="5"/>
          </p:nvPr>
        </p:nvSpPr>
        <p:spPr>
          <a:noFill/>
        </p:spPr>
        <p:txBody>
          <a:bodyPr/>
          <a:lstStyle/>
          <a:p>
            <a:fld id="{3E8B1C60-D680-4B5B-AED5-28C26E5B7F31}" type="slidenum">
              <a:rPr lang="ru-RU"/>
              <a:pPr/>
              <a:t>28</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Образ слайда 1"/>
          <p:cNvSpPr>
            <a:spLocks noGrp="1" noRot="1" noChangeAspect="1"/>
          </p:cNvSpPr>
          <p:nvPr>
            <p:ph type="sldImg"/>
          </p:nvPr>
        </p:nvSpPr>
        <p:spPr bwMode="auto">
          <a:noFill/>
          <a:ln>
            <a:solidFill>
              <a:srgbClr val="000000"/>
            </a:solidFill>
            <a:miter lim="800000"/>
            <a:headEnd/>
            <a:tailEnd/>
          </a:ln>
        </p:spPr>
      </p:sp>
      <p:sp>
        <p:nvSpPr>
          <p:cNvPr id="82946" name="Заметки 2"/>
          <p:cNvSpPr>
            <a:spLocks noGrp="1"/>
          </p:cNvSpPr>
          <p:nvPr>
            <p:ph type="body" idx="1"/>
          </p:nvPr>
        </p:nvSpPr>
        <p:spPr/>
        <p:txBody>
          <a:bodyPr/>
          <a:lstStyle/>
          <a:p>
            <a:pPr>
              <a:spcBef>
                <a:spcPct val="0"/>
              </a:spcBef>
            </a:pPr>
            <a:endParaRPr lang="ru-RU" smtClean="0"/>
          </a:p>
        </p:txBody>
      </p:sp>
      <p:sp>
        <p:nvSpPr>
          <p:cNvPr id="82947" name="Номер слайда 3"/>
          <p:cNvSpPr>
            <a:spLocks noGrp="1"/>
          </p:cNvSpPr>
          <p:nvPr>
            <p:ph type="sldNum" sz="quarter" idx="5"/>
          </p:nvPr>
        </p:nvSpPr>
        <p:spPr>
          <a:noFill/>
        </p:spPr>
        <p:txBody>
          <a:bodyPr/>
          <a:lstStyle/>
          <a:p>
            <a:fld id="{3B550778-8DC3-48E9-BB31-5B32850DBE7B}" type="slidenum">
              <a:rPr lang="ru-RU"/>
              <a:pPr/>
              <a:t>29</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Образ слайда 1"/>
          <p:cNvSpPr>
            <a:spLocks noGrp="1" noRot="1" noChangeAspect="1"/>
          </p:cNvSpPr>
          <p:nvPr>
            <p:ph type="sldImg"/>
          </p:nvPr>
        </p:nvSpPr>
        <p:spPr bwMode="auto">
          <a:noFill/>
          <a:ln>
            <a:solidFill>
              <a:srgbClr val="000000"/>
            </a:solidFill>
            <a:miter lim="800000"/>
            <a:headEnd/>
            <a:tailEnd/>
          </a:ln>
        </p:spPr>
      </p:sp>
      <p:sp>
        <p:nvSpPr>
          <p:cNvPr id="84994" name="Заметки 2"/>
          <p:cNvSpPr>
            <a:spLocks noGrp="1"/>
          </p:cNvSpPr>
          <p:nvPr>
            <p:ph type="body" idx="1"/>
          </p:nvPr>
        </p:nvSpPr>
        <p:spPr/>
        <p:txBody>
          <a:bodyPr/>
          <a:lstStyle/>
          <a:p>
            <a:pPr>
              <a:spcBef>
                <a:spcPct val="0"/>
              </a:spcBef>
            </a:pPr>
            <a:endParaRPr lang="ru-RU" smtClean="0"/>
          </a:p>
        </p:txBody>
      </p:sp>
      <p:sp>
        <p:nvSpPr>
          <p:cNvPr id="84995" name="Номер слайда 3"/>
          <p:cNvSpPr>
            <a:spLocks noGrp="1"/>
          </p:cNvSpPr>
          <p:nvPr>
            <p:ph type="sldNum" sz="quarter" idx="5"/>
          </p:nvPr>
        </p:nvSpPr>
        <p:spPr>
          <a:noFill/>
        </p:spPr>
        <p:txBody>
          <a:bodyPr/>
          <a:lstStyle/>
          <a:p>
            <a:fld id="{37DF1FFC-C6C0-45D4-BB9F-62BF1FA5D654}" type="slidenum">
              <a:rPr lang="ru-RU"/>
              <a:pPr/>
              <a:t>30</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Образ слайда 1"/>
          <p:cNvSpPr>
            <a:spLocks noGrp="1" noRot="1" noChangeAspect="1"/>
          </p:cNvSpPr>
          <p:nvPr>
            <p:ph type="sldImg"/>
          </p:nvPr>
        </p:nvSpPr>
        <p:spPr bwMode="auto">
          <a:noFill/>
          <a:ln>
            <a:solidFill>
              <a:srgbClr val="000000"/>
            </a:solidFill>
            <a:miter lim="800000"/>
            <a:headEnd/>
            <a:tailEnd/>
          </a:ln>
        </p:spPr>
      </p:sp>
      <p:sp>
        <p:nvSpPr>
          <p:cNvPr id="87042" name="Заметки 2"/>
          <p:cNvSpPr>
            <a:spLocks noGrp="1"/>
          </p:cNvSpPr>
          <p:nvPr>
            <p:ph type="body" idx="1"/>
          </p:nvPr>
        </p:nvSpPr>
        <p:spPr/>
        <p:txBody>
          <a:bodyPr/>
          <a:lstStyle/>
          <a:p>
            <a:pPr>
              <a:spcBef>
                <a:spcPct val="0"/>
              </a:spcBef>
            </a:pPr>
            <a:endParaRPr lang="ru-RU" smtClean="0"/>
          </a:p>
        </p:txBody>
      </p:sp>
      <p:sp>
        <p:nvSpPr>
          <p:cNvPr id="87043" name="Номер слайда 3"/>
          <p:cNvSpPr>
            <a:spLocks noGrp="1"/>
          </p:cNvSpPr>
          <p:nvPr>
            <p:ph type="sldNum" sz="quarter" idx="5"/>
          </p:nvPr>
        </p:nvSpPr>
        <p:spPr>
          <a:noFill/>
        </p:spPr>
        <p:txBody>
          <a:bodyPr/>
          <a:lstStyle/>
          <a:p>
            <a:fld id="{A42C6541-EE30-4C25-9891-1940D33E29FB}" type="slidenum">
              <a:rPr lang="ru-RU"/>
              <a:pPr/>
              <a:t>31</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раз слайда 1"/>
          <p:cNvSpPr>
            <a:spLocks noGrp="1" noRot="1" noChangeAspect="1"/>
          </p:cNvSpPr>
          <p:nvPr>
            <p:ph type="sldImg"/>
          </p:nvPr>
        </p:nvSpPr>
        <p:spPr bwMode="auto">
          <a:noFill/>
          <a:ln>
            <a:solidFill>
              <a:srgbClr val="000000"/>
            </a:solidFill>
            <a:miter lim="800000"/>
            <a:headEnd/>
            <a:tailEnd/>
          </a:ln>
        </p:spPr>
      </p:sp>
      <p:sp>
        <p:nvSpPr>
          <p:cNvPr id="32770" name="Заметки 2"/>
          <p:cNvSpPr>
            <a:spLocks noGrp="1"/>
          </p:cNvSpPr>
          <p:nvPr>
            <p:ph type="body" idx="1"/>
          </p:nvPr>
        </p:nvSpPr>
        <p:spPr/>
        <p:txBody>
          <a:bodyPr/>
          <a:lstStyle/>
          <a:p>
            <a:pPr>
              <a:spcBef>
                <a:spcPct val="0"/>
              </a:spcBef>
            </a:pPr>
            <a:endParaRPr lang="ru-RU" smtClean="0"/>
          </a:p>
        </p:txBody>
      </p:sp>
      <p:sp>
        <p:nvSpPr>
          <p:cNvPr id="32771" name="Номер слайда 3"/>
          <p:cNvSpPr>
            <a:spLocks noGrp="1"/>
          </p:cNvSpPr>
          <p:nvPr>
            <p:ph type="sldNum" sz="quarter" idx="5"/>
          </p:nvPr>
        </p:nvSpPr>
        <p:spPr>
          <a:noFill/>
        </p:spPr>
        <p:txBody>
          <a:bodyPr/>
          <a:lstStyle/>
          <a:p>
            <a:fld id="{5E94C4E6-4539-4660-8DB8-9803A05E7FAC}" type="slidenum">
              <a:rPr lang="ru-RU">
                <a:solidFill>
                  <a:srgbClr val="000000"/>
                </a:solidFill>
              </a:rPr>
              <a:pPr/>
              <a:t>4</a:t>
            </a:fld>
            <a:endParaRPr lang="ru-RU">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Образ слайда 1"/>
          <p:cNvSpPr>
            <a:spLocks noGrp="1" noRot="1" noChangeAspect="1"/>
          </p:cNvSpPr>
          <p:nvPr>
            <p:ph type="sldImg"/>
          </p:nvPr>
        </p:nvSpPr>
        <p:spPr bwMode="auto">
          <a:noFill/>
          <a:ln>
            <a:solidFill>
              <a:srgbClr val="000000"/>
            </a:solidFill>
            <a:miter lim="800000"/>
            <a:headEnd/>
            <a:tailEnd/>
          </a:ln>
        </p:spPr>
      </p:sp>
      <p:sp>
        <p:nvSpPr>
          <p:cNvPr id="89090" name="Заметки 2"/>
          <p:cNvSpPr>
            <a:spLocks noGrp="1"/>
          </p:cNvSpPr>
          <p:nvPr>
            <p:ph type="body" idx="1"/>
          </p:nvPr>
        </p:nvSpPr>
        <p:spPr/>
        <p:txBody>
          <a:bodyPr/>
          <a:lstStyle/>
          <a:p>
            <a:pPr>
              <a:spcBef>
                <a:spcPct val="0"/>
              </a:spcBef>
            </a:pPr>
            <a:endParaRPr lang="ru-RU" smtClean="0"/>
          </a:p>
        </p:txBody>
      </p:sp>
      <p:sp>
        <p:nvSpPr>
          <p:cNvPr id="89091" name="Номер слайда 3"/>
          <p:cNvSpPr>
            <a:spLocks noGrp="1"/>
          </p:cNvSpPr>
          <p:nvPr>
            <p:ph type="sldNum" sz="quarter" idx="5"/>
          </p:nvPr>
        </p:nvSpPr>
        <p:spPr>
          <a:noFill/>
        </p:spPr>
        <p:txBody>
          <a:bodyPr/>
          <a:lstStyle/>
          <a:p>
            <a:fld id="{83F7C3C9-0B2D-4717-9BEF-DC2083983559}" type="slidenum">
              <a:rPr lang="ru-RU"/>
              <a:pPr/>
              <a:t>32</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Образ слайда 1"/>
          <p:cNvSpPr>
            <a:spLocks noGrp="1" noRot="1" noChangeAspect="1"/>
          </p:cNvSpPr>
          <p:nvPr>
            <p:ph type="sldImg"/>
          </p:nvPr>
        </p:nvSpPr>
        <p:spPr bwMode="auto">
          <a:noFill/>
          <a:ln>
            <a:solidFill>
              <a:srgbClr val="000000"/>
            </a:solidFill>
            <a:miter lim="800000"/>
            <a:headEnd/>
            <a:tailEnd/>
          </a:ln>
        </p:spPr>
      </p:sp>
      <p:sp>
        <p:nvSpPr>
          <p:cNvPr id="91138" name="Заметки 2"/>
          <p:cNvSpPr>
            <a:spLocks noGrp="1"/>
          </p:cNvSpPr>
          <p:nvPr>
            <p:ph type="body" idx="1"/>
          </p:nvPr>
        </p:nvSpPr>
        <p:spPr/>
        <p:txBody>
          <a:bodyPr/>
          <a:lstStyle/>
          <a:p>
            <a:pPr>
              <a:spcBef>
                <a:spcPct val="0"/>
              </a:spcBef>
            </a:pPr>
            <a:endParaRPr lang="ru-RU" smtClean="0"/>
          </a:p>
        </p:txBody>
      </p:sp>
      <p:sp>
        <p:nvSpPr>
          <p:cNvPr id="91139" name="Номер слайда 3"/>
          <p:cNvSpPr>
            <a:spLocks noGrp="1"/>
          </p:cNvSpPr>
          <p:nvPr>
            <p:ph type="sldNum" sz="quarter" idx="5"/>
          </p:nvPr>
        </p:nvSpPr>
        <p:spPr>
          <a:noFill/>
        </p:spPr>
        <p:txBody>
          <a:bodyPr/>
          <a:lstStyle/>
          <a:p>
            <a:fld id="{F08EDF53-E7B9-4537-9F7D-C7FDD0DB47DA}" type="slidenum">
              <a:rPr lang="ru-RU"/>
              <a:pPr/>
              <a:t>33</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Образ слайда 1"/>
          <p:cNvSpPr>
            <a:spLocks noGrp="1" noRot="1" noChangeAspect="1"/>
          </p:cNvSpPr>
          <p:nvPr>
            <p:ph type="sldImg"/>
          </p:nvPr>
        </p:nvSpPr>
        <p:spPr bwMode="auto">
          <a:noFill/>
          <a:ln>
            <a:solidFill>
              <a:srgbClr val="000000"/>
            </a:solidFill>
            <a:miter lim="800000"/>
            <a:headEnd/>
            <a:tailEnd/>
          </a:ln>
        </p:spPr>
      </p:sp>
      <p:sp>
        <p:nvSpPr>
          <p:cNvPr id="93186" name="Заметки 2"/>
          <p:cNvSpPr>
            <a:spLocks noGrp="1"/>
          </p:cNvSpPr>
          <p:nvPr>
            <p:ph type="body" idx="1"/>
          </p:nvPr>
        </p:nvSpPr>
        <p:spPr/>
        <p:txBody>
          <a:bodyPr/>
          <a:lstStyle/>
          <a:p>
            <a:pPr>
              <a:spcBef>
                <a:spcPct val="0"/>
              </a:spcBef>
            </a:pPr>
            <a:endParaRPr lang="ru-RU" smtClean="0"/>
          </a:p>
        </p:txBody>
      </p:sp>
      <p:sp>
        <p:nvSpPr>
          <p:cNvPr id="93187" name="Номер слайда 3"/>
          <p:cNvSpPr>
            <a:spLocks noGrp="1"/>
          </p:cNvSpPr>
          <p:nvPr>
            <p:ph type="sldNum" sz="quarter" idx="5"/>
          </p:nvPr>
        </p:nvSpPr>
        <p:spPr>
          <a:noFill/>
        </p:spPr>
        <p:txBody>
          <a:bodyPr/>
          <a:lstStyle/>
          <a:p>
            <a:fld id="{834300A9-6EB0-43C4-BC2C-EA4E54407676}" type="slidenum">
              <a:rPr lang="ru-RU"/>
              <a:pPr/>
              <a:t>34</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Образ слайда 1"/>
          <p:cNvSpPr>
            <a:spLocks noGrp="1" noRot="1" noChangeAspect="1"/>
          </p:cNvSpPr>
          <p:nvPr>
            <p:ph type="sldImg"/>
          </p:nvPr>
        </p:nvSpPr>
        <p:spPr bwMode="auto">
          <a:noFill/>
          <a:ln>
            <a:solidFill>
              <a:srgbClr val="000000"/>
            </a:solidFill>
            <a:miter lim="800000"/>
            <a:headEnd/>
            <a:tailEnd/>
          </a:ln>
        </p:spPr>
      </p:sp>
      <p:sp>
        <p:nvSpPr>
          <p:cNvPr id="95234" name="Заметки 2"/>
          <p:cNvSpPr>
            <a:spLocks noGrp="1"/>
          </p:cNvSpPr>
          <p:nvPr>
            <p:ph type="body" idx="1"/>
          </p:nvPr>
        </p:nvSpPr>
        <p:spPr/>
        <p:txBody>
          <a:bodyPr/>
          <a:lstStyle/>
          <a:p>
            <a:pPr>
              <a:spcBef>
                <a:spcPct val="0"/>
              </a:spcBef>
            </a:pPr>
            <a:endParaRPr lang="ru-RU" smtClean="0"/>
          </a:p>
        </p:txBody>
      </p:sp>
      <p:sp>
        <p:nvSpPr>
          <p:cNvPr id="95235" name="Номер слайда 3"/>
          <p:cNvSpPr>
            <a:spLocks noGrp="1"/>
          </p:cNvSpPr>
          <p:nvPr>
            <p:ph type="sldNum" sz="quarter" idx="5"/>
          </p:nvPr>
        </p:nvSpPr>
        <p:spPr>
          <a:noFill/>
        </p:spPr>
        <p:txBody>
          <a:bodyPr/>
          <a:lstStyle/>
          <a:p>
            <a:fld id="{FF4CB6D7-671C-42A7-8E06-53319328A193}" type="slidenum">
              <a:rPr lang="ru-RU"/>
              <a:pPr/>
              <a:t>35</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Образ слайда 1"/>
          <p:cNvSpPr>
            <a:spLocks noGrp="1" noRot="1" noChangeAspect="1"/>
          </p:cNvSpPr>
          <p:nvPr>
            <p:ph type="sldImg"/>
          </p:nvPr>
        </p:nvSpPr>
        <p:spPr bwMode="auto">
          <a:noFill/>
          <a:ln>
            <a:solidFill>
              <a:srgbClr val="000000"/>
            </a:solidFill>
            <a:miter lim="800000"/>
            <a:headEnd/>
            <a:tailEnd/>
          </a:ln>
        </p:spPr>
      </p:sp>
      <p:sp>
        <p:nvSpPr>
          <p:cNvPr id="97282" name="Заметки 2"/>
          <p:cNvSpPr>
            <a:spLocks noGrp="1"/>
          </p:cNvSpPr>
          <p:nvPr>
            <p:ph type="body" idx="1"/>
          </p:nvPr>
        </p:nvSpPr>
        <p:spPr/>
        <p:txBody>
          <a:bodyPr/>
          <a:lstStyle/>
          <a:p>
            <a:pPr>
              <a:spcBef>
                <a:spcPct val="0"/>
              </a:spcBef>
            </a:pPr>
            <a:endParaRPr lang="ru-RU" smtClean="0"/>
          </a:p>
        </p:txBody>
      </p:sp>
      <p:sp>
        <p:nvSpPr>
          <p:cNvPr id="97283" name="Номер слайда 3"/>
          <p:cNvSpPr>
            <a:spLocks noGrp="1"/>
          </p:cNvSpPr>
          <p:nvPr>
            <p:ph type="sldNum" sz="quarter" idx="5"/>
          </p:nvPr>
        </p:nvSpPr>
        <p:spPr>
          <a:noFill/>
        </p:spPr>
        <p:txBody>
          <a:bodyPr/>
          <a:lstStyle/>
          <a:p>
            <a:fld id="{D8A2C613-F8A8-4D0F-80EF-B6373B04A14A}" type="slidenum">
              <a:rPr lang="ru-RU"/>
              <a:pPr/>
              <a:t>36</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Образ слайда 1"/>
          <p:cNvSpPr>
            <a:spLocks noGrp="1" noRot="1" noChangeAspect="1"/>
          </p:cNvSpPr>
          <p:nvPr>
            <p:ph type="sldImg"/>
          </p:nvPr>
        </p:nvSpPr>
        <p:spPr bwMode="auto">
          <a:noFill/>
          <a:ln>
            <a:solidFill>
              <a:srgbClr val="000000"/>
            </a:solidFill>
            <a:miter lim="800000"/>
            <a:headEnd/>
            <a:tailEnd/>
          </a:ln>
        </p:spPr>
      </p:sp>
      <p:sp>
        <p:nvSpPr>
          <p:cNvPr id="99330" name="Заметки 2"/>
          <p:cNvSpPr>
            <a:spLocks noGrp="1"/>
          </p:cNvSpPr>
          <p:nvPr>
            <p:ph type="body" idx="1"/>
          </p:nvPr>
        </p:nvSpPr>
        <p:spPr/>
        <p:txBody>
          <a:bodyPr/>
          <a:lstStyle/>
          <a:p>
            <a:pPr>
              <a:spcBef>
                <a:spcPct val="0"/>
              </a:spcBef>
            </a:pPr>
            <a:endParaRPr lang="ru-RU" smtClean="0"/>
          </a:p>
        </p:txBody>
      </p:sp>
      <p:sp>
        <p:nvSpPr>
          <p:cNvPr id="99331" name="Номер слайда 3"/>
          <p:cNvSpPr>
            <a:spLocks noGrp="1"/>
          </p:cNvSpPr>
          <p:nvPr>
            <p:ph type="sldNum" sz="quarter" idx="5"/>
          </p:nvPr>
        </p:nvSpPr>
        <p:spPr>
          <a:noFill/>
        </p:spPr>
        <p:txBody>
          <a:bodyPr/>
          <a:lstStyle/>
          <a:p>
            <a:fld id="{D0C25082-108D-4C25-974A-347E3A001576}" type="slidenum">
              <a:rPr lang="ru-RU"/>
              <a:pPr/>
              <a:t>37</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Образ слайда 1"/>
          <p:cNvSpPr>
            <a:spLocks noGrp="1" noRot="1" noChangeAspect="1"/>
          </p:cNvSpPr>
          <p:nvPr>
            <p:ph type="sldImg"/>
          </p:nvPr>
        </p:nvSpPr>
        <p:spPr bwMode="auto">
          <a:noFill/>
          <a:ln>
            <a:solidFill>
              <a:srgbClr val="000000"/>
            </a:solidFill>
            <a:miter lim="800000"/>
            <a:headEnd/>
            <a:tailEnd/>
          </a:ln>
        </p:spPr>
      </p:sp>
      <p:sp>
        <p:nvSpPr>
          <p:cNvPr id="101378" name="Заметки 2"/>
          <p:cNvSpPr>
            <a:spLocks noGrp="1"/>
          </p:cNvSpPr>
          <p:nvPr>
            <p:ph type="body" idx="1"/>
          </p:nvPr>
        </p:nvSpPr>
        <p:spPr/>
        <p:txBody>
          <a:bodyPr/>
          <a:lstStyle/>
          <a:p>
            <a:pPr>
              <a:spcBef>
                <a:spcPct val="0"/>
              </a:spcBef>
            </a:pPr>
            <a:endParaRPr lang="ru-RU" smtClean="0"/>
          </a:p>
        </p:txBody>
      </p:sp>
      <p:sp>
        <p:nvSpPr>
          <p:cNvPr id="101379" name="Номер слайда 3"/>
          <p:cNvSpPr>
            <a:spLocks noGrp="1"/>
          </p:cNvSpPr>
          <p:nvPr>
            <p:ph type="sldNum" sz="quarter" idx="5"/>
          </p:nvPr>
        </p:nvSpPr>
        <p:spPr>
          <a:noFill/>
        </p:spPr>
        <p:txBody>
          <a:bodyPr/>
          <a:lstStyle/>
          <a:p>
            <a:fld id="{F2C0E31A-205D-401A-8AFF-96872E0EC68C}" type="slidenum">
              <a:rPr lang="ru-RU"/>
              <a:pPr/>
              <a:t>38</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Образ слайда 1"/>
          <p:cNvSpPr>
            <a:spLocks noGrp="1" noRot="1" noChangeAspect="1"/>
          </p:cNvSpPr>
          <p:nvPr>
            <p:ph type="sldImg"/>
          </p:nvPr>
        </p:nvSpPr>
        <p:spPr bwMode="auto">
          <a:noFill/>
          <a:ln>
            <a:solidFill>
              <a:srgbClr val="000000"/>
            </a:solidFill>
            <a:miter lim="800000"/>
            <a:headEnd/>
            <a:tailEnd/>
          </a:ln>
        </p:spPr>
      </p:sp>
      <p:sp>
        <p:nvSpPr>
          <p:cNvPr id="103426" name="Заметки 2"/>
          <p:cNvSpPr>
            <a:spLocks noGrp="1"/>
          </p:cNvSpPr>
          <p:nvPr>
            <p:ph type="body" idx="1"/>
          </p:nvPr>
        </p:nvSpPr>
        <p:spPr/>
        <p:txBody>
          <a:bodyPr/>
          <a:lstStyle/>
          <a:p>
            <a:pPr>
              <a:spcBef>
                <a:spcPct val="0"/>
              </a:spcBef>
            </a:pPr>
            <a:endParaRPr lang="ru-RU" smtClean="0"/>
          </a:p>
        </p:txBody>
      </p:sp>
      <p:sp>
        <p:nvSpPr>
          <p:cNvPr id="103427" name="Номер слайда 3"/>
          <p:cNvSpPr>
            <a:spLocks noGrp="1"/>
          </p:cNvSpPr>
          <p:nvPr>
            <p:ph type="sldNum" sz="quarter" idx="5"/>
          </p:nvPr>
        </p:nvSpPr>
        <p:spPr>
          <a:noFill/>
        </p:spPr>
        <p:txBody>
          <a:bodyPr/>
          <a:lstStyle/>
          <a:p>
            <a:fld id="{640653C6-9067-4B0A-A2F5-68B89ABAF4BB}" type="slidenum">
              <a:rPr lang="ru-RU"/>
              <a:pPr/>
              <a:t>39</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Образ слайда 1"/>
          <p:cNvSpPr>
            <a:spLocks noGrp="1" noRot="1" noChangeAspect="1"/>
          </p:cNvSpPr>
          <p:nvPr>
            <p:ph type="sldImg"/>
          </p:nvPr>
        </p:nvSpPr>
        <p:spPr bwMode="auto">
          <a:noFill/>
          <a:ln>
            <a:solidFill>
              <a:srgbClr val="000000"/>
            </a:solidFill>
            <a:miter lim="800000"/>
            <a:headEnd/>
            <a:tailEnd/>
          </a:ln>
        </p:spPr>
      </p:sp>
      <p:sp>
        <p:nvSpPr>
          <p:cNvPr id="105474" name="Заметки 2"/>
          <p:cNvSpPr>
            <a:spLocks noGrp="1"/>
          </p:cNvSpPr>
          <p:nvPr>
            <p:ph type="body" idx="1"/>
          </p:nvPr>
        </p:nvSpPr>
        <p:spPr/>
        <p:txBody>
          <a:bodyPr/>
          <a:lstStyle/>
          <a:p>
            <a:pPr>
              <a:spcBef>
                <a:spcPct val="0"/>
              </a:spcBef>
            </a:pPr>
            <a:endParaRPr lang="ru-RU" smtClean="0"/>
          </a:p>
        </p:txBody>
      </p:sp>
      <p:sp>
        <p:nvSpPr>
          <p:cNvPr id="105475" name="Номер слайда 3"/>
          <p:cNvSpPr>
            <a:spLocks noGrp="1"/>
          </p:cNvSpPr>
          <p:nvPr>
            <p:ph type="sldNum" sz="quarter" idx="5"/>
          </p:nvPr>
        </p:nvSpPr>
        <p:spPr>
          <a:noFill/>
        </p:spPr>
        <p:txBody>
          <a:bodyPr/>
          <a:lstStyle/>
          <a:p>
            <a:fld id="{6B86D02F-E1F1-4D11-AF3A-3198349D4778}" type="slidenum">
              <a:rPr lang="ru-RU"/>
              <a:pPr/>
              <a:t>40</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Образ слайда 1"/>
          <p:cNvSpPr>
            <a:spLocks noGrp="1" noRot="1" noChangeAspect="1"/>
          </p:cNvSpPr>
          <p:nvPr>
            <p:ph type="sldImg"/>
          </p:nvPr>
        </p:nvSpPr>
        <p:spPr bwMode="auto">
          <a:noFill/>
          <a:ln>
            <a:solidFill>
              <a:srgbClr val="000000"/>
            </a:solidFill>
            <a:miter lim="800000"/>
            <a:headEnd/>
            <a:tailEnd/>
          </a:ln>
        </p:spPr>
      </p:sp>
      <p:sp>
        <p:nvSpPr>
          <p:cNvPr id="107522" name="Заметки 2"/>
          <p:cNvSpPr>
            <a:spLocks noGrp="1"/>
          </p:cNvSpPr>
          <p:nvPr>
            <p:ph type="body" idx="1"/>
          </p:nvPr>
        </p:nvSpPr>
        <p:spPr/>
        <p:txBody>
          <a:bodyPr/>
          <a:lstStyle/>
          <a:p>
            <a:pPr>
              <a:spcBef>
                <a:spcPct val="0"/>
              </a:spcBef>
            </a:pPr>
            <a:endParaRPr lang="ru-RU" smtClean="0"/>
          </a:p>
        </p:txBody>
      </p:sp>
      <p:sp>
        <p:nvSpPr>
          <p:cNvPr id="107523" name="Номер слайда 3"/>
          <p:cNvSpPr>
            <a:spLocks noGrp="1"/>
          </p:cNvSpPr>
          <p:nvPr>
            <p:ph type="sldNum" sz="quarter" idx="5"/>
          </p:nvPr>
        </p:nvSpPr>
        <p:spPr>
          <a:noFill/>
        </p:spPr>
        <p:txBody>
          <a:bodyPr/>
          <a:lstStyle/>
          <a:p>
            <a:fld id="{68EADAB9-5E78-49D0-97F2-D2E9E069B314}" type="slidenum">
              <a:rPr lang="ru-RU"/>
              <a:pPr/>
              <a:t>41</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Образ слайда 1"/>
          <p:cNvSpPr>
            <a:spLocks noGrp="1" noRot="1" noChangeAspect="1"/>
          </p:cNvSpPr>
          <p:nvPr>
            <p:ph type="sldImg"/>
          </p:nvPr>
        </p:nvSpPr>
        <p:spPr bwMode="auto">
          <a:noFill/>
          <a:ln>
            <a:solidFill>
              <a:srgbClr val="000000"/>
            </a:solidFill>
            <a:miter lim="800000"/>
            <a:headEnd/>
            <a:tailEnd/>
          </a:ln>
        </p:spPr>
      </p:sp>
      <p:sp>
        <p:nvSpPr>
          <p:cNvPr id="34818" name="Заметки 2"/>
          <p:cNvSpPr>
            <a:spLocks noGrp="1"/>
          </p:cNvSpPr>
          <p:nvPr>
            <p:ph type="body" idx="1"/>
          </p:nvPr>
        </p:nvSpPr>
        <p:spPr/>
        <p:txBody>
          <a:bodyPr/>
          <a:lstStyle/>
          <a:p>
            <a:pPr>
              <a:spcBef>
                <a:spcPct val="0"/>
              </a:spcBef>
            </a:pPr>
            <a:endParaRPr lang="ru-RU" smtClean="0"/>
          </a:p>
        </p:txBody>
      </p:sp>
      <p:sp>
        <p:nvSpPr>
          <p:cNvPr id="34819" name="Номер слайда 3"/>
          <p:cNvSpPr>
            <a:spLocks noGrp="1"/>
          </p:cNvSpPr>
          <p:nvPr>
            <p:ph type="sldNum" sz="quarter" idx="5"/>
          </p:nvPr>
        </p:nvSpPr>
        <p:spPr>
          <a:noFill/>
        </p:spPr>
        <p:txBody>
          <a:bodyPr/>
          <a:lstStyle/>
          <a:p>
            <a:fld id="{37389E8E-E395-4145-BBD6-B5CC243641F9}" type="slidenum">
              <a:rPr lang="ru-RU"/>
              <a:pPr/>
              <a:t>5</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Образ слайда 1"/>
          <p:cNvSpPr>
            <a:spLocks noGrp="1" noRot="1" noChangeAspect="1"/>
          </p:cNvSpPr>
          <p:nvPr>
            <p:ph type="sldImg"/>
          </p:nvPr>
        </p:nvSpPr>
        <p:spPr bwMode="auto">
          <a:noFill/>
          <a:ln>
            <a:solidFill>
              <a:srgbClr val="000000"/>
            </a:solidFill>
            <a:miter lim="800000"/>
            <a:headEnd/>
            <a:tailEnd/>
          </a:ln>
        </p:spPr>
      </p:sp>
      <p:sp>
        <p:nvSpPr>
          <p:cNvPr id="109570" name="Заметки 2"/>
          <p:cNvSpPr>
            <a:spLocks noGrp="1"/>
          </p:cNvSpPr>
          <p:nvPr>
            <p:ph type="body" idx="1"/>
          </p:nvPr>
        </p:nvSpPr>
        <p:spPr/>
        <p:txBody>
          <a:bodyPr/>
          <a:lstStyle/>
          <a:p>
            <a:pPr>
              <a:spcBef>
                <a:spcPct val="0"/>
              </a:spcBef>
            </a:pPr>
            <a:endParaRPr lang="ru-RU" smtClean="0"/>
          </a:p>
        </p:txBody>
      </p:sp>
      <p:sp>
        <p:nvSpPr>
          <p:cNvPr id="109571" name="Номер слайда 3"/>
          <p:cNvSpPr>
            <a:spLocks noGrp="1"/>
          </p:cNvSpPr>
          <p:nvPr>
            <p:ph type="sldNum" sz="quarter" idx="5"/>
          </p:nvPr>
        </p:nvSpPr>
        <p:spPr>
          <a:noFill/>
        </p:spPr>
        <p:txBody>
          <a:bodyPr/>
          <a:lstStyle/>
          <a:p>
            <a:fld id="{C9272C58-00B0-44AA-8138-43C1B0CDC7DF}" type="slidenum">
              <a:rPr lang="ru-RU"/>
              <a:pPr/>
              <a:t>42</a:t>
            </a:fld>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Образ слайда 1"/>
          <p:cNvSpPr>
            <a:spLocks noGrp="1" noRot="1" noChangeAspect="1"/>
          </p:cNvSpPr>
          <p:nvPr>
            <p:ph type="sldImg"/>
          </p:nvPr>
        </p:nvSpPr>
        <p:spPr bwMode="auto">
          <a:noFill/>
          <a:ln>
            <a:solidFill>
              <a:srgbClr val="000000"/>
            </a:solidFill>
            <a:miter lim="800000"/>
            <a:headEnd/>
            <a:tailEnd/>
          </a:ln>
        </p:spPr>
      </p:sp>
      <p:sp>
        <p:nvSpPr>
          <p:cNvPr id="111618" name="Заметки 2"/>
          <p:cNvSpPr>
            <a:spLocks noGrp="1"/>
          </p:cNvSpPr>
          <p:nvPr>
            <p:ph type="body" idx="1"/>
          </p:nvPr>
        </p:nvSpPr>
        <p:spPr/>
        <p:txBody>
          <a:bodyPr/>
          <a:lstStyle/>
          <a:p>
            <a:pPr>
              <a:spcBef>
                <a:spcPct val="0"/>
              </a:spcBef>
            </a:pPr>
            <a:endParaRPr lang="ru-RU" smtClean="0"/>
          </a:p>
        </p:txBody>
      </p:sp>
      <p:sp>
        <p:nvSpPr>
          <p:cNvPr id="111619" name="Номер слайда 3"/>
          <p:cNvSpPr>
            <a:spLocks noGrp="1"/>
          </p:cNvSpPr>
          <p:nvPr>
            <p:ph type="sldNum" sz="quarter" idx="5"/>
          </p:nvPr>
        </p:nvSpPr>
        <p:spPr>
          <a:noFill/>
        </p:spPr>
        <p:txBody>
          <a:bodyPr/>
          <a:lstStyle/>
          <a:p>
            <a:fld id="{C8F5318F-1B42-4BD8-9823-CF0541F20D98}" type="slidenum">
              <a:rPr lang="ru-RU"/>
              <a:pPr/>
              <a:t>43</a:t>
            </a:fld>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Образ слайда 1"/>
          <p:cNvSpPr>
            <a:spLocks noGrp="1" noRot="1" noChangeAspect="1"/>
          </p:cNvSpPr>
          <p:nvPr>
            <p:ph type="sldImg"/>
          </p:nvPr>
        </p:nvSpPr>
        <p:spPr bwMode="auto">
          <a:noFill/>
          <a:ln>
            <a:solidFill>
              <a:srgbClr val="000000"/>
            </a:solidFill>
            <a:miter lim="800000"/>
            <a:headEnd/>
            <a:tailEnd/>
          </a:ln>
        </p:spPr>
      </p:sp>
      <p:sp>
        <p:nvSpPr>
          <p:cNvPr id="114690" name="Заметки 2"/>
          <p:cNvSpPr>
            <a:spLocks noGrp="1"/>
          </p:cNvSpPr>
          <p:nvPr>
            <p:ph type="body" idx="1"/>
          </p:nvPr>
        </p:nvSpPr>
        <p:spPr/>
        <p:txBody>
          <a:bodyPr/>
          <a:lstStyle/>
          <a:p>
            <a:pPr>
              <a:spcBef>
                <a:spcPct val="0"/>
              </a:spcBef>
            </a:pPr>
            <a:endParaRPr lang="ru-RU" smtClean="0"/>
          </a:p>
        </p:txBody>
      </p:sp>
      <p:sp>
        <p:nvSpPr>
          <p:cNvPr id="114691" name="Номер слайда 3"/>
          <p:cNvSpPr>
            <a:spLocks noGrp="1"/>
          </p:cNvSpPr>
          <p:nvPr>
            <p:ph type="sldNum" sz="quarter" idx="5"/>
          </p:nvPr>
        </p:nvSpPr>
        <p:spPr>
          <a:noFill/>
        </p:spPr>
        <p:txBody>
          <a:bodyPr/>
          <a:lstStyle/>
          <a:p>
            <a:fld id="{C190A2F3-59DD-485A-8C18-D54617AE2567}" type="slidenum">
              <a:rPr lang="ru-RU">
                <a:solidFill>
                  <a:srgbClr val="000000"/>
                </a:solidFill>
              </a:rPr>
              <a:pPr/>
              <a:t>45</a:t>
            </a:fld>
            <a:endParaRPr lang="ru-RU">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Образ слайда 1"/>
          <p:cNvSpPr>
            <a:spLocks noGrp="1" noRot="1" noChangeAspect="1"/>
          </p:cNvSpPr>
          <p:nvPr>
            <p:ph type="sldImg"/>
          </p:nvPr>
        </p:nvSpPr>
        <p:spPr bwMode="auto">
          <a:noFill/>
          <a:ln>
            <a:solidFill>
              <a:srgbClr val="000000"/>
            </a:solidFill>
            <a:miter lim="800000"/>
            <a:headEnd/>
            <a:tailEnd/>
          </a:ln>
        </p:spPr>
      </p:sp>
      <p:sp>
        <p:nvSpPr>
          <p:cNvPr id="116738" name="Заметки 2"/>
          <p:cNvSpPr>
            <a:spLocks noGrp="1"/>
          </p:cNvSpPr>
          <p:nvPr>
            <p:ph type="body" idx="1"/>
          </p:nvPr>
        </p:nvSpPr>
        <p:spPr/>
        <p:txBody>
          <a:bodyPr/>
          <a:lstStyle/>
          <a:p>
            <a:pPr>
              <a:spcBef>
                <a:spcPct val="0"/>
              </a:spcBef>
            </a:pPr>
            <a:endParaRPr lang="ru-RU" smtClean="0"/>
          </a:p>
        </p:txBody>
      </p:sp>
      <p:sp>
        <p:nvSpPr>
          <p:cNvPr id="116739" name="Номер слайда 3"/>
          <p:cNvSpPr>
            <a:spLocks noGrp="1"/>
          </p:cNvSpPr>
          <p:nvPr>
            <p:ph type="sldNum" sz="quarter" idx="5"/>
          </p:nvPr>
        </p:nvSpPr>
        <p:spPr>
          <a:noFill/>
        </p:spPr>
        <p:txBody>
          <a:bodyPr/>
          <a:lstStyle/>
          <a:p>
            <a:fld id="{9EB0A6AF-EEAA-4F44-9DAF-F04A7FF860C7}" type="slidenum">
              <a:rPr lang="ru-RU">
                <a:solidFill>
                  <a:srgbClr val="000000"/>
                </a:solidFill>
              </a:rPr>
              <a:pPr/>
              <a:t>46</a:t>
            </a:fld>
            <a:endParaRPr lang="ru-RU">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Образ слайда 1"/>
          <p:cNvSpPr>
            <a:spLocks noGrp="1" noRot="1" noChangeAspect="1"/>
          </p:cNvSpPr>
          <p:nvPr>
            <p:ph type="sldImg"/>
          </p:nvPr>
        </p:nvSpPr>
        <p:spPr bwMode="auto">
          <a:noFill/>
          <a:ln>
            <a:solidFill>
              <a:srgbClr val="000000"/>
            </a:solidFill>
            <a:miter lim="800000"/>
            <a:headEnd/>
            <a:tailEnd/>
          </a:ln>
        </p:spPr>
      </p:sp>
      <p:sp>
        <p:nvSpPr>
          <p:cNvPr id="118786" name="Заметки 2"/>
          <p:cNvSpPr>
            <a:spLocks noGrp="1"/>
          </p:cNvSpPr>
          <p:nvPr>
            <p:ph type="body" idx="1"/>
          </p:nvPr>
        </p:nvSpPr>
        <p:spPr/>
        <p:txBody>
          <a:bodyPr/>
          <a:lstStyle/>
          <a:p>
            <a:pPr>
              <a:spcBef>
                <a:spcPct val="0"/>
              </a:spcBef>
            </a:pPr>
            <a:endParaRPr lang="ru-RU" smtClean="0"/>
          </a:p>
        </p:txBody>
      </p:sp>
      <p:sp>
        <p:nvSpPr>
          <p:cNvPr id="118787" name="Номер слайда 3"/>
          <p:cNvSpPr>
            <a:spLocks noGrp="1"/>
          </p:cNvSpPr>
          <p:nvPr>
            <p:ph type="sldNum" sz="quarter" idx="5"/>
          </p:nvPr>
        </p:nvSpPr>
        <p:spPr>
          <a:noFill/>
        </p:spPr>
        <p:txBody>
          <a:bodyPr/>
          <a:lstStyle/>
          <a:p>
            <a:fld id="{B17A8B94-6820-47E7-B69E-1D20A11A9E3D}" type="slidenum">
              <a:rPr lang="ru-RU">
                <a:solidFill>
                  <a:srgbClr val="000000"/>
                </a:solidFill>
              </a:rPr>
              <a:pPr/>
              <a:t>47</a:t>
            </a:fld>
            <a:endParaRPr lang="ru-RU">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Образ слайда 1"/>
          <p:cNvSpPr>
            <a:spLocks noGrp="1" noRot="1" noChangeAspect="1"/>
          </p:cNvSpPr>
          <p:nvPr>
            <p:ph type="sldImg"/>
          </p:nvPr>
        </p:nvSpPr>
        <p:spPr bwMode="auto">
          <a:noFill/>
          <a:ln>
            <a:solidFill>
              <a:srgbClr val="000000"/>
            </a:solidFill>
            <a:miter lim="800000"/>
            <a:headEnd/>
            <a:tailEnd/>
          </a:ln>
        </p:spPr>
      </p:sp>
      <p:sp>
        <p:nvSpPr>
          <p:cNvPr id="120834" name="Заметки 2"/>
          <p:cNvSpPr>
            <a:spLocks noGrp="1"/>
          </p:cNvSpPr>
          <p:nvPr>
            <p:ph type="body" idx="1"/>
          </p:nvPr>
        </p:nvSpPr>
        <p:spPr/>
        <p:txBody>
          <a:bodyPr/>
          <a:lstStyle/>
          <a:p>
            <a:pPr>
              <a:spcBef>
                <a:spcPct val="0"/>
              </a:spcBef>
            </a:pPr>
            <a:endParaRPr lang="ru-RU" smtClean="0"/>
          </a:p>
        </p:txBody>
      </p:sp>
      <p:sp>
        <p:nvSpPr>
          <p:cNvPr id="120835" name="Номер слайда 3"/>
          <p:cNvSpPr>
            <a:spLocks noGrp="1"/>
          </p:cNvSpPr>
          <p:nvPr>
            <p:ph type="sldNum" sz="quarter" idx="5"/>
          </p:nvPr>
        </p:nvSpPr>
        <p:spPr>
          <a:noFill/>
        </p:spPr>
        <p:txBody>
          <a:bodyPr/>
          <a:lstStyle/>
          <a:p>
            <a:fld id="{D963DCCC-D8C4-4C14-8102-4CD45E29CDF9}" type="slidenum">
              <a:rPr lang="ru-RU">
                <a:solidFill>
                  <a:srgbClr val="000000"/>
                </a:solidFill>
              </a:rPr>
              <a:pPr/>
              <a:t>48</a:t>
            </a:fld>
            <a:endParaRPr lang="ru-RU">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Образ слайда 1"/>
          <p:cNvSpPr>
            <a:spLocks noGrp="1" noRot="1" noChangeAspect="1"/>
          </p:cNvSpPr>
          <p:nvPr>
            <p:ph type="sldImg"/>
          </p:nvPr>
        </p:nvSpPr>
        <p:spPr bwMode="auto">
          <a:noFill/>
          <a:ln>
            <a:solidFill>
              <a:srgbClr val="000000"/>
            </a:solidFill>
            <a:miter lim="800000"/>
            <a:headEnd/>
            <a:tailEnd/>
          </a:ln>
        </p:spPr>
      </p:sp>
      <p:sp>
        <p:nvSpPr>
          <p:cNvPr id="122882" name="Заметки 2"/>
          <p:cNvSpPr>
            <a:spLocks noGrp="1"/>
          </p:cNvSpPr>
          <p:nvPr>
            <p:ph type="body" idx="1"/>
          </p:nvPr>
        </p:nvSpPr>
        <p:spPr/>
        <p:txBody>
          <a:bodyPr/>
          <a:lstStyle/>
          <a:p>
            <a:pPr>
              <a:spcBef>
                <a:spcPct val="0"/>
              </a:spcBef>
            </a:pPr>
            <a:endParaRPr lang="ru-RU" smtClean="0"/>
          </a:p>
        </p:txBody>
      </p:sp>
      <p:sp>
        <p:nvSpPr>
          <p:cNvPr id="122883" name="Номер слайда 3"/>
          <p:cNvSpPr>
            <a:spLocks noGrp="1"/>
          </p:cNvSpPr>
          <p:nvPr>
            <p:ph type="sldNum" sz="quarter" idx="5"/>
          </p:nvPr>
        </p:nvSpPr>
        <p:spPr>
          <a:noFill/>
        </p:spPr>
        <p:txBody>
          <a:bodyPr/>
          <a:lstStyle/>
          <a:p>
            <a:fld id="{32E88B4B-3E56-4827-8443-6B7D5954CDC1}" type="slidenum">
              <a:rPr lang="ru-RU">
                <a:solidFill>
                  <a:srgbClr val="000000"/>
                </a:solidFill>
              </a:rPr>
              <a:pPr/>
              <a:t>49</a:t>
            </a:fld>
            <a:endParaRPr lang="ru-RU">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Образ слайда 1"/>
          <p:cNvSpPr>
            <a:spLocks noGrp="1" noRot="1" noChangeAspect="1"/>
          </p:cNvSpPr>
          <p:nvPr>
            <p:ph type="sldImg"/>
          </p:nvPr>
        </p:nvSpPr>
        <p:spPr bwMode="auto">
          <a:noFill/>
          <a:ln>
            <a:solidFill>
              <a:srgbClr val="000000"/>
            </a:solidFill>
            <a:miter lim="800000"/>
            <a:headEnd/>
            <a:tailEnd/>
          </a:ln>
        </p:spPr>
      </p:sp>
      <p:sp>
        <p:nvSpPr>
          <p:cNvPr id="124930" name="Заметки 2"/>
          <p:cNvSpPr>
            <a:spLocks noGrp="1"/>
          </p:cNvSpPr>
          <p:nvPr>
            <p:ph type="body" idx="1"/>
          </p:nvPr>
        </p:nvSpPr>
        <p:spPr/>
        <p:txBody>
          <a:bodyPr/>
          <a:lstStyle/>
          <a:p>
            <a:pPr>
              <a:spcBef>
                <a:spcPct val="0"/>
              </a:spcBef>
            </a:pPr>
            <a:endParaRPr lang="ru-RU" smtClean="0"/>
          </a:p>
        </p:txBody>
      </p:sp>
      <p:sp>
        <p:nvSpPr>
          <p:cNvPr id="124931" name="Номер слайда 3"/>
          <p:cNvSpPr>
            <a:spLocks noGrp="1"/>
          </p:cNvSpPr>
          <p:nvPr>
            <p:ph type="sldNum" sz="quarter" idx="5"/>
          </p:nvPr>
        </p:nvSpPr>
        <p:spPr>
          <a:noFill/>
        </p:spPr>
        <p:txBody>
          <a:bodyPr/>
          <a:lstStyle/>
          <a:p>
            <a:fld id="{95A8B61C-9D84-4DCD-A2DE-F19378566C37}" type="slidenum">
              <a:rPr lang="ru-RU">
                <a:solidFill>
                  <a:srgbClr val="000000"/>
                </a:solidFill>
              </a:rPr>
              <a:pPr/>
              <a:t>50</a:t>
            </a:fld>
            <a:endParaRPr lang="ru-RU">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Образ слайда 1"/>
          <p:cNvSpPr>
            <a:spLocks noGrp="1" noRot="1" noChangeAspect="1"/>
          </p:cNvSpPr>
          <p:nvPr>
            <p:ph type="sldImg"/>
          </p:nvPr>
        </p:nvSpPr>
        <p:spPr bwMode="auto">
          <a:noFill/>
          <a:ln>
            <a:solidFill>
              <a:srgbClr val="000000"/>
            </a:solidFill>
            <a:miter lim="800000"/>
            <a:headEnd/>
            <a:tailEnd/>
          </a:ln>
        </p:spPr>
      </p:sp>
      <p:sp>
        <p:nvSpPr>
          <p:cNvPr id="126978" name="Заметки 2"/>
          <p:cNvSpPr>
            <a:spLocks noGrp="1"/>
          </p:cNvSpPr>
          <p:nvPr>
            <p:ph type="body" idx="1"/>
          </p:nvPr>
        </p:nvSpPr>
        <p:spPr/>
        <p:txBody>
          <a:bodyPr/>
          <a:lstStyle/>
          <a:p>
            <a:pPr>
              <a:spcBef>
                <a:spcPct val="0"/>
              </a:spcBef>
            </a:pPr>
            <a:endParaRPr lang="ru-RU" smtClean="0"/>
          </a:p>
        </p:txBody>
      </p:sp>
      <p:sp>
        <p:nvSpPr>
          <p:cNvPr id="126979" name="Номер слайда 3"/>
          <p:cNvSpPr>
            <a:spLocks noGrp="1"/>
          </p:cNvSpPr>
          <p:nvPr>
            <p:ph type="sldNum" sz="quarter" idx="5"/>
          </p:nvPr>
        </p:nvSpPr>
        <p:spPr>
          <a:noFill/>
        </p:spPr>
        <p:txBody>
          <a:bodyPr/>
          <a:lstStyle/>
          <a:p>
            <a:fld id="{8C52FB62-E72F-49E2-AE1B-52A98D3E8154}" type="slidenum">
              <a:rPr lang="ru-RU">
                <a:solidFill>
                  <a:srgbClr val="000000"/>
                </a:solidFill>
              </a:rPr>
              <a:pPr/>
              <a:t>51</a:t>
            </a:fld>
            <a:endParaRPr lang="ru-RU">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Образ слайда 1"/>
          <p:cNvSpPr>
            <a:spLocks noGrp="1" noRot="1" noChangeAspect="1"/>
          </p:cNvSpPr>
          <p:nvPr>
            <p:ph type="sldImg"/>
          </p:nvPr>
        </p:nvSpPr>
        <p:spPr bwMode="auto">
          <a:noFill/>
          <a:ln>
            <a:solidFill>
              <a:srgbClr val="000000"/>
            </a:solidFill>
            <a:miter lim="800000"/>
            <a:headEnd/>
            <a:tailEnd/>
          </a:ln>
        </p:spPr>
      </p:sp>
      <p:sp>
        <p:nvSpPr>
          <p:cNvPr id="129026" name="Заметки 2"/>
          <p:cNvSpPr>
            <a:spLocks noGrp="1"/>
          </p:cNvSpPr>
          <p:nvPr>
            <p:ph type="body" idx="1"/>
          </p:nvPr>
        </p:nvSpPr>
        <p:spPr/>
        <p:txBody>
          <a:bodyPr/>
          <a:lstStyle/>
          <a:p>
            <a:pPr>
              <a:spcBef>
                <a:spcPct val="0"/>
              </a:spcBef>
            </a:pPr>
            <a:endParaRPr lang="ru-RU" smtClean="0"/>
          </a:p>
        </p:txBody>
      </p:sp>
      <p:sp>
        <p:nvSpPr>
          <p:cNvPr id="129027" name="Номер слайда 3"/>
          <p:cNvSpPr>
            <a:spLocks noGrp="1"/>
          </p:cNvSpPr>
          <p:nvPr>
            <p:ph type="sldNum" sz="quarter" idx="5"/>
          </p:nvPr>
        </p:nvSpPr>
        <p:spPr>
          <a:noFill/>
        </p:spPr>
        <p:txBody>
          <a:bodyPr/>
          <a:lstStyle/>
          <a:p>
            <a:fld id="{1F67B4F6-099A-4B30-97E0-1AB67D16194D}" type="slidenum">
              <a:rPr lang="ru-RU">
                <a:solidFill>
                  <a:srgbClr val="000000"/>
                </a:solidFill>
              </a:rPr>
              <a:pPr/>
              <a:t>52</a:t>
            </a:fld>
            <a:endParaRPr lang="ru-RU">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Образ слайда 1"/>
          <p:cNvSpPr>
            <a:spLocks noGrp="1" noRot="1" noChangeAspect="1"/>
          </p:cNvSpPr>
          <p:nvPr>
            <p:ph type="sldImg"/>
          </p:nvPr>
        </p:nvSpPr>
        <p:spPr bwMode="auto">
          <a:noFill/>
          <a:ln>
            <a:solidFill>
              <a:srgbClr val="000000"/>
            </a:solidFill>
            <a:miter lim="800000"/>
            <a:headEnd/>
            <a:tailEnd/>
          </a:ln>
        </p:spPr>
      </p:sp>
      <p:sp>
        <p:nvSpPr>
          <p:cNvPr id="37890" name="Заметки 2"/>
          <p:cNvSpPr>
            <a:spLocks noGrp="1"/>
          </p:cNvSpPr>
          <p:nvPr>
            <p:ph type="body" idx="1"/>
          </p:nvPr>
        </p:nvSpPr>
        <p:spPr/>
        <p:txBody>
          <a:bodyPr/>
          <a:lstStyle/>
          <a:p>
            <a:pPr>
              <a:spcBef>
                <a:spcPct val="0"/>
              </a:spcBef>
            </a:pPr>
            <a:r>
              <a:rPr lang="ru-RU" smtClean="0"/>
              <a:t>Память является таким же фундаментальным принципом в биологии, как принцип симметрии в физике.</a:t>
            </a:r>
          </a:p>
          <a:p>
            <a:pPr>
              <a:spcBef>
                <a:spcPct val="0"/>
              </a:spcBef>
            </a:pPr>
            <a:r>
              <a:rPr lang="ru-RU" smtClean="0"/>
              <a:t>Возникшее в эволюции свойство нервных клеток к накполению и долговременному поддержанию своих связей во многих (различных, более чем одной) ФС обепечили </a:t>
            </a:r>
          </a:p>
          <a:p>
            <a:pPr>
              <a:spcBef>
                <a:spcPct val="0"/>
              </a:spcBef>
            </a:pPr>
            <a:endParaRPr lang="ru-RU" smtClean="0"/>
          </a:p>
        </p:txBody>
      </p:sp>
      <p:sp>
        <p:nvSpPr>
          <p:cNvPr id="37891" name="Номер слайда 3"/>
          <p:cNvSpPr>
            <a:spLocks noGrp="1"/>
          </p:cNvSpPr>
          <p:nvPr>
            <p:ph type="sldNum" sz="quarter" idx="5"/>
          </p:nvPr>
        </p:nvSpPr>
        <p:spPr>
          <a:noFill/>
        </p:spPr>
        <p:txBody>
          <a:bodyPr/>
          <a:lstStyle/>
          <a:p>
            <a:fld id="{294F0B6F-CDDE-4818-B3AA-76401E90C702}" type="slidenum">
              <a:rPr lang="ru-RU">
                <a:solidFill>
                  <a:srgbClr val="000000"/>
                </a:solidFill>
              </a:rPr>
              <a:pPr/>
              <a:t>7</a:t>
            </a:fld>
            <a:endParaRPr lang="ru-RU">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Образ слайда 1"/>
          <p:cNvSpPr>
            <a:spLocks noGrp="1" noRot="1" noChangeAspect="1"/>
          </p:cNvSpPr>
          <p:nvPr>
            <p:ph type="sldImg"/>
          </p:nvPr>
        </p:nvSpPr>
        <p:spPr bwMode="auto">
          <a:noFill/>
          <a:ln>
            <a:solidFill>
              <a:srgbClr val="000000"/>
            </a:solidFill>
            <a:miter lim="800000"/>
            <a:headEnd/>
            <a:tailEnd/>
          </a:ln>
        </p:spPr>
      </p:sp>
      <p:sp>
        <p:nvSpPr>
          <p:cNvPr id="131074" name="Заметки 2"/>
          <p:cNvSpPr>
            <a:spLocks noGrp="1"/>
          </p:cNvSpPr>
          <p:nvPr>
            <p:ph type="body" idx="1"/>
          </p:nvPr>
        </p:nvSpPr>
        <p:spPr/>
        <p:txBody>
          <a:bodyPr/>
          <a:lstStyle/>
          <a:p>
            <a:pPr>
              <a:spcBef>
                <a:spcPct val="0"/>
              </a:spcBef>
            </a:pPr>
            <a:endParaRPr lang="ru-RU" smtClean="0"/>
          </a:p>
        </p:txBody>
      </p:sp>
      <p:sp>
        <p:nvSpPr>
          <p:cNvPr id="131075" name="Номер слайда 3"/>
          <p:cNvSpPr>
            <a:spLocks noGrp="1"/>
          </p:cNvSpPr>
          <p:nvPr>
            <p:ph type="sldNum" sz="quarter" idx="5"/>
          </p:nvPr>
        </p:nvSpPr>
        <p:spPr>
          <a:noFill/>
        </p:spPr>
        <p:txBody>
          <a:bodyPr/>
          <a:lstStyle/>
          <a:p>
            <a:fld id="{40AD192C-4D97-4E33-A9DE-072AF6815AA0}" type="slidenum">
              <a:rPr lang="ru-RU">
                <a:solidFill>
                  <a:srgbClr val="000000"/>
                </a:solidFill>
              </a:rPr>
              <a:pPr/>
              <a:t>53</a:t>
            </a:fld>
            <a:endParaRPr lang="ru-RU">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Образ слайда 1"/>
          <p:cNvSpPr>
            <a:spLocks noGrp="1" noRot="1" noChangeAspect="1"/>
          </p:cNvSpPr>
          <p:nvPr>
            <p:ph type="sldImg"/>
          </p:nvPr>
        </p:nvSpPr>
        <p:spPr bwMode="auto">
          <a:noFill/>
          <a:ln>
            <a:solidFill>
              <a:srgbClr val="000000"/>
            </a:solidFill>
            <a:miter lim="800000"/>
            <a:headEnd/>
            <a:tailEnd/>
          </a:ln>
        </p:spPr>
      </p:sp>
      <p:sp>
        <p:nvSpPr>
          <p:cNvPr id="133122" name="Заметки 2"/>
          <p:cNvSpPr>
            <a:spLocks noGrp="1"/>
          </p:cNvSpPr>
          <p:nvPr>
            <p:ph type="body" idx="1"/>
          </p:nvPr>
        </p:nvSpPr>
        <p:spPr/>
        <p:txBody>
          <a:bodyPr/>
          <a:lstStyle/>
          <a:p>
            <a:pPr>
              <a:spcBef>
                <a:spcPct val="0"/>
              </a:spcBef>
            </a:pPr>
            <a:endParaRPr lang="ru-RU" smtClean="0"/>
          </a:p>
        </p:txBody>
      </p:sp>
      <p:sp>
        <p:nvSpPr>
          <p:cNvPr id="133123" name="Номер слайда 3"/>
          <p:cNvSpPr>
            <a:spLocks noGrp="1"/>
          </p:cNvSpPr>
          <p:nvPr>
            <p:ph type="sldNum" sz="quarter" idx="5"/>
          </p:nvPr>
        </p:nvSpPr>
        <p:spPr>
          <a:noFill/>
        </p:spPr>
        <p:txBody>
          <a:bodyPr/>
          <a:lstStyle/>
          <a:p>
            <a:fld id="{25926A41-A33E-4957-BD1F-AE87B8FDB8EB}" type="slidenum">
              <a:rPr lang="ru-RU">
                <a:solidFill>
                  <a:srgbClr val="000000"/>
                </a:solidFill>
              </a:rPr>
              <a:pPr/>
              <a:t>54</a:t>
            </a:fld>
            <a:endParaRPr lang="ru-RU">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Образ слайда 1"/>
          <p:cNvSpPr>
            <a:spLocks noGrp="1" noRot="1" noChangeAspect="1"/>
          </p:cNvSpPr>
          <p:nvPr>
            <p:ph type="sldImg"/>
          </p:nvPr>
        </p:nvSpPr>
        <p:spPr bwMode="auto">
          <a:noFill/>
          <a:ln>
            <a:solidFill>
              <a:srgbClr val="000000"/>
            </a:solidFill>
            <a:miter lim="800000"/>
            <a:headEnd/>
            <a:tailEnd/>
          </a:ln>
        </p:spPr>
      </p:sp>
      <p:sp>
        <p:nvSpPr>
          <p:cNvPr id="135170" name="Заметки 2"/>
          <p:cNvSpPr>
            <a:spLocks noGrp="1"/>
          </p:cNvSpPr>
          <p:nvPr>
            <p:ph type="body" idx="1"/>
          </p:nvPr>
        </p:nvSpPr>
        <p:spPr/>
        <p:txBody>
          <a:bodyPr/>
          <a:lstStyle/>
          <a:p>
            <a:pPr>
              <a:spcBef>
                <a:spcPct val="0"/>
              </a:spcBef>
            </a:pPr>
            <a:endParaRPr lang="ru-RU" smtClean="0"/>
          </a:p>
        </p:txBody>
      </p:sp>
      <p:sp>
        <p:nvSpPr>
          <p:cNvPr id="135171" name="Номер слайда 3"/>
          <p:cNvSpPr>
            <a:spLocks noGrp="1"/>
          </p:cNvSpPr>
          <p:nvPr>
            <p:ph type="sldNum" sz="quarter" idx="5"/>
          </p:nvPr>
        </p:nvSpPr>
        <p:spPr>
          <a:noFill/>
        </p:spPr>
        <p:txBody>
          <a:bodyPr/>
          <a:lstStyle/>
          <a:p>
            <a:fld id="{9904A2EF-0E66-401C-8BA6-88FB56954836}" type="slidenum">
              <a:rPr lang="ru-RU">
                <a:solidFill>
                  <a:srgbClr val="000000"/>
                </a:solidFill>
              </a:rPr>
              <a:pPr/>
              <a:t>55</a:t>
            </a:fld>
            <a:endParaRPr lang="ru-RU">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Образ слайда 1"/>
          <p:cNvSpPr>
            <a:spLocks noGrp="1" noRot="1" noChangeAspect="1"/>
          </p:cNvSpPr>
          <p:nvPr>
            <p:ph type="sldImg"/>
          </p:nvPr>
        </p:nvSpPr>
        <p:spPr bwMode="auto">
          <a:noFill/>
          <a:ln>
            <a:solidFill>
              <a:srgbClr val="000000"/>
            </a:solidFill>
            <a:miter lim="800000"/>
            <a:headEnd/>
            <a:tailEnd/>
          </a:ln>
        </p:spPr>
      </p:sp>
      <p:sp>
        <p:nvSpPr>
          <p:cNvPr id="137218" name="Заметки 2"/>
          <p:cNvSpPr>
            <a:spLocks noGrp="1"/>
          </p:cNvSpPr>
          <p:nvPr>
            <p:ph type="body" idx="1"/>
          </p:nvPr>
        </p:nvSpPr>
        <p:spPr/>
        <p:txBody>
          <a:bodyPr/>
          <a:lstStyle/>
          <a:p>
            <a:pPr>
              <a:spcBef>
                <a:spcPct val="0"/>
              </a:spcBef>
            </a:pPr>
            <a:endParaRPr lang="ru-RU" smtClean="0"/>
          </a:p>
        </p:txBody>
      </p:sp>
      <p:sp>
        <p:nvSpPr>
          <p:cNvPr id="137219" name="Номер слайда 3"/>
          <p:cNvSpPr>
            <a:spLocks noGrp="1"/>
          </p:cNvSpPr>
          <p:nvPr>
            <p:ph type="sldNum" sz="quarter" idx="5"/>
          </p:nvPr>
        </p:nvSpPr>
        <p:spPr>
          <a:noFill/>
        </p:spPr>
        <p:txBody>
          <a:bodyPr/>
          <a:lstStyle/>
          <a:p>
            <a:fld id="{AA627DE1-AE65-43EC-BAD6-88BF82F3CB5A}" type="slidenum">
              <a:rPr lang="ru-RU">
                <a:solidFill>
                  <a:srgbClr val="000000"/>
                </a:solidFill>
              </a:rPr>
              <a:pPr/>
              <a:t>56</a:t>
            </a:fld>
            <a:endParaRPr lang="ru-RU">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Образ слайда 1"/>
          <p:cNvSpPr>
            <a:spLocks noGrp="1" noRot="1" noChangeAspect="1"/>
          </p:cNvSpPr>
          <p:nvPr>
            <p:ph type="sldImg"/>
          </p:nvPr>
        </p:nvSpPr>
        <p:spPr bwMode="auto">
          <a:noFill/>
          <a:ln>
            <a:solidFill>
              <a:srgbClr val="000000"/>
            </a:solidFill>
            <a:miter lim="800000"/>
            <a:headEnd/>
            <a:tailEnd/>
          </a:ln>
        </p:spPr>
      </p:sp>
      <p:sp>
        <p:nvSpPr>
          <p:cNvPr id="139266" name="Заметки 2"/>
          <p:cNvSpPr>
            <a:spLocks noGrp="1"/>
          </p:cNvSpPr>
          <p:nvPr>
            <p:ph type="body" idx="1"/>
          </p:nvPr>
        </p:nvSpPr>
        <p:spPr/>
        <p:txBody>
          <a:bodyPr/>
          <a:lstStyle/>
          <a:p>
            <a:pPr>
              <a:spcBef>
                <a:spcPct val="0"/>
              </a:spcBef>
            </a:pPr>
            <a:endParaRPr lang="ru-RU" smtClean="0"/>
          </a:p>
        </p:txBody>
      </p:sp>
      <p:sp>
        <p:nvSpPr>
          <p:cNvPr id="139267" name="Номер слайда 3"/>
          <p:cNvSpPr>
            <a:spLocks noGrp="1"/>
          </p:cNvSpPr>
          <p:nvPr>
            <p:ph type="sldNum" sz="quarter" idx="5"/>
          </p:nvPr>
        </p:nvSpPr>
        <p:spPr>
          <a:noFill/>
        </p:spPr>
        <p:txBody>
          <a:bodyPr/>
          <a:lstStyle/>
          <a:p>
            <a:fld id="{C78F6BB0-6611-40C7-AEB2-8829F3ACDA78}" type="slidenum">
              <a:rPr lang="ru-RU">
                <a:solidFill>
                  <a:srgbClr val="000000"/>
                </a:solidFill>
              </a:rPr>
              <a:pPr/>
              <a:t>57</a:t>
            </a:fld>
            <a:endParaRPr lang="ru-RU">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Образ слайда 1"/>
          <p:cNvSpPr>
            <a:spLocks noGrp="1" noRot="1" noChangeAspect="1"/>
          </p:cNvSpPr>
          <p:nvPr>
            <p:ph type="sldImg"/>
          </p:nvPr>
        </p:nvSpPr>
        <p:spPr bwMode="auto">
          <a:noFill/>
          <a:ln>
            <a:solidFill>
              <a:srgbClr val="000000"/>
            </a:solidFill>
            <a:miter lim="800000"/>
            <a:headEnd/>
            <a:tailEnd/>
          </a:ln>
        </p:spPr>
      </p:sp>
      <p:sp>
        <p:nvSpPr>
          <p:cNvPr id="141314" name="Заметки 2"/>
          <p:cNvSpPr>
            <a:spLocks noGrp="1"/>
          </p:cNvSpPr>
          <p:nvPr>
            <p:ph type="body" idx="1"/>
          </p:nvPr>
        </p:nvSpPr>
        <p:spPr/>
        <p:txBody>
          <a:bodyPr/>
          <a:lstStyle/>
          <a:p>
            <a:pPr>
              <a:spcBef>
                <a:spcPct val="0"/>
              </a:spcBef>
            </a:pPr>
            <a:endParaRPr lang="ru-RU" smtClean="0"/>
          </a:p>
        </p:txBody>
      </p:sp>
      <p:sp>
        <p:nvSpPr>
          <p:cNvPr id="141315" name="Номер слайда 3"/>
          <p:cNvSpPr>
            <a:spLocks noGrp="1"/>
          </p:cNvSpPr>
          <p:nvPr>
            <p:ph type="sldNum" sz="quarter" idx="5"/>
          </p:nvPr>
        </p:nvSpPr>
        <p:spPr>
          <a:noFill/>
        </p:spPr>
        <p:txBody>
          <a:bodyPr/>
          <a:lstStyle/>
          <a:p>
            <a:fld id="{BD2D5D2E-8E18-4F55-9729-2C43CD268AED}" type="slidenum">
              <a:rPr lang="ru-RU">
                <a:solidFill>
                  <a:srgbClr val="000000"/>
                </a:solidFill>
              </a:rPr>
              <a:pPr/>
              <a:t>58</a:t>
            </a:fld>
            <a:endParaRPr lang="ru-RU">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Образ слайда 1"/>
          <p:cNvSpPr>
            <a:spLocks noGrp="1" noRot="1" noChangeAspect="1"/>
          </p:cNvSpPr>
          <p:nvPr>
            <p:ph type="sldImg"/>
          </p:nvPr>
        </p:nvSpPr>
        <p:spPr bwMode="auto">
          <a:noFill/>
          <a:ln>
            <a:solidFill>
              <a:srgbClr val="000000"/>
            </a:solidFill>
            <a:miter lim="800000"/>
            <a:headEnd/>
            <a:tailEnd/>
          </a:ln>
        </p:spPr>
      </p:sp>
      <p:sp>
        <p:nvSpPr>
          <p:cNvPr id="143362" name="Заметки 2"/>
          <p:cNvSpPr>
            <a:spLocks noGrp="1"/>
          </p:cNvSpPr>
          <p:nvPr>
            <p:ph type="body" idx="1"/>
          </p:nvPr>
        </p:nvSpPr>
        <p:spPr/>
        <p:txBody>
          <a:bodyPr/>
          <a:lstStyle/>
          <a:p>
            <a:pPr>
              <a:spcBef>
                <a:spcPct val="0"/>
              </a:spcBef>
            </a:pPr>
            <a:endParaRPr lang="ru-RU" smtClean="0"/>
          </a:p>
        </p:txBody>
      </p:sp>
      <p:sp>
        <p:nvSpPr>
          <p:cNvPr id="143363" name="Номер слайда 3"/>
          <p:cNvSpPr>
            <a:spLocks noGrp="1"/>
          </p:cNvSpPr>
          <p:nvPr>
            <p:ph type="sldNum" sz="quarter" idx="5"/>
          </p:nvPr>
        </p:nvSpPr>
        <p:spPr>
          <a:noFill/>
        </p:spPr>
        <p:txBody>
          <a:bodyPr/>
          <a:lstStyle/>
          <a:p>
            <a:fld id="{609B2612-EDD6-493D-9D60-8B8C8959EA34}" type="slidenum">
              <a:rPr lang="ru-RU">
                <a:solidFill>
                  <a:srgbClr val="000000"/>
                </a:solidFill>
              </a:rPr>
              <a:pPr/>
              <a:t>59</a:t>
            </a:fld>
            <a:endParaRPr lang="ru-RU">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Образ слайда 1"/>
          <p:cNvSpPr>
            <a:spLocks noGrp="1" noRot="1" noChangeAspect="1"/>
          </p:cNvSpPr>
          <p:nvPr>
            <p:ph type="sldImg"/>
          </p:nvPr>
        </p:nvSpPr>
        <p:spPr bwMode="auto">
          <a:noFill/>
          <a:ln>
            <a:solidFill>
              <a:srgbClr val="000000"/>
            </a:solidFill>
            <a:miter lim="800000"/>
            <a:headEnd/>
            <a:tailEnd/>
          </a:ln>
        </p:spPr>
      </p:sp>
      <p:sp>
        <p:nvSpPr>
          <p:cNvPr id="145410" name="Заметки 2"/>
          <p:cNvSpPr>
            <a:spLocks noGrp="1"/>
          </p:cNvSpPr>
          <p:nvPr>
            <p:ph type="body" idx="1"/>
          </p:nvPr>
        </p:nvSpPr>
        <p:spPr/>
        <p:txBody>
          <a:bodyPr/>
          <a:lstStyle/>
          <a:p>
            <a:pPr>
              <a:spcBef>
                <a:spcPct val="0"/>
              </a:spcBef>
            </a:pPr>
            <a:endParaRPr lang="ru-RU" smtClean="0"/>
          </a:p>
        </p:txBody>
      </p:sp>
      <p:sp>
        <p:nvSpPr>
          <p:cNvPr id="145411" name="Номер слайда 3"/>
          <p:cNvSpPr>
            <a:spLocks noGrp="1"/>
          </p:cNvSpPr>
          <p:nvPr>
            <p:ph type="sldNum" sz="quarter" idx="5"/>
          </p:nvPr>
        </p:nvSpPr>
        <p:spPr>
          <a:noFill/>
        </p:spPr>
        <p:txBody>
          <a:bodyPr/>
          <a:lstStyle/>
          <a:p>
            <a:fld id="{74E12AB4-C85E-448E-BB8C-B8F308086746}" type="slidenum">
              <a:rPr lang="ru-RU">
                <a:solidFill>
                  <a:srgbClr val="000000"/>
                </a:solidFill>
              </a:rPr>
              <a:pPr/>
              <a:t>60</a:t>
            </a:fld>
            <a:endParaRPr lang="ru-RU">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Образ слайда 1"/>
          <p:cNvSpPr>
            <a:spLocks noGrp="1" noRot="1" noChangeAspect="1"/>
          </p:cNvSpPr>
          <p:nvPr>
            <p:ph type="sldImg"/>
          </p:nvPr>
        </p:nvSpPr>
        <p:spPr bwMode="auto">
          <a:noFill/>
          <a:ln>
            <a:solidFill>
              <a:srgbClr val="000000"/>
            </a:solidFill>
            <a:miter lim="800000"/>
            <a:headEnd/>
            <a:tailEnd/>
          </a:ln>
        </p:spPr>
      </p:sp>
      <p:sp>
        <p:nvSpPr>
          <p:cNvPr id="147458" name="Заметки 2"/>
          <p:cNvSpPr>
            <a:spLocks noGrp="1"/>
          </p:cNvSpPr>
          <p:nvPr>
            <p:ph type="body" idx="1"/>
          </p:nvPr>
        </p:nvSpPr>
        <p:spPr/>
        <p:txBody>
          <a:bodyPr/>
          <a:lstStyle/>
          <a:p>
            <a:pPr>
              <a:spcBef>
                <a:spcPct val="0"/>
              </a:spcBef>
            </a:pPr>
            <a:endParaRPr lang="ru-RU" smtClean="0"/>
          </a:p>
        </p:txBody>
      </p:sp>
      <p:sp>
        <p:nvSpPr>
          <p:cNvPr id="147459" name="Номер слайда 3"/>
          <p:cNvSpPr>
            <a:spLocks noGrp="1"/>
          </p:cNvSpPr>
          <p:nvPr>
            <p:ph type="sldNum" sz="quarter" idx="5"/>
          </p:nvPr>
        </p:nvSpPr>
        <p:spPr>
          <a:noFill/>
        </p:spPr>
        <p:txBody>
          <a:bodyPr/>
          <a:lstStyle/>
          <a:p>
            <a:fld id="{9B8656C5-C2FD-4951-93BB-E24AC6D25DE3}" type="slidenum">
              <a:rPr lang="ru-RU">
                <a:solidFill>
                  <a:srgbClr val="000000"/>
                </a:solidFill>
              </a:rPr>
              <a:pPr/>
              <a:t>61</a:t>
            </a:fld>
            <a:endParaRPr lang="ru-RU">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Образ слайда 1"/>
          <p:cNvSpPr>
            <a:spLocks noGrp="1" noRot="1" noChangeAspect="1"/>
          </p:cNvSpPr>
          <p:nvPr>
            <p:ph type="sldImg"/>
          </p:nvPr>
        </p:nvSpPr>
        <p:spPr bwMode="auto">
          <a:noFill/>
          <a:ln>
            <a:solidFill>
              <a:srgbClr val="000000"/>
            </a:solidFill>
            <a:miter lim="800000"/>
            <a:headEnd/>
            <a:tailEnd/>
          </a:ln>
        </p:spPr>
      </p:sp>
      <p:sp>
        <p:nvSpPr>
          <p:cNvPr id="149506" name="Заметки 2"/>
          <p:cNvSpPr>
            <a:spLocks noGrp="1"/>
          </p:cNvSpPr>
          <p:nvPr>
            <p:ph type="body" idx="1"/>
          </p:nvPr>
        </p:nvSpPr>
        <p:spPr/>
        <p:txBody>
          <a:bodyPr/>
          <a:lstStyle/>
          <a:p>
            <a:pPr>
              <a:spcBef>
                <a:spcPct val="0"/>
              </a:spcBef>
            </a:pPr>
            <a:endParaRPr lang="ru-RU" smtClean="0"/>
          </a:p>
        </p:txBody>
      </p:sp>
      <p:sp>
        <p:nvSpPr>
          <p:cNvPr id="149507" name="Номер слайда 3"/>
          <p:cNvSpPr>
            <a:spLocks noGrp="1"/>
          </p:cNvSpPr>
          <p:nvPr>
            <p:ph type="sldNum" sz="quarter" idx="5"/>
          </p:nvPr>
        </p:nvSpPr>
        <p:spPr>
          <a:noFill/>
        </p:spPr>
        <p:txBody>
          <a:bodyPr/>
          <a:lstStyle/>
          <a:p>
            <a:fld id="{F51995CC-9439-48C9-BB62-6639CB685B0A}" type="slidenum">
              <a:rPr lang="ru-RU">
                <a:solidFill>
                  <a:srgbClr val="000000"/>
                </a:solidFill>
              </a:rPr>
              <a:pPr/>
              <a:t>62</a:t>
            </a:fld>
            <a:endParaRPr lang="ru-RU">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Образ слайда 1"/>
          <p:cNvSpPr>
            <a:spLocks noGrp="1" noRot="1" noChangeAspect="1"/>
          </p:cNvSpPr>
          <p:nvPr>
            <p:ph type="sldImg"/>
          </p:nvPr>
        </p:nvSpPr>
        <p:spPr bwMode="auto">
          <a:noFill/>
          <a:ln>
            <a:solidFill>
              <a:srgbClr val="000000"/>
            </a:solidFill>
            <a:miter lim="800000"/>
            <a:headEnd/>
            <a:tailEnd/>
          </a:ln>
        </p:spPr>
      </p:sp>
      <p:sp>
        <p:nvSpPr>
          <p:cNvPr id="39938" name="Заметки 2"/>
          <p:cNvSpPr>
            <a:spLocks noGrp="1"/>
          </p:cNvSpPr>
          <p:nvPr>
            <p:ph type="body" idx="1"/>
          </p:nvPr>
        </p:nvSpPr>
        <p:spPr/>
        <p:txBody>
          <a:bodyPr/>
          <a:lstStyle/>
          <a:p>
            <a:pPr>
              <a:spcBef>
                <a:spcPct val="0"/>
              </a:spcBef>
            </a:pPr>
            <a:endParaRPr lang="ru-RU" smtClean="0"/>
          </a:p>
        </p:txBody>
      </p:sp>
      <p:sp>
        <p:nvSpPr>
          <p:cNvPr id="39939" name="Номер слайда 3"/>
          <p:cNvSpPr>
            <a:spLocks noGrp="1"/>
          </p:cNvSpPr>
          <p:nvPr>
            <p:ph type="sldNum" sz="quarter" idx="5"/>
          </p:nvPr>
        </p:nvSpPr>
        <p:spPr>
          <a:noFill/>
        </p:spPr>
        <p:txBody>
          <a:bodyPr/>
          <a:lstStyle/>
          <a:p>
            <a:fld id="{E5E751AE-2994-42D3-9670-2AB3FF2F7318}" type="slidenum">
              <a:rPr lang="ru-RU">
                <a:solidFill>
                  <a:srgbClr val="000000"/>
                </a:solidFill>
              </a:rPr>
              <a:pPr/>
              <a:t>8</a:t>
            </a:fld>
            <a:endParaRPr lang="ru-RU">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Образ слайда 1"/>
          <p:cNvSpPr>
            <a:spLocks noGrp="1" noRot="1" noChangeAspect="1"/>
          </p:cNvSpPr>
          <p:nvPr>
            <p:ph type="sldImg"/>
          </p:nvPr>
        </p:nvSpPr>
        <p:spPr bwMode="auto">
          <a:noFill/>
          <a:ln>
            <a:solidFill>
              <a:srgbClr val="000000"/>
            </a:solidFill>
            <a:miter lim="800000"/>
            <a:headEnd/>
            <a:tailEnd/>
          </a:ln>
        </p:spPr>
      </p:sp>
      <p:sp>
        <p:nvSpPr>
          <p:cNvPr id="151554" name="Заметки 2"/>
          <p:cNvSpPr>
            <a:spLocks noGrp="1"/>
          </p:cNvSpPr>
          <p:nvPr>
            <p:ph type="body" idx="1"/>
          </p:nvPr>
        </p:nvSpPr>
        <p:spPr/>
        <p:txBody>
          <a:bodyPr/>
          <a:lstStyle/>
          <a:p>
            <a:pPr>
              <a:spcBef>
                <a:spcPct val="0"/>
              </a:spcBef>
            </a:pPr>
            <a:endParaRPr lang="ru-RU" smtClean="0"/>
          </a:p>
        </p:txBody>
      </p:sp>
      <p:sp>
        <p:nvSpPr>
          <p:cNvPr id="151555" name="Номер слайда 3"/>
          <p:cNvSpPr>
            <a:spLocks noGrp="1"/>
          </p:cNvSpPr>
          <p:nvPr>
            <p:ph type="sldNum" sz="quarter" idx="5"/>
          </p:nvPr>
        </p:nvSpPr>
        <p:spPr>
          <a:noFill/>
        </p:spPr>
        <p:txBody>
          <a:bodyPr/>
          <a:lstStyle/>
          <a:p>
            <a:fld id="{B9174B77-54A4-4A01-B5D8-C7725221648C}" type="slidenum">
              <a:rPr lang="ru-RU">
                <a:solidFill>
                  <a:srgbClr val="000000"/>
                </a:solidFill>
              </a:rPr>
              <a:pPr/>
              <a:t>63</a:t>
            </a:fld>
            <a:endParaRPr lang="ru-RU">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Образ слайда 1"/>
          <p:cNvSpPr>
            <a:spLocks noGrp="1" noRot="1" noChangeAspect="1"/>
          </p:cNvSpPr>
          <p:nvPr>
            <p:ph type="sldImg"/>
          </p:nvPr>
        </p:nvSpPr>
        <p:spPr bwMode="auto">
          <a:noFill/>
          <a:ln>
            <a:solidFill>
              <a:srgbClr val="000000"/>
            </a:solidFill>
            <a:miter lim="800000"/>
            <a:headEnd/>
            <a:tailEnd/>
          </a:ln>
        </p:spPr>
      </p:sp>
      <p:sp>
        <p:nvSpPr>
          <p:cNvPr id="153602" name="Заметки 2"/>
          <p:cNvSpPr>
            <a:spLocks noGrp="1"/>
          </p:cNvSpPr>
          <p:nvPr>
            <p:ph type="body" idx="1"/>
          </p:nvPr>
        </p:nvSpPr>
        <p:spPr/>
        <p:txBody>
          <a:bodyPr/>
          <a:lstStyle/>
          <a:p>
            <a:pPr>
              <a:spcBef>
                <a:spcPct val="0"/>
              </a:spcBef>
            </a:pPr>
            <a:endParaRPr lang="ru-RU" smtClean="0"/>
          </a:p>
        </p:txBody>
      </p:sp>
      <p:sp>
        <p:nvSpPr>
          <p:cNvPr id="153603" name="Номер слайда 3"/>
          <p:cNvSpPr>
            <a:spLocks noGrp="1"/>
          </p:cNvSpPr>
          <p:nvPr>
            <p:ph type="sldNum" sz="quarter" idx="5"/>
          </p:nvPr>
        </p:nvSpPr>
        <p:spPr>
          <a:noFill/>
        </p:spPr>
        <p:txBody>
          <a:bodyPr/>
          <a:lstStyle/>
          <a:p>
            <a:fld id="{6A9F5048-54D2-472C-A0B3-77CB1F5125A4}" type="slidenum">
              <a:rPr lang="ru-RU">
                <a:solidFill>
                  <a:srgbClr val="000000"/>
                </a:solidFill>
              </a:rPr>
              <a:pPr/>
              <a:t>64</a:t>
            </a:fld>
            <a:endParaRPr lang="ru-RU">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Образ слайда 1"/>
          <p:cNvSpPr>
            <a:spLocks noGrp="1" noRot="1" noChangeAspect="1"/>
          </p:cNvSpPr>
          <p:nvPr>
            <p:ph type="sldImg"/>
          </p:nvPr>
        </p:nvSpPr>
        <p:spPr bwMode="auto">
          <a:noFill/>
          <a:ln>
            <a:solidFill>
              <a:srgbClr val="000000"/>
            </a:solidFill>
            <a:miter lim="800000"/>
            <a:headEnd/>
            <a:tailEnd/>
          </a:ln>
        </p:spPr>
      </p:sp>
      <p:sp>
        <p:nvSpPr>
          <p:cNvPr id="155650" name="Заметки 2"/>
          <p:cNvSpPr>
            <a:spLocks noGrp="1"/>
          </p:cNvSpPr>
          <p:nvPr>
            <p:ph type="body" idx="1"/>
          </p:nvPr>
        </p:nvSpPr>
        <p:spPr/>
        <p:txBody>
          <a:bodyPr/>
          <a:lstStyle/>
          <a:p>
            <a:pPr>
              <a:spcBef>
                <a:spcPct val="0"/>
              </a:spcBef>
            </a:pPr>
            <a:endParaRPr lang="ru-RU" smtClean="0"/>
          </a:p>
        </p:txBody>
      </p:sp>
      <p:sp>
        <p:nvSpPr>
          <p:cNvPr id="155651" name="Номер слайда 3"/>
          <p:cNvSpPr>
            <a:spLocks noGrp="1"/>
          </p:cNvSpPr>
          <p:nvPr>
            <p:ph type="sldNum" sz="quarter" idx="5"/>
          </p:nvPr>
        </p:nvSpPr>
        <p:spPr>
          <a:noFill/>
        </p:spPr>
        <p:txBody>
          <a:bodyPr/>
          <a:lstStyle/>
          <a:p>
            <a:fld id="{F42D7683-1644-413D-9C17-EE22FDBEBC58}" type="slidenum">
              <a:rPr lang="ru-RU">
                <a:solidFill>
                  <a:srgbClr val="000000"/>
                </a:solidFill>
              </a:rPr>
              <a:pPr/>
              <a:t>65</a:t>
            </a:fld>
            <a:endParaRPr lang="ru-RU">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Образ слайда 1"/>
          <p:cNvSpPr>
            <a:spLocks noGrp="1" noRot="1" noChangeAspect="1"/>
          </p:cNvSpPr>
          <p:nvPr>
            <p:ph type="sldImg"/>
          </p:nvPr>
        </p:nvSpPr>
        <p:spPr bwMode="auto">
          <a:noFill/>
          <a:ln>
            <a:solidFill>
              <a:srgbClr val="000000"/>
            </a:solidFill>
            <a:miter lim="800000"/>
            <a:headEnd/>
            <a:tailEnd/>
          </a:ln>
        </p:spPr>
      </p:sp>
      <p:sp>
        <p:nvSpPr>
          <p:cNvPr id="157698" name="Заметки 2"/>
          <p:cNvSpPr>
            <a:spLocks noGrp="1"/>
          </p:cNvSpPr>
          <p:nvPr>
            <p:ph type="body" idx="1"/>
          </p:nvPr>
        </p:nvSpPr>
        <p:spPr/>
        <p:txBody>
          <a:bodyPr/>
          <a:lstStyle/>
          <a:p>
            <a:pPr>
              <a:spcBef>
                <a:spcPct val="0"/>
              </a:spcBef>
            </a:pPr>
            <a:endParaRPr lang="ru-RU" smtClean="0"/>
          </a:p>
        </p:txBody>
      </p:sp>
      <p:sp>
        <p:nvSpPr>
          <p:cNvPr id="157699" name="Номер слайда 3"/>
          <p:cNvSpPr>
            <a:spLocks noGrp="1"/>
          </p:cNvSpPr>
          <p:nvPr>
            <p:ph type="sldNum" sz="quarter" idx="5"/>
          </p:nvPr>
        </p:nvSpPr>
        <p:spPr>
          <a:noFill/>
        </p:spPr>
        <p:txBody>
          <a:bodyPr/>
          <a:lstStyle/>
          <a:p>
            <a:fld id="{319BF91B-12AD-4FD7-9439-279E3084A93C}" type="slidenum">
              <a:rPr lang="ru-RU">
                <a:solidFill>
                  <a:srgbClr val="000000"/>
                </a:solidFill>
              </a:rPr>
              <a:pPr/>
              <a:t>66</a:t>
            </a:fld>
            <a:endParaRPr lang="ru-RU">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Образ слайда 1"/>
          <p:cNvSpPr>
            <a:spLocks noGrp="1" noRot="1" noChangeAspect="1"/>
          </p:cNvSpPr>
          <p:nvPr>
            <p:ph type="sldImg"/>
          </p:nvPr>
        </p:nvSpPr>
        <p:spPr bwMode="auto">
          <a:noFill/>
          <a:ln>
            <a:solidFill>
              <a:srgbClr val="000000"/>
            </a:solidFill>
            <a:miter lim="800000"/>
            <a:headEnd/>
            <a:tailEnd/>
          </a:ln>
        </p:spPr>
      </p:sp>
      <p:sp>
        <p:nvSpPr>
          <p:cNvPr id="159746" name="Заметки 2"/>
          <p:cNvSpPr>
            <a:spLocks noGrp="1"/>
          </p:cNvSpPr>
          <p:nvPr>
            <p:ph type="body" idx="1"/>
          </p:nvPr>
        </p:nvSpPr>
        <p:spPr/>
        <p:txBody>
          <a:bodyPr/>
          <a:lstStyle/>
          <a:p>
            <a:pPr>
              <a:spcBef>
                <a:spcPct val="0"/>
              </a:spcBef>
            </a:pPr>
            <a:endParaRPr lang="ru-RU" smtClean="0"/>
          </a:p>
        </p:txBody>
      </p:sp>
      <p:sp>
        <p:nvSpPr>
          <p:cNvPr id="159747" name="Номер слайда 3"/>
          <p:cNvSpPr>
            <a:spLocks noGrp="1"/>
          </p:cNvSpPr>
          <p:nvPr>
            <p:ph type="sldNum" sz="quarter" idx="5"/>
          </p:nvPr>
        </p:nvSpPr>
        <p:spPr>
          <a:noFill/>
        </p:spPr>
        <p:txBody>
          <a:bodyPr/>
          <a:lstStyle/>
          <a:p>
            <a:fld id="{659460C6-1628-49E3-98F3-743A43DDB9E6}" type="slidenum">
              <a:rPr lang="ru-RU">
                <a:solidFill>
                  <a:srgbClr val="000000"/>
                </a:solidFill>
              </a:rPr>
              <a:pPr/>
              <a:t>67</a:t>
            </a:fld>
            <a:endParaRPr lang="ru-RU">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Образ слайда 1"/>
          <p:cNvSpPr>
            <a:spLocks noGrp="1" noRot="1" noChangeAspect="1"/>
          </p:cNvSpPr>
          <p:nvPr>
            <p:ph type="sldImg"/>
          </p:nvPr>
        </p:nvSpPr>
        <p:spPr bwMode="auto">
          <a:noFill/>
          <a:ln>
            <a:solidFill>
              <a:srgbClr val="000000"/>
            </a:solidFill>
            <a:miter lim="800000"/>
            <a:headEnd/>
            <a:tailEnd/>
          </a:ln>
        </p:spPr>
      </p:sp>
      <p:sp>
        <p:nvSpPr>
          <p:cNvPr id="161794" name="Заметки 2"/>
          <p:cNvSpPr>
            <a:spLocks noGrp="1"/>
          </p:cNvSpPr>
          <p:nvPr>
            <p:ph type="body" idx="1"/>
          </p:nvPr>
        </p:nvSpPr>
        <p:spPr/>
        <p:txBody>
          <a:bodyPr/>
          <a:lstStyle/>
          <a:p>
            <a:pPr>
              <a:spcBef>
                <a:spcPct val="0"/>
              </a:spcBef>
            </a:pPr>
            <a:endParaRPr lang="ru-RU" smtClean="0"/>
          </a:p>
        </p:txBody>
      </p:sp>
      <p:sp>
        <p:nvSpPr>
          <p:cNvPr id="161795" name="Номер слайда 3"/>
          <p:cNvSpPr>
            <a:spLocks noGrp="1"/>
          </p:cNvSpPr>
          <p:nvPr>
            <p:ph type="sldNum" sz="quarter" idx="5"/>
          </p:nvPr>
        </p:nvSpPr>
        <p:spPr>
          <a:noFill/>
        </p:spPr>
        <p:txBody>
          <a:bodyPr/>
          <a:lstStyle/>
          <a:p>
            <a:fld id="{CF994DDD-019C-4FD2-B42E-7CD8E07E5587}" type="slidenum">
              <a:rPr lang="ru-RU">
                <a:solidFill>
                  <a:srgbClr val="000000"/>
                </a:solidFill>
              </a:rPr>
              <a:pPr/>
              <a:t>68</a:t>
            </a:fld>
            <a:endParaRPr lang="ru-RU">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Образ слайда 1"/>
          <p:cNvSpPr>
            <a:spLocks noGrp="1" noRot="1" noChangeAspect="1"/>
          </p:cNvSpPr>
          <p:nvPr>
            <p:ph type="sldImg"/>
          </p:nvPr>
        </p:nvSpPr>
        <p:spPr bwMode="auto">
          <a:noFill/>
          <a:ln>
            <a:solidFill>
              <a:srgbClr val="000000"/>
            </a:solidFill>
            <a:miter lim="800000"/>
            <a:headEnd/>
            <a:tailEnd/>
          </a:ln>
        </p:spPr>
      </p:sp>
      <p:sp>
        <p:nvSpPr>
          <p:cNvPr id="163842" name="Заметки 2"/>
          <p:cNvSpPr>
            <a:spLocks noGrp="1"/>
          </p:cNvSpPr>
          <p:nvPr>
            <p:ph type="body" idx="1"/>
          </p:nvPr>
        </p:nvSpPr>
        <p:spPr/>
        <p:txBody>
          <a:bodyPr/>
          <a:lstStyle/>
          <a:p>
            <a:pPr>
              <a:spcBef>
                <a:spcPct val="0"/>
              </a:spcBef>
            </a:pPr>
            <a:endParaRPr lang="ru-RU" smtClean="0"/>
          </a:p>
        </p:txBody>
      </p:sp>
      <p:sp>
        <p:nvSpPr>
          <p:cNvPr id="163843" name="Номер слайда 3"/>
          <p:cNvSpPr>
            <a:spLocks noGrp="1"/>
          </p:cNvSpPr>
          <p:nvPr>
            <p:ph type="sldNum" sz="quarter" idx="5"/>
          </p:nvPr>
        </p:nvSpPr>
        <p:spPr>
          <a:noFill/>
        </p:spPr>
        <p:txBody>
          <a:bodyPr/>
          <a:lstStyle/>
          <a:p>
            <a:fld id="{79E83E81-93ED-4A33-AD98-A2BEC149A408}" type="slidenum">
              <a:rPr lang="ru-RU">
                <a:solidFill>
                  <a:srgbClr val="000000"/>
                </a:solidFill>
              </a:rPr>
              <a:pPr/>
              <a:t>69</a:t>
            </a:fld>
            <a:endParaRPr lang="ru-RU">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Образ слайда 1"/>
          <p:cNvSpPr>
            <a:spLocks noGrp="1" noRot="1" noChangeAspect="1"/>
          </p:cNvSpPr>
          <p:nvPr>
            <p:ph type="sldImg"/>
          </p:nvPr>
        </p:nvSpPr>
        <p:spPr bwMode="auto">
          <a:noFill/>
          <a:ln>
            <a:solidFill>
              <a:srgbClr val="000000"/>
            </a:solidFill>
            <a:miter lim="800000"/>
            <a:headEnd/>
            <a:tailEnd/>
          </a:ln>
        </p:spPr>
      </p:sp>
      <p:sp>
        <p:nvSpPr>
          <p:cNvPr id="165890" name="Заметки 2"/>
          <p:cNvSpPr>
            <a:spLocks noGrp="1"/>
          </p:cNvSpPr>
          <p:nvPr>
            <p:ph type="body" idx="1"/>
          </p:nvPr>
        </p:nvSpPr>
        <p:spPr/>
        <p:txBody>
          <a:bodyPr/>
          <a:lstStyle/>
          <a:p>
            <a:pPr>
              <a:spcBef>
                <a:spcPct val="0"/>
              </a:spcBef>
            </a:pPr>
            <a:endParaRPr lang="ru-RU" smtClean="0"/>
          </a:p>
        </p:txBody>
      </p:sp>
      <p:sp>
        <p:nvSpPr>
          <p:cNvPr id="165891" name="Номер слайда 3"/>
          <p:cNvSpPr>
            <a:spLocks noGrp="1"/>
          </p:cNvSpPr>
          <p:nvPr>
            <p:ph type="sldNum" sz="quarter" idx="5"/>
          </p:nvPr>
        </p:nvSpPr>
        <p:spPr>
          <a:noFill/>
        </p:spPr>
        <p:txBody>
          <a:bodyPr/>
          <a:lstStyle/>
          <a:p>
            <a:fld id="{6CCAE0A2-3C7A-4E6B-B4EC-0DA6DFB90F6F}" type="slidenum">
              <a:rPr lang="ru-RU"/>
              <a:pPr/>
              <a:t>70</a:t>
            </a:fld>
            <a:endParaRPr lang="ru-R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Образ слайда 1"/>
          <p:cNvSpPr>
            <a:spLocks noGrp="1" noRot="1" noChangeAspect="1"/>
          </p:cNvSpPr>
          <p:nvPr>
            <p:ph type="sldImg"/>
          </p:nvPr>
        </p:nvSpPr>
        <p:spPr bwMode="auto">
          <a:noFill/>
          <a:ln>
            <a:solidFill>
              <a:srgbClr val="000000"/>
            </a:solidFill>
            <a:miter lim="800000"/>
            <a:headEnd/>
            <a:tailEnd/>
          </a:ln>
        </p:spPr>
      </p:sp>
      <p:sp>
        <p:nvSpPr>
          <p:cNvPr id="167938" name="Заметки 2"/>
          <p:cNvSpPr>
            <a:spLocks noGrp="1"/>
          </p:cNvSpPr>
          <p:nvPr>
            <p:ph type="body" idx="1"/>
          </p:nvPr>
        </p:nvSpPr>
        <p:spPr/>
        <p:txBody>
          <a:bodyPr/>
          <a:lstStyle/>
          <a:p>
            <a:pPr>
              <a:spcBef>
                <a:spcPct val="0"/>
              </a:spcBef>
            </a:pPr>
            <a:endParaRPr lang="ru-RU" smtClean="0"/>
          </a:p>
        </p:txBody>
      </p:sp>
      <p:sp>
        <p:nvSpPr>
          <p:cNvPr id="167939" name="Номер слайда 3"/>
          <p:cNvSpPr>
            <a:spLocks noGrp="1"/>
          </p:cNvSpPr>
          <p:nvPr>
            <p:ph type="sldNum" sz="quarter" idx="5"/>
          </p:nvPr>
        </p:nvSpPr>
        <p:spPr>
          <a:noFill/>
        </p:spPr>
        <p:txBody>
          <a:bodyPr/>
          <a:lstStyle/>
          <a:p>
            <a:fld id="{FE08AC96-2A8D-40C0-9059-20371F32E99F}" type="slidenum">
              <a:rPr lang="ru-RU">
                <a:solidFill>
                  <a:srgbClr val="000000"/>
                </a:solidFill>
              </a:rPr>
              <a:pPr/>
              <a:t>71</a:t>
            </a:fld>
            <a:endParaRPr lang="ru-RU">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Образ слайда 1"/>
          <p:cNvSpPr>
            <a:spLocks noGrp="1" noRot="1" noChangeAspect="1"/>
          </p:cNvSpPr>
          <p:nvPr>
            <p:ph type="sldImg"/>
          </p:nvPr>
        </p:nvSpPr>
        <p:spPr bwMode="auto">
          <a:noFill/>
          <a:ln>
            <a:solidFill>
              <a:srgbClr val="000000"/>
            </a:solidFill>
            <a:miter lim="800000"/>
            <a:headEnd/>
            <a:tailEnd/>
          </a:ln>
        </p:spPr>
      </p:sp>
      <p:sp>
        <p:nvSpPr>
          <p:cNvPr id="169986" name="Заметки 2"/>
          <p:cNvSpPr>
            <a:spLocks noGrp="1"/>
          </p:cNvSpPr>
          <p:nvPr>
            <p:ph type="body" idx="1"/>
          </p:nvPr>
        </p:nvSpPr>
        <p:spPr/>
        <p:txBody>
          <a:bodyPr/>
          <a:lstStyle/>
          <a:p>
            <a:pPr>
              <a:spcBef>
                <a:spcPct val="0"/>
              </a:spcBef>
            </a:pPr>
            <a:endParaRPr lang="ru-RU" smtClean="0"/>
          </a:p>
        </p:txBody>
      </p:sp>
      <p:sp>
        <p:nvSpPr>
          <p:cNvPr id="169987" name="Номер слайда 3"/>
          <p:cNvSpPr>
            <a:spLocks noGrp="1"/>
          </p:cNvSpPr>
          <p:nvPr>
            <p:ph type="sldNum" sz="quarter" idx="5"/>
          </p:nvPr>
        </p:nvSpPr>
        <p:spPr>
          <a:noFill/>
        </p:spPr>
        <p:txBody>
          <a:bodyPr/>
          <a:lstStyle/>
          <a:p>
            <a:fld id="{471CCFE0-9356-4E3E-8642-217975514DBC}" type="slidenum">
              <a:rPr lang="ru-RU">
                <a:solidFill>
                  <a:srgbClr val="000000"/>
                </a:solidFill>
              </a:rPr>
              <a:pPr/>
              <a:t>72</a:t>
            </a:fld>
            <a:endParaRPr lang="ru-RU">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Образ слайда 1"/>
          <p:cNvSpPr>
            <a:spLocks noGrp="1" noRot="1" noChangeAspect="1"/>
          </p:cNvSpPr>
          <p:nvPr>
            <p:ph type="sldImg"/>
          </p:nvPr>
        </p:nvSpPr>
        <p:spPr bwMode="auto">
          <a:noFill/>
          <a:ln>
            <a:solidFill>
              <a:srgbClr val="000000"/>
            </a:solidFill>
            <a:miter lim="800000"/>
            <a:headEnd/>
            <a:tailEnd/>
          </a:ln>
        </p:spPr>
      </p:sp>
      <p:sp>
        <p:nvSpPr>
          <p:cNvPr id="41986" name="Заметки 2"/>
          <p:cNvSpPr>
            <a:spLocks noGrp="1"/>
          </p:cNvSpPr>
          <p:nvPr>
            <p:ph type="body" idx="1"/>
          </p:nvPr>
        </p:nvSpPr>
        <p:spPr/>
        <p:txBody>
          <a:bodyPr/>
          <a:lstStyle/>
          <a:p>
            <a:pPr>
              <a:spcBef>
                <a:spcPct val="0"/>
              </a:spcBef>
            </a:pPr>
            <a:endParaRPr lang="ru-RU" smtClean="0"/>
          </a:p>
        </p:txBody>
      </p:sp>
      <p:sp>
        <p:nvSpPr>
          <p:cNvPr id="41987" name="Номер слайда 3"/>
          <p:cNvSpPr>
            <a:spLocks noGrp="1"/>
          </p:cNvSpPr>
          <p:nvPr>
            <p:ph type="sldNum" sz="quarter" idx="5"/>
          </p:nvPr>
        </p:nvSpPr>
        <p:spPr>
          <a:noFill/>
        </p:spPr>
        <p:txBody>
          <a:bodyPr/>
          <a:lstStyle/>
          <a:p>
            <a:fld id="{29A838E0-58D2-45B7-9BA8-A1D8A0573BC8}" type="slidenum">
              <a:rPr lang="ru-RU">
                <a:solidFill>
                  <a:srgbClr val="000000"/>
                </a:solidFill>
              </a:rPr>
              <a:pPr/>
              <a:t>9</a:t>
            </a:fld>
            <a:endParaRPr lang="ru-RU">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Образ слайда 1"/>
          <p:cNvSpPr>
            <a:spLocks noGrp="1" noRot="1" noChangeAspect="1"/>
          </p:cNvSpPr>
          <p:nvPr>
            <p:ph type="sldImg"/>
          </p:nvPr>
        </p:nvSpPr>
        <p:spPr bwMode="auto">
          <a:noFill/>
          <a:ln>
            <a:solidFill>
              <a:srgbClr val="000000"/>
            </a:solidFill>
            <a:miter lim="800000"/>
            <a:headEnd/>
            <a:tailEnd/>
          </a:ln>
        </p:spPr>
      </p:sp>
      <p:sp>
        <p:nvSpPr>
          <p:cNvPr id="172034" name="Заметки 2"/>
          <p:cNvSpPr>
            <a:spLocks noGrp="1"/>
          </p:cNvSpPr>
          <p:nvPr>
            <p:ph type="body" idx="1"/>
          </p:nvPr>
        </p:nvSpPr>
        <p:spPr/>
        <p:txBody>
          <a:bodyPr/>
          <a:lstStyle/>
          <a:p>
            <a:pPr>
              <a:spcBef>
                <a:spcPct val="0"/>
              </a:spcBef>
            </a:pPr>
            <a:endParaRPr lang="ru-RU" smtClean="0"/>
          </a:p>
        </p:txBody>
      </p:sp>
      <p:sp>
        <p:nvSpPr>
          <p:cNvPr id="172035" name="Номер слайда 3"/>
          <p:cNvSpPr>
            <a:spLocks noGrp="1"/>
          </p:cNvSpPr>
          <p:nvPr>
            <p:ph type="sldNum" sz="quarter" idx="5"/>
          </p:nvPr>
        </p:nvSpPr>
        <p:spPr>
          <a:noFill/>
        </p:spPr>
        <p:txBody>
          <a:bodyPr/>
          <a:lstStyle/>
          <a:p>
            <a:fld id="{25E031CC-FD52-4EBE-82D9-767FC8942600}" type="slidenum">
              <a:rPr lang="ru-RU">
                <a:solidFill>
                  <a:srgbClr val="000000"/>
                </a:solidFill>
              </a:rPr>
              <a:pPr/>
              <a:t>73</a:t>
            </a:fld>
            <a:endParaRPr lang="ru-RU">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Образ слайда 1"/>
          <p:cNvSpPr>
            <a:spLocks noGrp="1" noRot="1" noChangeAspect="1"/>
          </p:cNvSpPr>
          <p:nvPr>
            <p:ph type="sldImg"/>
          </p:nvPr>
        </p:nvSpPr>
        <p:spPr bwMode="auto">
          <a:noFill/>
          <a:ln>
            <a:solidFill>
              <a:srgbClr val="000000"/>
            </a:solidFill>
            <a:miter lim="800000"/>
            <a:headEnd/>
            <a:tailEnd/>
          </a:ln>
        </p:spPr>
      </p:sp>
      <p:sp>
        <p:nvSpPr>
          <p:cNvPr id="174082" name="Заметки 2"/>
          <p:cNvSpPr>
            <a:spLocks noGrp="1"/>
          </p:cNvSpPr>
          <p:nvPr>
            <p:ph type="body" idx="1"/>
          </p:nvPr>
        </p:nvSpPr>
        <p:spPr/>
        <p:txBody>
          <a:bodyPr/>
          <a:lstStyle/>
          <a:p>
            <a:pPr>
              <a:spcBef>
                <a:spcPct val="0"/>
              </a:spcBef>
            </a:pPr>
            <a:endParaRPr lang="ru-RU" smtClean="0"/>
          </a:p>
        </p:txBody>
      </p:sp>
      <p:sp>
        <p:nvSpPr>
          <p:cNvPr id="174083" name="Номер слайда 3"/>
          <p:cNvSpPr>
            <a:spLocks noGrp="1"/>
          </p:cNvSpPr>
          <p:nvPr>
            <p:ph type="sldNum" sz="quarter" idx="5"/>
          </p:nvPr>
        </p:nvSpPr>
        <p:spPr>
          <a:noFill/>
        </p:spPr>
        <p:txBody>
          <a:bodyPr/>
          <a:lstStyle/>
          <a:p>
            <a:fld id="{CA9EF15B-4F5B-416D-8F3B-DAA7C063FC4C}" type="slidenum">
              <a:rPr lang="ru-RU">
                <a:solidFill>
                  <a:srgbClr val="000000"/>
                </a:solidFill>
              </a:rPr>
              <a:pPr/>
              <a:t>74</a:t>
            </a:fld>
            <a:endParaRPr lang="ru-RU">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Образ слайда 1"/>
          <p:cNvSpPr>
            <a:spLocks noGrp="1" noRot="1" noChangeAspect="1"/>
          </p:cNvSpPr>
          <p:nvPr>
            <p:ph type="sldImg"/>
          </p:nvPr>
        </p:nvSpPr>
        <p:spPr bwMode="auto">
          <a:noFill/>
          <a:ln>
            <a:solidFill>
              <a:srgbClr val="000000"/>
            </a:solidFill>
            <a:miter lim="800000"/>
            <a:headEnd/>
            <a:tailEnd/>
          </a:ln>
        </p:spPr>
      </p:sp>
      <p:sp>
        <p:nvSpPr>
          <p:cNvPr id="176130" name="Заметки 2"/>
          <p:cNvSpPr>
            <a:spLocks noGrp="1"/>
          </p:cNvSpPr>
          <p:nvPr>
            <p:ph type="body" idx="1"/>
          </p:nvPr>
        </p:nvSpPr>
        <p:spPr/>
        <p:txBody>
          <a:bodyPr/>
          <a:lstStyle/>
          <a:p>
            <a:pPr>
              <a:spcBef>
                <a:spcPct val="0"/>
              </a:spcBef>
            </a:pPr>
            <a:endParaRPr lang="ru-RU" smtClean="0"/>
          </a:p>
        </p:txBody>
      </p:sp>
      <p:sp>
        <p:nvSpPr>
          <p:cNvPr id="176131" name="Номер слайда 3"/>
          <p:cNvSpPr>
            <a:spLocks noGrp="1"/>
          </p:cNvSpPr>
          <p:nvPr>
            <p:ph type="sldNum" sz="quarter" idx="5"/>
          </p:nvPr>
        </p:nvSpPr>
        <p:spPr>
          <a:noFill/>
        </p:spPr>
        <p:txBody>
          <a:bodyPr/>
          <a:lstStyle/>
          <a:p>
            <a:fld id="{81F93E8D-CE8F-494D-93C2-67C02F8864A9}" type="slidenum">
              <a:rPr lang="ru-RU"/>
              <a:pPr/>
              <a:t>75</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Образ слайда 1"/>
          <p:cNvSpPr>
            <a:spLocks noGrp="1" noRot="1" noChangeAspect="1"/>
          </p:cNvSpPr>
          <p:nvPr>
            <p:ph type="sldImg"/>
          </p:nvPr>
        </p:nvSpPr>
        <p:spPr bwMode="auto">
          <a:noFill/>
          <a:ln>
            <a:solidFill>
              <a:srgbClr val="000000"/>
            </a:solidFill>
            <a:miter lim="800000"/>
            <a:headEnd/>
            <a:tailEnd/>
          </a:ln>
        </p:spPr>
      </p:sp>
      <p:sp>
        <p:nvSpPr>
          <p:cNvPr id="44034" name="Заметки 2"/>
          <p:cNvSpPr>
            <a:spLocks noGrp="1"/>
          </p:cNvSpPr>
          <p:nvPr>
            <p:ph type="body" idx="1"/>
          </p:nvPr>
        </p:nvSpPr>
        <p:spPr/>
        <p:txBody>
          <a:bodyPr/>
          <a:lstStyle/>
          <a:p>
            <a:pPr>
              <a:spcBef>
                <a:spcPct val="0"/>
              </a:spcBef>
            </a:pPr>
            <a:endParaRPr lang="ru-RU" smtClean="0"/>
          </a:p>
        </p:txBody>
      </p:sp>
      <p:sp>
        <p:nvSpPr>
          <p:cNvPr id="44035" name="Номер слайда 3"/>
          <p:cNvSpPr>
            <a:spLocks noGrp="1"/>
          </p:cNvSpPr>
          <p:nvPr>
            <p:ph type="sldNum" sz="quarter" idx="5"/>
          </p:nvPr>
        </p:nvSpPr>
        <p:spPr>
          <a:noFill/>
        </p:spPr>
        <p:txBody>
          <a:bodyPr/>
          <a:lstStyle/>
          <a:p>
            <a:fld id="{ADB4F926-092E-45BE-BF7B-47D841A1D0F7}" type="slidenum">
              <a:rPr lang="ru-RU">
                <a:solidFill>
                  <a:srgbClr val="000000"/>
                </a:solidFill>
              </a:rPr>
              <a:pPr/>
              <a:t>10</a:t>
            </a:fld>
            <a:endParaRPr lang="ru-RU">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Образ слайда 1"/>
          <p:cNvSpPr>
            <a:spLocks noGrp="1" noRot="1" noChangeAspect="1"/>
          </p:cNvSpPr>
          <p:nvPr>
            <p:ph type="sldImg"/>
          </p:nvPr>
        </p:nvSpPr>
        <p:spPr bwMode="auto">
          <a:noFill/>
          <a:ln>
            <a:solidFill>
              <a:srgbClr val="000000"/>
            </a:solidFill>
            <a:miter lim="800000"/>
            <a:headEnd/>
            <a:tailEnd/>
          </a:ln>
        </p:spPr>
      </p:sp>
      <p:sp>
        <p:nvSpPr>
          <p:cNvPr id="46082" name="Заметки 2"/>
          <p:cNvSpPr>
            <a:spLocks noGrp="1"/>
          </p:cNvSpPr>
          <p:nvPr>
            <p:ph type="body" idx="1"/>
          </p:nvPr>
        </p:nvSpPr>
        <p:spPr/>
        <p:txBody>
          <a:bodyPr/>
          <a:lstStyle/>
          <a:p>
            <a:pPr>
              <a:spcBef>
                <a:spcPct val="0"/>
              </a:spcBef>
            </a:pPr>
            <a:endParaRPr lang="ru-RU" smtClean="0"/>
          </a:p>
        </p:txBody>
      </p:sp>
      <p:sp>
        <p:nvSpPr>
          <p:cNvPr id="46083" name="Номер слайда 3"/>
          <p:cNvSpPr>
            <a:spLocks noGrp="1"/>
          </p:cNvSpPr>
          <p:nvPr>
            <p:ph type="sldNum" sz="quarter" idx="5"/>
          </p:nvPr>
        </p:nvSpPr>
        <p:spPr>
          <a:noFill/>
        </p:spPr>
        <p:txBody>
          <a:bodyPr/>
          <a:lstStyle/>
          <a:p>
            <a:fld id="{639AE350-F8E5-44A4-811B-F23DB4E6145E}" type="slidenum">
              <a:rPr lang="ru-RU">
                <a:solidFill>
                  <a:srgbClr val="000000"/>
                </a:solidFill>
              </a:rPr>
              <a:pPr/>
              <a:t>11</a:t>
            </a:fld>
            <a:endParaRPr lang="ru-RU">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45727ED8-E5C8-4624-AD51-6E8536CEA1D4}" type="datetimeFigureOut">
              <a:rPr lang="ru-RU"/>
              <a:pPr>
                <a:defRPr/>
              </a:pPr>
              <a:t>30.03.2016</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C8F61C4F-BAD8-4BCD-9D9C-9637142F1097}"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715C54C8-8F34-46A1-AFE5-DF1122F4FFCC}" type="datetimeFigureOut">
              <a:rPr lang="ru-RU"/>
              <a:pPr>
                <a:defRPr/>
              </a:pPr>
              <a:t>30.03.2016</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F1B82731-D187-410F-897A-8CFE1D83A1BB}"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A8914C15-48F3-483D-A8A7-67242FFA23A1}" type="datetimeFigureOut">
              <a:rPr lang="ru-RU"/>
              <a:pPr>
                <a:defRPr/>
              </a:pPr>
              <a:t>30.03.2016</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59806574-1845-4609-AB84-A46F7ED3129A}"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61F6226-3906-49EE-8D69-31CB3E9D8B0B}" type="datetimeFigureOut">
              <a:rPr lang="ru-RU"/>
              <a:pPr>
                <a:defRPr/>
              </a:pPr>
              <a:t>30.03.2016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0BFFC6A-EEC3-42E5-935C-DE19367CA045}"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69C4F15-12D7-4633-996D-C27376A36DF3}" type="datetimeFigureOut">
              <a:rPr lang="ru-RU"/>
              <a:pPr>
                <a:defRPr/>
              </a:pPr>
              <a:t>30.03.2016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E75E335-E6E2-4419-8314-44440C289FDB}"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9F944C1-4DA7-4C02-9FCB-5BFE804BBE4E}" type="datetimeFigureOut">
              <a:rPr lang="ru-RU"/>
              <a:pPr>
                <a:defRPr/>
              </a:pPr>
              <a:t>30.03.2016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143D935-B647-4811-AE41-C8F9C33372C9}"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46436D49-CE66-4048-A280-B793C7D56937}" type="datetimeFigureOut">
              <a:rPr lang="ru-RU"/>
              <a:pPr>
                <a:defRPr/>
              </a:pPr>
              <a:t>30.03.2016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E85C2F1-1650-4412-B70C-008235DE2A07}"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E38B433-8E81-4A0E-AB54-584AACE7314C}" type="datetimeFigureOut">
              <a:rPr lang="ru-RU"/>
              <a:pPr>
                <a:defRPr/>
              </a:pPr>
              <a:t>30.03.2016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8035EF20-CED8-4148-937D-34C922023F9B}"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204D9417-2E8E-4288-BD2F-338DC59F2178}" type="datetimeFigureOut">
              <a:rPr lang="ru-RU"/>
              <a:pPr>
                <a:defRPr/>
              </a:pPr>
              <a:t>30.03.2016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5C1B4045-BA50-490B-83A1-6B1625ED15C4}"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1AA381A-06B7-488B-A191-E10B100A2CB6}" type="datetimeFigureOut">
              <a:rPr lang="ru-RU"/>
              <a:pPr>
                <a:defRPr/>
              </a:pPr>
              <a:t>30.03.2016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3ECD4DE2-BF84-4BC2-A734-54853576F649}"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C64C32B-1213-4DC4-839C-B6101B1C80B6}" type="datetimeFigureOut">
              <a:rPr lang="ru-RU"/>
              <a:pPr>
                <a:defRPr/>
              </a:pPr>
              <a:t>30.03.2016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CE5A179-DD59-4593-A105-E613484BADDA}"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1063994C-FED3-440D-B31E-1DFC7F9776BD}" type="datetimeFigureOut">
              <a:rPr lang="ru-RU"/>
              <a:pPr>
                <a:defRPr/>
              </a:pPr>
              <a:t>30.03.2016</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5D70C3ED-19C5-4D44-9C93-045EC9F307E4}"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5DB0F6F-316B-4A13-A647-1C47B358064A}" type="datetimeFigureOut">
              <a:rPr lang="ru-RU"/>
              <a:pPr>
                <a:defRPr/>
              </a:pPr>
              <a:t>30.03.2016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96077DC-C4D9-421B-8E44-2ED3121FBF68}"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9D5B0BE-BFCD-4928-8715-3D88DA4A5A52}" type="datetimeFigureOut">
              <a:rPr lang="ru-RU"/>
              <a:pPr>
                <a:defRPr/>
              </a:pPr>
              <a:t>30.03.2016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0E25A52-E700-4279-A96C-14B129B2DA5E}"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0165C7B-B248-4512-AE59-ED640E5AAB2F}" type="datetimeFigureOut">
              <a:rPr lang="ru-RU"/>
              <a:pPr>
                <a:defRPr/>
              </a:pPr>
              <a:t>30.03.2016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E1D7AA9-F021-4784-833E-157888FC639B}"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981E7409-F389-469F-B25E-86CAC1C0C83D}" type="datetimeFigureOut">
              <a:rPr lang="ru-RU"/>
              <a:pPr>
                <a:defRPr/>
              </a:pPr>
              <a:t>30.03.2016</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CBD1B1E2-9FF6-4D41-9483-E0605485F7A7}"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36A4DBF2-4FF2-448E-B557-FD1E0BFBF1DB}" type="datetimeFigureOut">
              <a:rPr lang="ru-RU"/>
              <a:pPr>
                <a:defRPr/>
              </a:pPr>
              <a:t>30.03.2016</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CA8BCF67-CE79-4841-82D2-77E11ED9EE0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690D651E-5646-48EE-8417-7550269560D1}" type="datetimeFigureOut">
              <a:rPr lang="ru-RU"/>
              <a:pPr>
                <a:defRPr/>
              </a:pPr>
              <a:t>30.03.2016</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6E80E517-2004-4FC9-9114-F0A1B9DB23F5}"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6E320B41-13BD-4CBB-82DC-BC12B61FD0CC}" type="datetimeFigureOut">
              <a:rPr lang="ru-RU"/>
              <a:pPr>
                <a:defRPr/>
              </a:pPr>
              <a:t>30.03.2016</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DD88EF88-3733-44EC-8586-075F6658B8C4}"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A4D27E-567C-4558-94DF-96102759322B}" type="datetimeFigureOut">
              <a:rPr lang="ru-RU"/>
              <a:pPr>
                <a:defRPr/>
              </a:pPr>
              <a:t>30.03.2016</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C54D84D5-6DD3-480E-BCF2-2BEBC40E81C9}"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4DCD516F-83BD-4473-87F9-7E8FF9E28520}" type="datetimeFigureOut">
              <a:rPr lang="ru-RU"/>
              <a:pPr>
                <a:defRPr/>
              </a:pPr>
              <a:t>30.03.2016</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68786BAC-0F47-4F2C-8D26-7BF4A2029214}"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AA79EB80-2CAF-4686-937A-E41DF4B6C5F1}" type="datetimeFigureOut">
              <a:rPr lang="ru-RU"/>
              <a:pPr>
                <a:defRPr/>
              </a:pPr>
              <a:t>30.03.2016</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788EA4E7-0570-451F-AA50-39C103B285D0}"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3B2709B-7DB4-4B0F-B982-95E8AC8A33B0}" type="datetimeFigureOut">
              <a:rPr lang="ru-RU"/>
              <a:pPr>
                <a:defRPr/>
              </a:pPr>
              <a:t>30.03.2016</a:t>
            </a:fld>
            <a:endParaRPr lang="ru-RU"/>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45D36CA-2283-4B43-BC52-21B1830D3FB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3315"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A4B9DF04-2D8C-4703-B7D7-B2AD09F28BDC}" type="datetimeFigureOut">
              <a:rPr lang="ru-RU"/>
              <a:pPr>
                <a:defRPr/>
              </a:pPr>
              <a:t>30.03.2016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2A39071B-330A-4B34-8C32-5587EA30C16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SLIDES\Video%20for%20presentation\17i26_11color.avi" TargetMode="External"/><Relationship Id="rId1" Type="http://schemas.openxmlformats.org/officeDocument/2006/relationships/video" Target="file:///C:\SLIDES\Video%20for%20presentation\17i26_11grey.avi" TargetMode="Externa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9.gi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0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Рисунок 3"/>
          <p:cNvPicPr>
            <a:picLocks noChangeAspect="1"/>
          </p:cNvPicPr>
          <p:nvPr/>
        </p:nvPicPr>
        <p:blipFill>
          <a:blip r:embed="rId2" cstate="print"/>
          <a:srcRect l="7761" t="4318" r="2769" b="4680"/>
          <a:stretch>
            <a:fillRect/>
          </a:stretch>
        </p:blipFill>
        <p:spPr bwMode="auto">
          <a:xfrm>
            <a:off x="0" y="0"/>
            <a:ext cx="9150350" cy="6858000"/>
          </a:xfrm>
          <a:prstGeom prst="rect">
            <a:avLst/>
          </a:prstGeom>
          <a:noFill/>
          <a:ln w="9525">
            <a:noFill/>
            <a:miter lim="800000"/>
            <a:headEnd/>
            <a:tailEnd/>
          </a:ln>
        </p:spPr>
      </p:pic>
      <p:sp>
        <p:nvSpPr>
          <p:cNvPr id="5" name="TextBox 4"/>
          <p:cNvSpPr txBox="1"/>
          <p:nvPr/>
        </p:nvSpPr>
        <p:spPr>
          <a:xfrm>
            <a:off x="956871" y="382242"/>
            <a:ext cx="7236597" cy="1200329"/>
          </a:xfrm>
          <a:prstGeom prst="rect">
            <a:avLst/>
          </a:prstGeom>
          <a:solidFill>
            <a:srgbClr val="920000">
              <a:alpha val="70000"/>
            </a:srgbClr>
          </a:solidFill>
          <a:effectLst>
            <a:softEdge rad="63500"/>
          </a:effectLst>
        </p:spPr>
        <p:txBody>
          <a:bodyPr wrap="none">
            <a:spAutoFit/>
          </a:bodyPr>
          <a:lstStyle/>
          <a:p>
            <a:pPr algn="ctr" fontAlgn="auto">
              <a:spcBef>
                <a:spcPts val="0"/>
              </a:spcBef>
              <a:spcAft>
                <a:spcPts val="0"/>
              </a:spcAft>
              <a:defRPr/>
            </a:pPr>
            <a:r>
              <a:rPr lang="ru-RU" sz="3600" dirty="0">
                <a:solidFill>
                  <a:schemeClr val="bg1"/>
                </a:solidFill>
                <a:latin typeface="Arial" panose="020B0604020202020204" pitchFamily="34" charset="0"/>
                <a:cs typeface="Arial" panose="020B0604020202020204" pitchFamily="34" charset="0"/>
              </a:rPr>
              <a:t>Нейроны-хабы и кротовые норы </a:t>
            </a:r>
          </a:p>
          <a:p>
            <a:pPr algn="ctr" fontAlgn="auto">
              <a:spcBef>
                <a:spcPts val="0"/>
              </a:spcBef>
              <a:spcAft>
                <a:spcPts val="0"/>
              </a:spcAft>
              <a:defRPr/>
            </a:pPr>
            <a:r>
              <a:rPr lang="ru-RU" sz="3600" dirty="0">
                <a:solidFill>
                  <a:schemeClr val="bg1"/>
                </a:solidFill>
                <a:latin typeface="Arial" panose="020B0604020202020204" pitchFamily="34" charset="0"/>
                <a:cs typeface="Arial" panose="020B0604020202020204" pitchFamily="34" charset="0"/>
              </a:rPr>
              <a:t>в когнитивных сетях мозга</a:t>
            </a:r>
          </a:p>
        </p:txBody>
      </p:sp>
      <p:sp>
        <p:nvSpPr>
          <p:cNvPr id="6" name="TextBox 5"/>
          <p:cNvSpPr txBox="1"/>
          <p:nvPr/>
        </p:nvSpPr>
        <p:spPr>
          <a:xfrm>
            <a:off x="3099075" y="5482267"/>
            <a:ext cx="3147208" cy="523220"/>
          </a:xfrm>
          <a:prstGeom prst="rect">
            <a:avLst/>
          </a:prstGeom>
          <a:solidFill>
            <a:srgbClr val="453127">
              <a:alpha val="61961"/>
            </a:srgbClr>
          </a:solidFill>
          <a:effectLst>
            <a:softEdge rad="76200"/>
          </a:effectLst>
        </p:spPr>
        <p:txBody>
          <a:bodyPr wrap="none">
            <a:spAutoFit/>
          </a:bodyPr>
          <a:lstStyle/>
          <a:p>
            <a:pPr fontAlgn="auto">
              <a:spcBef>
                <a:spcPts val="0"/>
              </a:spcBef>
              <a:spcAft>
                <a:spcPts val="0"/>
              </a:spcAft>
              <a:defRPr/>
            </a:pPr>
            <a:r>
              <a:rPr lang="ru-RU" sz="2800" dirty="0">
                <a:solidFill>
                  <a:schemeClr val="bg1"/>
                </a:solidFill>
                <a:latin typeface="+mn-lt"/>
                <a:cs typeface="+mn-cs"/>
              </a:rPr>
              <a:t>Константин Анохин</a:t>
            </a:r>
          </a:p>
        </p:txBody>
      </p:sp>
      <p:sp>
        <p:nvSpPr>
          <p:cNvPr id="7" name="TextBox 6"/>
          <p:cNvSpPr txBox="1"/>
          <p:nvPr/>
        </p:nvSpPr>
        <p:spPr>
          <a:xfrm>
            <a:off x="2130358" y="6150286"/>
            <a:ext cx="5001870" cy="584775"/>
          </a:xfrm>
          <a:prstGeom prst="rect">
            <a:avLst/>
          </a:prstGeom>
          <a:solidFill>
            <a:srgbClr val="4A2B22">
              <a:alpha val="58000"/>
            </a:srgbClr>
          </a:solidFill>
          <a:effectLst>
            <a:softEdge rad="50800"/>
          </a:effectLst>
        </p:spPr>
        <p:txBody>
          <a:bodyPr>
            <a:spAutoFit/>
          </a:bodyPr>
          <a:lstStyle/>
          <a:p>
            <a:pPr algn="ctr" fontAlgn="auto">
              <a:spcBef>
                <a:spcPts val="0"/>
              </a:spcBef>
              <a:spcAft>
                <a:spcPts val="0"/>
              </a:spcAft>
              <a:defRPr/>
            </a:pPr>
            <a:r>
              <a:rPr lang="ru-RU" sz="1600" dirty="0">
                <a:solidFill>
                  <a:schemeClr val="bg1"/>
                </a:solidFill>
                <a:latin typeface="+mn-lt"/>
                <a:cs typeface="+mn-cs"/>
              </a:rPr>
              <a:t>НИЦ «Курчатовский институт»</a:t>
            </a:r>
          </a:p>
          <a:p>
            <a:pPr algn="ctr" fontAlgn="auto">
              <a:spcBef>
                <a:spcPts val="0"/>
              </a:spcBef>
              <a:spcAft>
                <a:spcPts val="0"/>
              </a:spcAft>
              <a:defRPr/>
            </a:pPr>
            <a:r>
              <a:rPr lang="ru-RU" sz="1600" dirty="0">
                <a:solidFill>
                  <a:schemeClr val="bg1"/>
                </a:solidFill>
                <a:latin typeface="+mn-lt"/>
                <a:cs typeface="+mn-cs"/>
              </a:rPr>
              <a:t>Институт нормальной физиологии имени П.К. Анохина</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43013" name="Группа 6"/>
          <p:cNvGrpSpPr>
            <a:grpSpLocks/>
          </p:cNvGrpSpPr>
          <p:nvPr/>
        </p:nvGrpSpPr>
        <p:grpSpPr bwMode="auto">
          <a:xfrm>
            <a:off x="801688" y="1100138"/>
            <a:ext cx="7369175" cy="5464175"/>
            <a:chOff x="381958" y="296301"/>
            <a:chExt cx="8339978" cy="6070043"/>
          </a:xfrm>
        </p:grpSpPr>
        <p:pic>
          <p:nvPicPr>
            <p:cNvPr id="43018" name="Рисунок 10"/>
            <p:cNvPicPr>
              <a:picLocks noChangeAspect="1"/>
            </p:cNvPicPr>
            <p:nvPr/>
          </p:nvPicPr>
          <p:blipFill>
            <a:blip r:embed="rId3" cstate="print"/>
            <a:srcRect l="34592" t="11156" r="3595" b="1199"/>
            <a:stretch>
              <a:fillRect/>
            </a:stretch>
          </p:blipFill>
          <p:spPr bwMode="auto">
            <a:xfrm>
              <a:off x="381958" y="335280"/>
              <a:ext cx="4220522" cy="6031064"/>
            </a:xfrm>
            <a:prstGeom prst="rect">
              <a:avLst/>
            </a:prstGeom>
            <a:noFill/>
            <a:ln w="9525">
              <a:noFill/>
              <a:miter lim="800000"/>
              <a:headEnd/>
              <a:tailEnd/>
            </a:ln>
          </p:spPr>
        </p:pic>
        <p:pic>
          <p:nvPicPr>
            <p:cNvPr id="43019" name="Рисунок 11"/>
            <p:cNvPicPr>
              <a:picLocks noChangeAspect="1"/>
            </p:cNvPicPr>
            <p:nvPr/>
          </p:nvPicPr>
          <p:blipFill>
            <a:blip r:embed="rId4" cstate="print"/>
            <a:srcRect l="37456" t="21030" r="13162" b="6770"/>
            <a:stretch>
              <a:fillRect/>
            </a:stretch>
          </p:blipFill>
          <p:spPr bwMode="auto">
            <a:xfrm>
              <a:off x="4602480" y="296301"/>
              <a:ext cx="4119456" cy="6070043"/>
            </a:xfrm>
            <a:prstGeom prst="rect">
              <a:avLst/>
            </a:prstGeom>
            <a:noFill/>
            <a:ln w="9525">
              <a:noFill/>
              <a:miter lim="800000"/>
              <a:headEnd/>
              <a:tailEnd/>
            </a:ln>
          </p:spPr>
        </p:pic>
      </p:grpSp>
      <p:grpSp>
        <p:nvGrpSpPr>
          <p:cNvPr id="43014" name="Группа 12"/>
          <p:cNvGrpSpPr>
            <a:grpSpLocks/>
          </p:cNvGrpSpPr>
          <p:nvPr/>
        </p:nvGrpSpPr>
        <p:grpSpPr bwMode="auto">
          <a:xfrm>
            <a:off x="752475" y="5162550"/>
            <a:ext cx="3778250" cy="1398588"/>
            <a:chOff x="752612" y="5162550"/>
            <a:chExt cx="3778298" cy="1397835"/>
          </a:xfrm>
        </p:grpSpPr>
        <p:sp>
          <p:nvSpPr>
            <p:cNvPr id="14" name="Прямоугольник 13"/>
            <p:cNvSpPr/>
            <p:nvPr/>
          </p:nvSpPr>
          <p:spPr>
            <a:xfrm>
              <a:off x="801826" y="5162550"/>
              <a:ext cx="3729084" cy="1397835"/>
            </a:xfrm>
            <a:prstGeom prst="rect">
              <a:avLst/>
            </a:prstGeom>
            <a:solidFill>
              <a:srgbClr val="1A28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5" name="TextBox 14"/>
            <p:cNvSpPr txBox="1"/>
            <p:nvPr/>
          </p:nvSpPr>
          <p:spPr>
            <a:xfrm>
              <a:off x="752612" y="5352947"/>
              <a:ext cx="3778298" cy="1005933"/>
            </a:xfrm>
            <a:prstGeom prst="rect">
              <a:avLst/>
            </a:prstGeom>
            <a:noFill/>
          </p:spPr>
          <p:txBody>
            <a:bodyPr>
              <a:spAutoFit/>
            </a:bodyPr>
            <a:lstStyle/>
            <a:p>
              <a:pPr algn="ctr"/>
              <a:r>
                <a:rPr lang="ru-RU" sz="2000" i="1">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«Как материя мозга рождает субъективное явление?»</a:t>
              </a:r>
            </a:p>
            <a:p>
              <a:r>
                <a:rPr lang="ru-RU" sz="2000">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	           </a:t>
              </a:r>
              <a:r>
                <a:rPr lang="en-US">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I.P.Pavlov</a:t>
              </a:r>
              <a:r>
                <a:rPr lang="ru-RU">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 (1913)</a:t>
              </a:r>
            </a:p>
          </p:txBody>
        </p:sp>
      </p:grpSp>
      <p:sp>
        <p:nvSpPr>
          <p:cNvPr id="16" name="TextBox 15"/>
          <p:cNvSpPr txBox="1"/>
          <p:nvPr/>
        </p:nvSpPr>
        <p:spPr>
          <a:xfrm>
            <a:off x="158750" y="-19050"/>
            <a:ext cx="4048125" cy="519113"/>
          </a:xfrm>
          <a:prstGeom prst="rect">
            <a:avLst/>
          </a:prstGeom>
          <a:noFill/>
        </p:spPr>
        <p:txBody>
          <a:bodyPr wrap="none">
            <a:spAutoFit/>
          </a:bodyPr>
          <a:lstStyle/>
          <a:p>
            <a:r>
              <a:rPr lang="ru-RU" sz="2800">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Павловская программа</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pic>
        <p:nvPicPr>
          <p:cNvPr id="45061" name="Рисунок 9"/>
          <p:cNvPicPr>
            <a:picLocks noChangeAspect="1"/>
          </p:cNvPicPr>
          <p:nvPr/>
        </p:nvPicPr>
        <p:blipFill>
          <a:blip r:embed="rId3" cstate="print"/>
          <a:srcRect l="34592" t="11156" r="3595" b="1199"/>
          <a:stretch>
            <a:fillRect/>
          </a:stretch>
        </p:blipFill>
        <p:spPr bwMode="auto">
          <a:xfrm>
            <a:off x="801688" y="1135063"/>
            <a:ext cx="3729037" cy="5429250"/>
          </a:xfrm>
          <a:prstGeom prst="rect">
            <a:avLst/>
          </a:prstGeom>
          <a:noFill/>
          <a:ln w="9525">
            <a:noFill/>
            <a:miter lim="800000"/>
            <a:headEnd/>
            <a:tailEnd/>
          </a:ln>
        </p:spPr>
      </p:pic>
      <p:sp>
        <p:nvSpPr>
          <p:cNvPr id="16" name="Прямоугольник 15"/>
          <p:cNvSpPr/>
          <p:nvPr/>
        </p:nvSpPr>
        <p:spPr>
          <a:xfrm>
            <a:off x="801688" y="5162550"/>
            <a:ext cx="3729037" cy="1398588"/>
          </a:xfrm>
          <a:prstGeom prst="rect">
            <a:avLst/>
          </a:prstGeom>
          <a:solidFill>
            <a:srgbClr val="1A28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45063" name="Прямоугольник 16"/>
          <p:cNvSpPr>
            <a:spLocks noChangeArrowheads="1"/>
          </p:cNvSpPr>
          <p:nvPr/>
        </p:nvSpPr>
        <p:spPr bwMode="auto">
          <a:xfrm>
            <a:off x="4762500" y="1987550"/>
            <a:ext cx="4256088" cy="3021013"/>
          </a:xfrm>
          <a:prstGeom prst="rect">
            <a:avLst/>
          </a:prstGeom>
          <a:noFill/>
          <a:ln w="9525">
            <a:noFill/>
            <a:miter lim="800000"/>
            <a:headEnd/>
            <a:tailEnd/>
          </a:ln>
        </p:spPr>
        <p:txBody>
          <a:bodyPr>
            <a:spAutoFit/>
          </a:bodyPr>
          <a:lstStyle/>
          <a:p>
            <a:pPr>
              <a:lnSpc>
                <a:spcPct val="107000"/>
              </a:lnSpc>
              <a:spcAft>
                <a:spcPts val="800"/>
              </a:spcAft>
            </a:pPr>
            <a:r>
              <a:rPr lang="ru-RU" sz="2000">
                <a:solidFill>
                  <a:srgbClr val="000000"/>
                </a:solidFill>
                <a:latin typeface="Arial Unicode MS" pitchFamily="34" charset="-128"/>
                <a:ea typeface="Arial Unicode MS" pitchFamily="34" charset="-128"/>
                <a:cs typeface="Arial Unicode MS" pitchFamily="34" charset="-128"/>
              </a:rPr>
              <a:t>«Образование временных связей — ассоциаций, —это есть приобретение новых знаний… Все обучение заключается в образовании временных связей, а они есть мысль, мышление, знание. Мышление есть ассоциация — знание, а пользование им — понимание».</a:t>
            </a:r>
            <a:endParaRPr lang="ru-RU" sz="2800">
              <a:solidFill>
                <a:srgbClr val="000000"/>
              </a:solidFill>
              <a:latin typeface="Arial Unicode MS" pitchFamily="34" charset="-128"/>
              <a:ea typeface="Arial Unicode MS" pitchFamily="34" charset="-128"/>
              <a:cs typeface="Arial Unicode MS" pitchFamily="34" charset="-128"/>
            </a:endParaRPr>
          </a:p>
        </p:txBody>
      </p:sp>
      <p:sp>
        <p:nvSpPr>
          <p:cNvPr id="18" name="TextBox 17"/>
          <p:cNvSpPr txBox="1"/>
          <p:nvPr/>
        </p:nvSpPr>
        <p:spPr>
          <a:xfrm>
            <a:off x="752475" y="5353050"/>
            <a:ext cx="3778250" cy="1006475"/>
          </a:xfrm>
          <a:prstGeom prst="rect">
            <a:avLst/>
          </a:prstGeom>
          <a:noFill/>
        </p:spPr>
        <p:txBody>
          <a:bodyPr>
            <a:spAutoFit/>
          </a:bodyPr>
          <a:lstStyle/>
          <a:p>
            <a:pPr algn="ctr"/>
            <a:r>
              <a:rPr lang="ru-RU" sz="2000" i="1">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«Как материя мозга рождает субъективное явление?»</a:t>
            </a:r>
          </a:p>
          <a:p>
            <a:r>
              <a:rPr lang="ru-RU" sz="2000">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	           </a:t>
            </a:r>
            <a:r>
              <a:rPr lang="en-US">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I.P.Pavlov</a:t>
            </a:r>
            <a:r>
              <a:rPr lang="ru-RU">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 (1913)</a:t>
            </a:r>
          </a:p>
        </p:txBody>
      </p:sp>
      <p:sp>
        <p:nvSpPr>
          <p:cNvPr id="19" name="TextBox 18"/>
          <p:cNvSpPr txBox="1"/>
          <p:nvPr/>
        </p:nvSpPr>
        <p:spPr>
          <a:xfrm>
            <a:off x="158750" y="-19050"/>
            <a:ext cx="4048125" cy="519113"/>
          </a:xfrm>
          <a:prstGeom prst="rect">
            <a:avLst/>
          </a:prstGeom>
          <a:noFill/>
        </p:spPr>
        <p:txBody>
          <a:bodyPr wrap="none">
            <a:spAutoFit/>
          </a:bodyPr>
          <a:lstStyle/>
          <a:p>
            <a:r>
              <a:rPr lang="ru-RU" sz="2800">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Павловская программа</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pic>
        <p:nvPicPr>
          <p:cNvPr id="47109" name="Рисунок 7"/>
          <p:cNvPicPr>
            <a:picLocks noChangeAspect="1"/>
          </p:cNvPicPr>
          <p:nvPr/>
        </p:nvPicPr>
        <p:blipFill>
          <a:blip r:embed="rId3" cstate="print"/>
          <a:srcRect l="34592" t="11156" r="3595" b="1199"/>
          <a:stretch>
            <a:fillRect/>
          </a:stretch>
        </p:blipFill>
        <p:spPr bwMode="auto">
          <a:xfrm>
            <a:off x="801688" y="1135063"/>
            <a:ext cx="3729037" cy="5429250"/>
          </a:xfrm>
          <a:prstGeom prst="rect">
            <a:avLst/>
          </a:prstGeom>
          <a:noFill/>
          <a:ln w="9525">
            <a:noFill/>
            <a:miter lim="800000"/>
            <a:headEnd/>
            <a:tailEnd/>
          </a:ln>
        </p:spPr>
      </p:pic>
      <p:sp>
        <p:nvSpPr>
          <p:cNvPr id="9" name="Прямоугольник 8"/>
          <p:cNvSpPr/>
          <p:nvPr/>
        </p:nvSpPr>
        <p:spPr>
          <a:xfrm>
            <a:off x="801688" y="5162550"/>
            <a:ext cx="3729037" cy="1398588"/>
          </a:xfrm>
          <a:prstGeom prst="rect">
            <a:avLst/>
          </a:prstGeom>
          <a:solidFill>
            <a:srgbClr val="1A28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47111" name="Группа 10"/>
          <p:cNvGrpSpPr>
            <a:grpSpLocks/>
          </p:cNvGrpSpPr>
          <p:nvPr/>
        </p:nvGrpSpPr>
        <p:grpSpPr bwMode="auto">
          <a:xfrm>
            <a:off x="5014913" y="1171575"/>
            <a:ext cx="3522662" cy="5389563"/>
            <a:chOff x="5014912" y="1171559"/>
            <a:chExt cx="3523460" cy="5388826"/>
          </a:xfrm>
        </p:grpSpPr>
        <p:pic>
          <p:nvPicPr>
            <p:cNvPr id="12" name="Рисунок 12" descr="descartes.jpg"/>
            <p:cNvPicPr>
              <a:picLocks noChangeAspect="1"/>
            </p:cNvPicPr>
            <p:nvPr/>
          </p:nvPicPr>
          <p:blipFill>
            <a:blip r:embed="rId4" cstate="print"/>
            <a:srcRect/>
            <a:stretch>
              <a:fillRect/>
            </a:stretch>
          </p:blipFill>
          <p:spPr bwMode="auto">
            <a:xfrm>
              <a:off x="5014912" y="1171559"/>
              <a:ext cx="3507581" cy="4015826"/>
            </a:xfrm>
            <a:prstGeom prst="rect">
              <a:avLst/>
            </a:prstGeom>
            <a:noFill/>
            <a:ln w="19050">
              <a:solidFill>
                <a:schemeClr val="tx1">
                  <a:lumMod val="65000"/>
                  <a:lumOff val="35000"/>
                </a:schemeClr>
              </a:solidFill>
              <a:miter lim="800000"/>
              <a:headEnd/>
              <a:tailEnd/>
            </a:ln>
            <a:extLst>
              <a:ext uri="{909E8E84-426E-40DD-AFC4-6F175D3DCCD1}"/>
            </a:extLst>
          </p:spPr>
        </p:pic>
        <p:sp>
          <p:nvSpPr>
            <p:cNvPr id="13" name="Прямоугольник 12"/>
            <p:cNvSpPr/>
            <p:nvPr/>
          </p:nvSpPr>
          <p:spPr>
            <a:xfrm>
              <a:off x="5014912" y="5187385"/>
              <a:ext cx="3507581" cy="1373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47116" name="TextBox 13"/>
            <p:cNvSpPr txBox="1">
              <a:spLocks noChangeArrowheads="1"/>
            </p:cNvSpPr>
            <p:nvPr/>
          </p:nvSpPr>
          <p:spPr bwMode="auto">
            <a:xfrm>
              <a:off x="5135589" y="5649285"/>
              <a:ext cx="3402783" cy="488883"/>
            </a:xfrm>
            <a:prstGeom prst="rect">
              <a:avLst/>
            </a:prstGeom>
            <a:noFill/>
            <a:ln w="9525">
              <a:noFill/>
              <a:miter lim="800000"/>
              <a:headEnd/>
              <a:tailEnd/>
            </a:ln>
          </p:spPr>
          <p:txBody>
            <a:bodyPr wrap="none">
              <a:spAutoFit/>
            </a:bodyPr>
            <a:lstStyle/>
            <a:p>
              <a:r>
                <a:rPr lang="en-US" sz="2600" i="1">
                  <a:solidFill>
                    <a:srgbClr val="000000"/>
                  </a:solidFill>
                  <a:latin typeface="Arial Unicode MS" pitchFamily="34" charset="-128"/>
                  <a:ea typeface="Arial Unicode MS" pitchFamily="34" charset="-128"/>
                  <a:cs typeface="Arial Unicode MS" pitchFamily="34" charset="-128"/>
                </a:rPr>
                <a:t>I think, therefore I am.</a:t>
              </a:r>
              <a:endParaRPr lang="ru-RU" sz="2600" i="1">
                <a:solidFill>
                  <a:srgbClr val="000000"/>
                </a:solidFill>
                <a:latin typeface="Arial Unicode MS" pitchFamily="34" charset="-128"/>
                <a:ea typeface="Arial Unicode MS" pitchFamily="34" charset="-128"/>
                <a:cs typeface="Arial Unicode MS" pitchFamily="34" charset="-128"/>
              </a:endParaRPr>
            </a:p>
          </p:txBody>
        </p:sp>
      </p:grpSp>
      <p:sp>
        <p:nvSpPr>
          <p:cNvPr id="15" name="TextBox 14"/>
          <p:cNvSpPr txBox="1"/>
          <p:nvPr/>
        </p:nvSpPr>
        <p:spPr>
          <a:xfrm>
            <a:off x="752475" y="5353050"/>
            <a:ext cx="3778250" cy="1006475"/>
          </a:xfrm>
          <a:prstGeom prst="rect">
            <a:avLst/>
          </a:prstGeom>
          <a:noFill/>
        </p:spPr>
        <p:txBody>
          <a:bodyPr>
            <a:spAutoFit/>
          </a:bodyPr>
          <a:lstStyle/>
          <a:p>
            <a:pPr algn="ctr"/>
            <a:r>
              <a:rPr lang="ru-RU" sz="2000" i="1">
                <a:solidFill>
                  <a:srgbClr val="FFFFFF"/>
                </a:solidFill>
                <a:effectLst>
                  <a:outerShdw blurRad="38100" dist="38100" dir="2700000" algn="tl">
                    <a:srgbClr val="C0C0C0"/>
                  </a:outerShdw>
                </a:effectLst>
                <a:latin typeface="Cambria" pitchFamily="18" charset="0"/>
              </a:rPr>
              <a:t>«</a:t>
            </a:r>
            <a:r>
              <a:rPr lang="ru-RU" sz="2000" i="1">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Как материя мозга рождает субъективное явление?»</a:t>
            </a:r>
          </a:p>
          <a:p>
            <a:r>
              <a:rPr lang="ru-RU" sz="2000">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	           </a:t>
            </a:r>
            <a:r>
              <a:rPr lang="en-US">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I.P.Pavlov</a:t>
            </a:r>
            <a:r>
              <a:rPr lang="ru-RU">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 (1913)</a:t>
            </a:r>
          </a:p>
        </p:txBody>
      </p:sp>
      <p:sp>
        <p:nvSpPr>
          <p:cNvPr id="19" name="TextBox 18"/>
          <p:cNvSpPr txBox="1"/>
          <p:nvPr/>
        </p:nvSpPr>
        <p:spPr>
          <a:xfrm>
            <a:off x="158750" y="-19050"/>
            <a:ext cx="3733800" cy="523875"/>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Павловская программа</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pic>
        <p:nvPicPr>
          <p:cNvPr id="49157" name="Рисунок 15"/>
          <p:cNvPicPr>
            <a:picLocks noChangeAspect="1"/>
          </p:cNvPicPr>
          <p:nvPr/>
        </p:nvPicPr>
        <p:blipFill>
          <a:blip r:embed="rId3" cstate="print"/>
          <a:srcRect l="34592" t="11156" r="3595" b="1199"/>
          <a:stretch>
            <a:fillRect/>
          </a:stretch>
        </p:blipFill>
        <p:spPr bwMode="auto">
          <a:xfrm>
            <a:off x="801688" y="1135063"/>
            <a:ext cx="3729037" cy="5429250"/>
          </a:xfrm>
          <a:prstGeom prst="rect">
            <a:avLst/>
          </a:prstGeom>
          <a:noFill/>
          <a:ln w="9525">
            <a:noFill/>
            <a:miter lim="800000"/>
            <a:headEnd/>
            <a:tailEnd/>
          </a:ln>
        </p:spPr>
      </p:pic>
      <p:grpSp>
        <p:nvGrpSpPr>
          <p:cNvPr id="49158" name="Группа 16"/>
          <p:cNvGrpSpPr>
            <a:grpSpLocks/>
          </p:cNvGrpSpPr>
          <p:nvPr/>
        </p:nvGrpSpPr>
        <p:grpSpPr bwMode="auto">
          <a:xfrm>
            <a:off x="801688" y="5162550"/>
            <a:ext cx="3729037" cy="1398588"/>
            <a:chOff x="801174" y="5162550"/>
            <a:chExt cx="3729736" cy="1397835"/>
          </a:xfrm>
        </p:grpSpPr>
        <p:sp>
          <p:nvSpPr>
            <p:cNvPr id="18" name="Прямоугольник 17"/>
            <p:cNvSpPr/>
            <p:nvPr/>
          </p:nvSpPr>
          <p:spPr>
            <a:xfrm>
              <a:off x="801174" y="5162550"/>
              <a:ext cx="3729736" cy="1397835"/>
            </a:xfrm>
            <a:prstGeom prst="rect">
              <a:avLst/>
            </a:prstGeom>
            <a:solidFill>
              <a:srgbClr val="1A28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9" name="TextBox 18"/>
            <p:cNvSpPr txBox="1"/>
            <p:nvPr/>
          </p:nvSpPr>
          <p:spPr>
            <a:xfrm>
              <a:off x="907556" y="5619504"/>
              <a:ext cx="3516972" cy="518834"/>
            </a:xfrm>
            <a:prstGeom prst="rect">
              <a:avLst/>
            </a:prstGeom>
            <a:noFill/>
          </p:spPr>
          <p:txBody>
            <a:bodyPr>
              <a:spAutoFit/>
            </a:bodyPr>
            <a:lstStyle/>
            <a:p>
              <a:pPr algn="ctr"/>
              <a:r>
                <a:rPr lang="en-US" sz="2800" i="1">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I link, therefore I am.</a:t>
              </a:r>
              <a:endParaRPr lang="ru-RU" sz="2400">
                <a:solidFill>
                  <a:srgbClr val="FFFFFF"/>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endParaRPr>
            </a:p>
          </p:txBody>
        </p:sp>
      </p:grpSp>
      <p:grpSp>
        <p:nvGrpSpPr>
          <p:cNvPr id="49159" name="Группа 19"/>
          <p:cNvGrpSpPr>
            <a:grpSpLocks/>
          </p:cNvGrpSpPr>
          <p:nvPr/>
        </p:nvGrpSpPr>
        <p:grpSpPr bwMode="auto">
          <a:xfrm>
            <a:off x="5014913" y="1171575"/>
            <a:ext cx="3522662" cy="5389563"/>
            <a:chOff x="5014912" y="1171559"/>
            <a:chExt cx="3523460" cy="5388826"/>
          </a:xfrm>
        </p:grpSpPr>
        <p:pic>
          <p:nvPicPr>
            <p:cNvPr id="21" name="Рисунок 12" descr="descartes.jpg"/>
            <p:cNvPicPr>
              <a:picLocks noChangeAspect="1"/>
            </p:cNvPicPr>
            <p:nvPr/>
          </p:nvPicPr>
          <p:blipFill>
            <a:blip r:embed="rId4" cstate="print"/>
            <a:srcRect/>
            <a:stretch>
              <a:fillRect/>
            </a:stretch>
          </p:blipFill>
          <p:spPr bwMode="auto">
            <a:xfrm>
              <a:off x="5014912" y="1171559"/>
              <a:ext cx="3507581" cy="4015826"/>
            </a:xfrm>
            <a:prstGeom prst="rect">
              <a:avLst/>
            </a:prstGeom>
            <a:noFill/>
            <a:ln w="19050">
              <a:solidFill>
                <a:schemeClr val="tx1">
                  <a:lumMod val="65000"/>
                  <a:lumOff val="35000"/>
                </a:schemeClr>
              </a:solidFill>
              <a:miter lim="800000"/>
              <a:headEnd/>
              <a:tailEnd/>
            </a:ln>
            <a:extLst>
              <a:ext uri="{909E8E84-426E-40DD-AFC4-6F175D3DCCD1}"/>
            </a:extLst>
          </p:spPr>
        </p:pic>
        <p:sp>
          <p:nvSpPr>
            <p:cNvPr id="22" name="Прямоугольник 21"/>
            <p:cNvSpPr/>
            <p:nvPr/>
          </p:nvSpPr>
          <p:spPr>
            <a:xfrm>
              <a:off x="5014912" y="5187385"/>
              <a:ext cx="3507581" cy="1373000"/>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49163" name="TextBox 22"/>
            <p:cNvSpPr txBox="1">
              <a:spLocks noChangeArrowheads="1"/>
            </p:cNvSpPr>
            <p:nvPr/>
          </p:nvSpPr>
          <p:spPr bwMode="auto">
            <a:xfrm>
              <a:off x="5135589" y="5649285"/>
              <a:ext cx="3402783" cy="488883"/>
            </a:xfrm>
            <a:prstGeom prst="rect">
              <a:avLst/>
            </a:prstGeom>
            <a:noFill/>
            <a:ln w="9525">
              <a:noFill/>
              <a:miter lim="800000"/>
              <a:headEnd/>
              <a:tailEnd/>
            </a:ln>
          </p:spPr>
          <p:txBody>
            <a:bodyPr wrap="none">
              <a:spAutoFit/>
            </a:bodyPr>
            <a:lstStyle/>
            <a:p>
              <a:r>
                <a:rPr lang="en-US" sz="2600" i="1">
                  <a:solidFill>
                    <a:srgbClr val="000000"/>
                  </a:solidFill>
                  <a:latin typeface="Arial Unicode MS" pitchFamily="34" charset="-128"/>
                  <a:ea typeface="Arial Unicode MS" pitchFamily="34" charset="-128"/>
                  <a:cs typeface="Arial Unicode MS" pitchFamily="34" charset="-128"/>
                </a:rPr>
                <a:t>I think, therefore I am.</a:t>
              </a:r>
              <a:endParaRPr lang="ru-RU" sz="2600" i="1">
                <a:solidFill>
                  <a:srgbClr val="000000"/>
                </a:solidFill>
                <a:latin typeface="Arial Unicode MS" pitchFamily="34" charset="-128"/>
                <a:ea typeface="Arial Unicode MS" pitchFamily="34" charset="-128"/>
                <a:cs typeface="Arial Unicode MS" pitchFamily="34" charset="-128"/>
              </a:endParaRPr>
            </a:p>
          </p:txBody>
        </p:sp>
      </p:grpSp>
      <p:sp>
        <p:nvSpPr>
          <p:cNvPr id="24" name="TextBox 23"/>
          <p:cNvSpPr txBox="1"/>
          <p:nvPr/>
        </p:nvSpPr>
        <p:spPr>
          <a:xfrm>
            <a:off x="158750" y="-19050"/>
            <a:ext cx="3733800" cy="523875"/>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Павловская программа</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76136"/>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1205" name="Rectangle 2"/>
          <p:cNvSpPr>
            <a:spLocks noChangeArrowheads="1"/>
          </p:cNvSpPr>
          <p:nvPr/>
        </p:nvSpPr>
        <p:spPr bwMode="auto">
          <a:xfrm>
            <a:off x="3705225" y="1822450"/>
            <a:ext cx="5232400" cy="4205288"/>
          </a:xfrm>
          <a:prstGeom prst="rect">
            <a:avLst/>
          </a:prstGeom>
          <a:noFill/>
          <a:ln w="9525">
            <a:noFill/>
            <a:miter lim="800000"/>
            <a:headEnd/>
            <a:tailEnd/>
          </a:ln>
        </p:spPr>
        <p:txBody>
          <a:bodyPr lIns="92075" tIns="46038" rIns="92075" bIns="46038">
            <a:spAutoFit/>
          </a:bodyPr>
          <a:lstStyle/>
          <a:p>
            <a:pPr>
              <a:spcBef>
                <a:spcPct val="30000"/>
              </a:spcBef>
            </a:pPr>
            <a:r>
              <a:rPr lang="ru-RU" sz="2400">
                <a:latin typeface="Calibri" pitchFamily="34" charset="0"/>
              </a:rPr>
              <a:t>“Эта книга беззастенчиво теоретическая в своей позиции. Моя главная цель … состоит в том, чтобы привлечь внимание даже экспертов в области биологии к тому факту, что теоретический каркас, в рамках которого мы предприняли усилия понять биологию, в радикальной  степени не</a:t>
            </a:r>
            <a:r>
              <a:rPr lang="en-US" sz="2400">
                <a:latin typeface="Calibri" pitchFamily="34" charset="0"/>
              </a:rPr>
              <a:t> </a:t>
            </a:r>
            <a:r>
              <a:rPr lang="ru-RU" sz="2400">
                <a:latin typeface="Calibri" pitchFamily="34" charset="0"/>
              </a:rPr>
              <a:t>завершен.”</a:t>
            </a:r>
            <a:endParaRPr lang="ru-RU" sz="2000">
              <a:latin typeface="Calibri" pitchFamily="34" charset="0"/>
            </a:endParaRPr>
          </a:p>
          <a:p>
            <a:pPr>
              <a:spcBef>
                <a:spcPct val="30000"/>
              </a:spcBef>
            </a:pPr>
            <a:r>
              <a:rPr lang="en-US" sz="2400">
                <a:latin typeface="Calibri" pitchFamily="34" charset="0"/>
              </a:rPr>
              <a:t>        </a:t>
            </a:r>
            <a:r>
              <a:rPr lang="ru-RU" sz="2400">
                <a:latin typeface="Calibri" pitchFamily="34" charset="0"/>
              </a:rPr>
              <a:t>G.</a:t>
            </a:r>
            <a:r>
              <a:rPr lang="en-US" sz="2400">
                <a:latin typeface="Calibri" pitchFamily="34" charset="0"/>
              </a:rPr>
              <a:t>M.</a:t>
            </a:r>
            <a:r>
              <a:rPr lang="ru-RU" sz="2400">
                <a:latin typeface="Calibri" pitchFamily="34" charset="0"/>
              </a:rPr>
              <a:t>Edelman,  </a:t>
            </a:r>
            <a:r>
              <a:rPr lang="ru-RU" sz="2400" i="1">
                <a:latin typeface="Calibri" pitchFamily="34" charset="0"/>
              </a:rPr>
              <a:t>Topobiology,</a:t>
            </a:r>
            <a:r>
              <a:rPr lang="ru-RU" sz="2400">
                <a:latin typeface="Calibri" pitchFamily="34" charset="0"/>
              </a:rPr>
              <a:t> 1988</a:t>
            </a:r>
            <a:endParaRPr lang="ru-RU" sz="2000" i="1">
              <a:latin typeface="Calibri" pitchFamily="34" charset="0"/>
            </a:endParaRPr>
          </a:p>
          <a:p>
            <a:endParaRPr lang="ru-RU" sz="2000" i="1">
              <a:latin typeface="Calibri" pitchFamily="34" charset="0"/>
            </a:endParaRPr>
          </a:p>
        </p:txBody>
      </p:sp>
      <p:pic>
        <p:nvPicPr>
          <p:cNvPr id="29" name="Рисунок 28"/>
          <p:cNvPicPr>
            <a:picLocks noChangeAspect="1"/>
          </p:cNvPicPr>
          <p:nvPr/>
        </p:nvPicPr>
        <p:blipFill rotWithShape="1">
          <a:blip r:embed="rId3" cstate="print"/>
          <a:srcRect l="34324" t="5451" r="36018" b="39110"/>
          <a:stretch/>
        </p:blipFill>
        <p:spPr>
          <a:xfrm>
            <a:off x="412750" y="1855788"/>
            <a:ext cx="2954338" cy="3875087"/>
          </a:xfrm>
          <a:prstGeom prst="rect">
            <a:avLst/>
          </a:prstGeom>
          <a:effectLst>
            <a:outerShdw blurRad="50800" dist="38100" dir="2700000" algn="tl" rotWithShape="0">
              <a:prstClr val="black">
                <a:alpha val="40000"/>
              </a:prstClr>
            </a:outerShdw>
          </a:effectLst>
        </p:spPr>
      </p:pic>
      <p:sp>
        <p:nvSpPr>
          <p:cNvPr id="33" name="TextBox 32"/>
          <p:cNvSpPr txBox="1"/>
          <p:nvPr/>
        </p:nvSpPr>
        <p:spPr>
          <a:xfrm>
            <a:off x="158750" y="7938"/>
            <a:ext cx="5641975" cy="522287"/>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Моя позиция в настоящей лекции:</a:t>
            </a:r>
          </a:p>
        </p:txBody>
      </p:sp>
      <p:sp>
        <p:nvSpPr>
          <p:cNvPr id="51208" name="TextBox 6"/>
          <p:cNvSpPr txBox="1">
            <a:spLocks noChangeArrowheads="1"/>
          </p:cNvSpPr>
          <p:nvPr/>
        </p:nvSpPr>
        <p:spPr bwMode="auto">
          <a:xfrm>
            <a:off x="158750" y="862013"/>
            <a:ext cx="8840788" cy="430212"/>
          </a:xfrm>
          <a:prstGeom prst="rect">
            <a:avLst/>
          </a:prstGeom>
          <a:noFill/>
          <a:ln w="9525">
            <a:noFill/>
            <a:miter lim="800000"/>
            <a:headEnd/>
            <a:tailEnd/>
          </a:ln>
        </p:spPr>
        <p:txBody>
          <a:bodyPr wrap="none">
            <a:spAutoFit/>
          </a:bodyPr>
          <a:lstStyle/>
          <a:p>
            <a:r>
              <a:rPr lang="ru-RU" sz="2200">
                <a:solidFill>
                  <a:srgbClr val="920000"/>
                </a:solidFill>
              </a:rPr>
              <a:t>Мы не решим проблему лекции без общей теории мозга и разума.</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58750" y="-19050"/>
            <a:ext cx="4173538" cy="523875"/>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Создание научных теорий</a:t>
            </a:r>
          </a:p>
        </p:txBody>
      </p:sp>
      <p:grpSp>
        <p:nvGrpSpPr>
          <p:cNvPr id="53254" name="Группа 5"/>
          <p:cNvGrpSpPr>
            <a:grpSpLocks/>
          </p:cNvGrpSpPr>
          <p:nvPr/>
        </p:nvGrpSpPr>
        <p:grpSpPr bwMode="auto">
          <a:xfrm>
            <a:off x="625475" y="993775"/>
            <a:ext cx="7894638" cy="5057775"/>
            <a:chOff x="595237" y="1395320"/>
            <a:chExt cx="7895617" cy="5058052"/>
          </a:xfrm>
        </p:grpSpPr>
        <p:pic>
          <p:nvPicPr>
            <p:cNvPr id="53262" name="Picture 2"/>
            <p:cNvPicPr>
              <a:picLocks noChangeAspect="1" noChangeArrowheads="1"/>
            </p:cNvPicPr>
            <p:nvPr/>
          </p:nvPicPr>
          <p:blipFill>
            <a:blip r:embed="rId3" cstate="print"/>
            <a:srcRect l="1129" t="3447" r="2805" b="6670"/>
            <a:stretch>
              <a:fillRect/>
            </a:stretch>
          </p:blipFill>
          <p:spPr bwMode="auto">
            <a:xfrm>
              <a:off x="714617" y="1395320"/>
              <a:ext cx="7776237" cy="2273694"/>
            </a:xfrm>
            <a:prstGeom prst="rect">
              <a:avLst/>
            </a:prstGeom>
            <a:noFill/>
            <a:ln w="9525">
              <a:noFill/>
              <a:miter lim="800000"/>
              <a:headEnd/>
              <a:tailEnd/>
            </a:ln>
          </p:spPr>
        </p:pic>
        <p:sp>
          <p:nvSpPr>
            <p:cNvPr id="8" name="TextBox 7"/>
            <p:cNvSpPr txBox="1"/>
            <p:nvPr/>
          </p:nvSpPr>
          <p:spPr>
            <a:xfrm>
              <a:off x="595237" y="1450886"/>
              <a:ext cx="1816325" cy="414360"/>
            </a:xfrm>
            <a:prstGeom prst="rect">
              <a:avLst/>
            </a:prstGeom>
            <a:noFill/>
          </p:spPr>
          <p:txBody>
            <a:bodyPr wrap="none">
              <a:spAutoFit/>
            </a:bodyPr>
            <a:lstStyle/>
            <a:p>
              <a:pPr fontAlgn="auto">
                <a:spcBef>
                  <a:spcPts val="0"/>
                </a:spcBef>
                <a:spcAft>
                  <a:spcPts val="0"/>
                </a:spcAft>
                <a:defRPr/>
              </a:pPr>
              <a:r>
                <a:rPr lang="en-US" sz="2100" b="1" i="1" dirty="0">
                  <a:solidFill>
                    <a:schemeClr val="tx1">
                      <a:lumMod val="75000"/>
                      <a:lumOff val="25000"/>
                    </a:schemeClr>
                  </a:solidFill>
                  <a:latin typeface="Segoe Print" pitchFamily="2" charset="0"/>
                  <a:cs typeface="+mn-cs"/>
                </a:rPr>
                <a:t>I - Intuition</a:t>
              </a:r>
              <a:endParaRPr lang="ru-RU" sz="2100" b="1" i="1" dirty="0">
                <a:solidFill>
                  <a:schemeClr val="tx1">
                    <a:lumMod val="75000"/>
                    <a:lumOff val="25000"/>
                  </a:schemeClr>
                </a:solidFill>
                <a:latin typeface="Segoe Print" pitchFamily="2" charset="0"/>
                <a:cs typeface="+mn-cs"/>
              </a:endParaRPr>
            </a:p>
          </p:txBody>
        </p:sp>
        <p:sp>
          <p:nvSpPr>
            <p:cNvPr id="10" name="TextBox 9"/>
            <p:cNvSpPr txBox="1"/>
            <p:nvPr/>
          </p:nvSpPr>
          <p:spPr>
            <a:xfrm>
              <a:off x="4602584" y="3991025"/>
              <a:ext cx="1987796" cy="2462347"/>
            </a:xfrm>
            <a:prstGeom prst="rect">
              <a:avLst/>
            </a:prstGeom>
            <a:noFill/>
          </p:spPr>
          <p:txBody>
            <a:bodyPr wrap="none">
              <a:spAutoFit/>
            </a:bodyPr>
            <a:lstStyle/>
            <a:p>
              <a:pPr fontAlgn="auto">
                <a:spcBef>
                  <a:spcPts val="0"/>
                </a:spcBef>
                <a:spcAft>
                  <a:spcPts val="0"/>
                </a:spcAft>
                <a:defRPr/>
              </a:pPr>
              <a:r>
                <a:rPr lang="en-US" sz="2200" b="1" dirty="0">
                  <a:latin typeface="Cambria" panose="02040503050406030204" pitchFamily="18" charset="0"/>
                  <a:cs typeface="+mn-cs"/>
                </a:rPr>
                <a:t>I:</a:t>
              </a:r>
            </a:p>
            <a:p>
              <a:pPr marL="342900" indent="-342900" fontAlgn="auto">
                <a:spcBef>
                  <a:spcPts val="0"/>
                </a:spcBef>
                <a:spcAft>
                  <a:spcPts val="0"/>
                </a:spcAft>
                <a:buFont typeface="Arial" pitchFamily="34" charset="0"/>
                <a:buChar char="•"/>
                <a:defRPr/>
              </a:pPr>
              <a:r>
                <a:rPr lang="en-US" sz="2200" dirty="0">
                  <a:latin typeface="Cambria" panose="02040503050406030204" pitchFamily="18" charset="0"/>
                  <a:cs typeface="+mn-cs"/>
                </a:rPr>
                <a:t>Imagination</a:t>
              </a:r>
            </a:p>
            <a:p>
              <a:pPr marL="342900" indent="-342900" fontAlgn="auto">
                <a:spcBef>
                  <a:spcPts val="0"/>
                </a:spcBef>
                <a:spcAft>
                  <a:spcPts val="0"/>
                </a:spcAft>
                <a:buFont typeface="Arial" pitchFamily="34" charset="0"/>
                <a:buChar char="•"/>
                <a:defRPr/>
              </a:pPr>
              <a:r>
                <a:rPr lang="en-US" sz="2200" dirty="0">
                  <a:latin typeface="Cambria" panose="02040503050406030204" pitchFamily="18" charset="0"/>
                  <a:cs typeface="+mn-cs"/>
                </a:rPr>
                <a:t>Inspiration</a:t>
              </a:r>
            </a:p>
            <a:p>
              <a:pPr marL="342900" indent="-342900" fontAlgn="auto">
                <a:spcBef>
                  <a:spcPts val="0"/>
                </a:spcBef>
                <a:spcAft>
                  <a:spcPts val="0"/>
                </a:spcAft>
                <a:buFont typeface="Arial" pitchFamily="34" charset="0"/>
                <a:buChar char="•"/>
                <a:defRPr/>
              </a:pPr>
              <a:r>
                <a:rPr lang="en-US" sz="2200" dirty="0">
                  <a:latin typeface="Cambria" panose="02040503050406030204" pitchFamily="18" charset="0"/>
                  <a:cs typeface="+mn-cs"/>
                </a:rPr>
                <a:t>Invention</a:t>
              </a:r>
            </a:p>
            <a:p>
              <a:pPr marL="342900" indent="-342900" fontAlgn="auto">
                <a:spcBef>
                  <a:spcPts val="0"/>
                </a:spcBef>
                <a:spcAft>
                  <a:spcPts val="0"/>
                </a:spcAft>
                <a:buFont typeface="Arial" pitchFamily="34" charset="0"/>
                <a:buChar char="•"/>
                <a:defRPr/>
              </a:pPr>
              <a:r>
                <a:rPr lang="en-US" sz="2200" dirty="0">
                  <a:latin typeface="Cambria" panose="02040503050406030204" pitchFamily="18" charset="0"/>
                  <a:cs typeface="+mn-cs"/>
                </a:rPr>
                <a:t>Intuition</a:t>
              </a:r>
            </a:p>
            <a:p>
              <a:pPr marL="342900" indent="-342900" fontAlgn="auto">
                <a:spcBef>
                  <a:spcPts val="0"/>
                </a:spcBef>
                <a:spcAft>
                  <a:spcPts val="0"/>
                </a:spcAft>
                <a:buFont typeface="Arial" pitchFamily="34" charset="0"/>
                <a:buChar char="•"/>
                <a:defRPr/>
              </a:pPr>
              <a:r>
                <a:rPr lang="en-US" sz="2200" dirty="0">
                  <a:latin typeface="Cambria" panose="02040503050406030204" pitchFamily="18" charset="0"/>
                  <a:cs typeface="+mn-cs"/>
                </a:rPr>
                <a:t>Insight</a:t>
              </a:r>
            </a:p>
            <a:p>
              <a:pPr fontAlgn="auto">
                <a:spcBef>
                  <a:spcPts val="0"/>
                </a:spcBef>
                <a:spcAft>
                  <a:spcPts val="0"/>
                </a:spcAft>
                <a:defRPr/>
              </a:pPr>
              <a:endParaRPr lang="ru-RU" sz="2200" dirty="0">
                <a:latin typeface="Cambria" panose="02040503050406030204" pitchFamily="18" charset="0"/>
                <a:cs typeface="+mn-cs"/>
              </a:endParaRPr>
            </a:p>
          </p:txBody>
        </p:sp>
      </p:grpSp>
      <p:sp>
        <p:nvSpPr>
          <p:cNvPr id="53255" name="Прямоугольник 1"/>
          <p:cNvSpPr>
            <a:spLocks noChangeArrowheads="1"/>
          </p:cNvSpPr>
          <p:nvPr/>
        </p:nvSpPr>
        <p:spPr bwMode="auto">
          <a:xfrm>
            <a:off x="776288" y="5948363"/>
            <a:ext cx="7904162" cy="708025"/>
          </a:xfrm>
          <a:prstGeom prst="rect">
            <a:avLst/>
          </a:prstGeom>
          <a:noFill/>
          <a:ln w="9525">
            <a:noFill/>
            <a:miter lim="800000"/>
            <a:headEnd/>
            <a:tailEnd/>
          </a:ln>
        </p:spPr>
        <p:txBody>
          <a:bodyPr>
            <a:spAutoFit/>
          </a:bodyPr>
          <a:lstStyle/>
          <a:p>
            <a:r>
              <a:rPr lang="en-US" sz="2000" i="1">
                <a:latin typeface="Cambria" pitchFamily="18" charset="0"/>
              </a:rPr>
              <a:t>“Concepts can never be derived logically from experience and be above criticism. … Unless one sins against logic, one generally gets nowhere”.</a:t>
            </a:r>
          </a:p>
        </p:txBody>
      </p:sp>
      <p:pic>
        <p:nvPicPr>
          <p:cNvPr id="11" name="Рисунок 10"/>
          <p:cNvPicPr>
            <a:picLocks noChangeAspect="1"/>
          </p:cNvPicPr>
          <p:nvPr/>
        </p:nvPicPr>
        <p:blipFill rotWithShape="1">
          <a:blip r:embed="rId4" cstate="print"/>
          <a:srcRect b="15795"/>
          <a:stretch/>
        </p:blipFill>
        <p:spPr>
          <a:xfrm>
            <a:off x="1576388" y="3532188"/>
            <a:ext cx="1990725" cy="2266950"/>
          </a:xfrm>
          <a:prstGeom prst="rect">
            <a:avLst/>
          </a:prstGeom>
          <a:effectLst>
            <a:outerShdw blurRad="50800" dist="63500" dir="2700000" algn="tl" rotWithShape="0">
              <a:prstClr val="black">
                <a:alpha val="40000"/>
              </a:prstClr>
            </a:outerShdw>
          </a:effectLst>
        </p:spPr>
      </p:pic>
      <p:grpSp>
        <p:nvGrpSpPr>
          <p:cNvPr id="15" name="Группа 14"/>
          <p:cNvGrpSpPr>
            <a:grpSpLocks/>
          </p:cNvGrpSpPr>
          <p:nvPr/>
        </p:nvGrpSpPr>
        <p:grpSpPr bwMode="auto">
          <a:xfrm>
            <a:off x="2212975" y="2476500"/>
            <a:ext cx="1290638" cy="708025"/>
            <a:chOff x="2212259" y="2476728"/>
            <a:chExt cx="1291443" cy="707886"/>
          </a:xfrm>
        </p:grpSpPr>
        <p:sp>
          <p:nvSpPr>
            <p:cNvPr id="4" name="Овал 3"/>
            <p:cNvSpPr/>
            <p:nvPr/>
          </p:nvSpPr>
          <p:spPr>
            <a:xfrm>
              <a:off x="2212259" y="2797340"/>
              <a:ext cx="233509" cy="217445"/>
            </a:xfrm>
            <a:prstGeom prst="ellipse">
              <a:avLst/>
            </a:prstGeom>
            <a:solidFill>
              <a:schemeClr val="bg1">
                <a:alpha val="51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3" name="Овал 12"/>
            <p:cNvSpPr/>
            <p:nvPr/>
          </p:nvSpPr>
          <p:spPr>
            <a:xfrm>
              <a:off x="2501364" y="2797340"/>
              <a:ext cx="233509" cy="217445"/>
            </a:xfrm>
            <a:prstGeom prst="ellipse">
              <a:avLst/>
            </a:prstGeom>
            <a:solidFill>
              <a:schemeClr val="bg1">
                <a:alpha val="51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Овал 13"/>
            <p:cNvSpPr/>
            <p:nvPr/>
          </p:nvSpPr>
          <p:spPr>
            <a:xfrm>
              <a:off x="2788881" y="2797340"/>
              <a:ext cx="233508" cy="217445"/>
            </a:xfrm>
            <a:prstGeom prst="ellipse">
              <a:avLst/>
            </a:prstGeom>
            <a:solidFill>
              <a:schemeClr val="bg1">
                <a:alpha val="51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3261" name="TextBox 11"/>
            <p:cNvSpPr txBox="1">
              <a:spLocks noChangeArrowheads="1"/>
            </p:cNvSpPr>
            <p:nvPr/>
          </p:nvSpPr>
          <p:spPr bwMode="auto">
            <a:xfrm>
              <a:off x="2964772" y="2476728"/>
              <a:ext cx="538930" cy="707886"/>
            </a:xfrm>
            <a:prstGeom prst="rect">
              <a:avLst/>
            </a:prstGeom>
            <a:noFill/>
            <a:ln w="9525">
              <a:noFill/>
              <a:miter lim="800000"/>
              <a:headEnd/>
              <a:tailEnd/>
            </a:ln>
          </p:spPr>
          <p:txBody>
            <a:bodyPr wrap="none">
              <a:spAutoFit/>
            </a:bodyPr>
            <a:lstStyle/>
            <a:p>
              <a:r>
                <a:rPr lang="ru-RU" sz="4000">
                  <a:solidFill>
                    <a:srgbClr val="FF0000"/>
                  </a:solidFill>
                  <a:latin typeface="Calibri"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58750" y="-19050"/>
            <a:ext cx="7143750" cy="523875"/>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Проблема дискретной бесконечности разума</a:t>
            </a:r>
          </a:p>
        </p:txBody>
      </p:sp>
      <p:sp>
        <p:nvSpPr>
          <p:cNvPr id="12" name="Прямоугольник 11"/>
          <p:cNvSpPr/>
          <p:nvPr/>
        </p:nvSpPr>
        <p:spPr>
          <a:xfrm>
            <a:off x="338138" y="896938"/>
            <a:ext cx="8469312" cy="5692775"/>
          </a:xfrm>
          <a:prstGeom prst="rect">
            <a:avLst/>
          </a:prstGeom>
        </p:spPr>
        <p:txBody>
          <a:bodyPr>
            <a:spAutoFit/>
          </a:bodyPr>
          <a:lstStyle/>
          <a:p>
            <a:pPr marL="1905000" indent="-17463" algn="just"/>
            <a:r>
              <a:rPr lang="ru-RU" i="1">
                <a:solidFill>
                  <a:srgbClr val="000000"/>
                </a:solidFill>
                <a:latin typeface="Times New Roman" pitchFamily="18" charset="0"/>
                <a:cs typeface="Times New Roman" pitchFamily="18" charset="0"/>
              </a:rPr>
              <a:t>By this art you may contemplate the variation of the 23 letters… </a:t>
            </a:r>
          </a:p>
          <a:p>
            <a:pPr marL="1905000" indent="-17463" algn="just"/>
            <a:r>
              <a:rPr lang="ru-RU" b="1">
                <a:solidFill>
                  <a:srgbClr val="000000"/>
                </a:solidFill>
                <a:latin typeface="Times New Roman" pitchFamily="18" charset="0"/>
                <a:cs typeface="Times New Roman" pitchFamily="18" charset="0"/>
              </a:rPr>
              <a:t>The Anatomy of Melancholy, part 2, sect. II, mem. IV</a:t>
            </a:r>
          </a:p>
          <a:p>
            <a:pPr marL="1905000" indent="-17463" algn="just"/>
            <a:r>
              <a:rPr lang="ru-RU">
                <a:solidFill>
                  <a:srgbClr val="000000"/>
                </a:solidFill>
                <a:latin typeface="Times New Roman" pitchFamily="18" charset="0"/>
                <a:cs typeface="Times New Roman" pitchFamily="18" charset="0"/>
              </a:rPr>
              <a:t> </a:t>
            </a:r>
          </a:p>
          <a:p>
            <a:pPr marL="1905000" indent="-17463" algn="just"/>
            <a:r>
              <a:rPr lang="ru-RU" sz="2000">
                <a:solidFill>
                  <a:srgbClr val="000000"/>
                </a:solidFill>
                <a:latin typeface="Times New Roman" pitchFamily="18" charset="0"/>
                <a:cs typeface="Times New Roman" pitchFamily="18" charset="0"/>
              </a:rPr>
              <a:t>«Вселенная – некоторые называют ее Библиотекой   – состоит из огромного, возможно, бесконечного числа шестигранных галерей… На каждой из стен каждого такого шестигранника находится пять полок, на каждой полке – тридцать две книги, в каждой книге четыреста страниц, на каждой странице сорок строчек, в каждой строке около восьмидесяти букв, а общее число знаков для письма равно двадцати пяти.»</a:t>
            </a:r>
          </a:p>
          <a:p>
            <a:pPr marL="1905000" indent="-17463" algn="just">
              <a:spcBef>
                <a:spcPts val="1200"/>
              </a:spcBef>
            </a:pPr>
            <a:r>
              <a:rPr lang="ru-RU" sz="2000">
                <a:solidFill>
                  <a:srgbClr val="000000"/>
                </a:solidFill>
                <a:latin typeface="Times New Roman" pitchFamily="18" charset="0"/>
                <a:cs typeface="Times New Roman" pitchFamily="18" charset="0"/>
              </a:rPr>
              <a:t>«…библиотека всеобъемлюща. На её полках можно найти всё: подробнейшую историю будущего, автобиографии архангелов, верный каталог Библиотеки, тысячи и тысячи фальшивых каталогов, доказательство фальшивости верного каталога, гностическое Евангелие Василида, комментарий к этому Евангелию, комментарий к комментарию этого Евангелия, правдивый рассказ о твоей собственной смерти, перевод каждой книги на все языки…»</a:t>
            </a:r>
          </a:p>
          <a:p>
            <a:pPr marL="1905000" indent="-17463" algn="just"/>
            <a:r>
              <a:rPr lang="ru-RU" sz="2000">
                <a:solidFill>
                  <a:srgbClr val="000000"/>
                </a:solidFill>
                <a:latin typeface="Times New Roman" pitchFamily="18" charset="0"/>
                <a:cs typeface="Times New Roman" pitchFamily="18" charset="0"/>
              </a:rPr>
              <a:t>					</a:t>
            </a:r>
          </a:p>
          <a:p>
            <a:pPr marL="1905000" indent="-17463" algn="just"/>
            <a:r>
              <a:rPr lang="ru-RU" sz="2000">
                <a:solidFill>
                  <a:srgbClr val="000000"/>
                </a:solidFill>
                <a:latin typeface="Times New Roman" pitchFamily="18" charset="0"/>
                <a:cs typeface="Times New Roman" pitchFamily="18" charset="0"/>
              </a:rPr>
              <a:t>			     </a:t>
            </a:r>
            <a:r>
              <a:rPr lang="ru-RU" sz="2000" i="1">
                <a:solidFill>
                  <a:srgbClr val="000000"/>
                </a:solidFill>
                <a:latin typeface="Times New Roman" pitchFamily="18" charset="0"/>
                <a:cs typeface="Times New Roman" pitchFamily="18" charset="0"/>
              </a:rPr>
              <a:t>Х.Л.Борхес </a:t>
            </a:r>
            <a:r>
              <a:rPr lang="ru-RU" sz="2000" b="1" i="1">
                <a:solidFill>
                  <a:srgbClr val="000000"/>
                </a:solidFill>
                <a:latin typeface="Times New Roman" pitchFamily="18" charset="0"/>
                <a:cs typeface="Times New Roman" pitchFamily="18" charset="0"/>
              </a:rPr>
              <a:t>«Вавилонская библиотека» </a:t>
            </a:r>
            <a:r>
              <a:rPr lang="ru-RU" sz="1400" b="1" i="1">
                <a:solidFill>
                  <a:srgbClr val="000000"/>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58750" y="-19050"/>
            <a:ext cx="7143750" cy="523875"/>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Проблема дискретной бесконечности разума</a:t>
            </a:r>
          </a:p>
        </p:txBody>
      </p:sp>
      <p:sp>
        <p:nvSpPr>
          <p:cNvPr id="12" name="Прямоугольник 11"/>
          <p:cNvSpPr/>
          <p:nvPr/>
        </p:nvSpPr>
        <p:spPr>
          <a:xfrm>
            <a:off x="338138" y="1604963"/>
            <a:ext cx="8469312" cy="4481512"/>
          </a:xfrm>
          <a:prstGeom prst="rect">
            <a:avLst/>
          </a:prstGeom>
        </p:spPr>
        <p:txBody>
          <a:bodyPr>
            <a:spAutoFit/>
          </a:bodyPr>
          <a:lstStyle/>
          <a:p>
            <a:pPr indent="127000"/>
            <a:r>
              <a:rPr lang="ru-RU" sz="2800">
                <a:latin typeface="Times New Roman" pitchFamily="18" charset="0"/>
                <a:cs typeface="Times New Roman" pitchFamily="18" charset="0"/>
              </a:rPr>
              <a:t>«Я утверждаю, что Библиотека беспредельна.» </a:t>
            </a:r>
            <a:r>
              <a:rPr lang="ru-RU" sz="2800">
                <a:solidFill>
                  <a:srgbClr val="000000"/>
                </a:solidFill>
                <a:latin typeface="Times New Roman" pitchFamily="18" charset="0"/>
                <a:cs typeface="Times New Roman" pitchFamily="18" charset="0"/>
              </a:rPr>
              <a:t>	</a:t>
            </a:r>
            <a:r>
              <a:rPr lang="ru-RU" sz="2000">
                <a:solidFill>
                  <a:srgbClr val="000000"/>
                </a:solidFill>
                <a:latin typeface="Times New Roman" pitchFamily="18" charset="0"/>
                <a:cs typeface="Times New Roman" pitchFamily="18" charset="0"/>
              </a:rPr>
              <a:t>	</a:t>
            </a:r>
          </a:p>
          <a:p>
            <a:pPr indent="127000"/>
            <a:r>
              <a:rPr lang="ru-RU" sz="2000">
                <a:solidFill>
                  <a:srgbClr val="000000"/>
                </a:solidFill>
                <a:latin typeface="Times New Roman" pitchFamily="18" charset="0"/>
                <a:cs typeface="Times New Roman" pitchFamily="18" charset="0"/>
              </a:rPr>
              <a:t>			     </a:t>
            </a:r>
            <a:r>
              <a:rPr lang="ru-RU" sz="2400" i="1">
                <a:solidFill>
                  <a:srgbClr val="000000"/>
                </a:solidFill>
                <a:latin typeface="Times New Roman" pitchFamily="18" charset="0"/>
                <a:cs typeface="Times New Roman" pitchFamily="18" charset="0"/>
              </a:rPr>
              <a:t>Х.Л.Борхес </a:t>
            </a:r>
            <a:r>
              <a:rPr lang="ru-RU" sz="2400" b="1" i="1">
                <a:solidFill>
                  <a:srgbClr val="000000"/>
                </a:solidFill>
                <a:latin typeface="Times New Roman" pitchFamily="18" charset="0"/>
                <a:cs typeface="Times New Roman" pitchFamily="18" charset="0"/>
              </a:rPr>
              <a:t>«Вавилонская библиотека»</a:t>
            </a:r>
          </a:p>
          <a:p>
            <a:pPr indent="127000" algn="just"/>
            <a:endParaRPr lang="ru-RU" sz="2000" b="1" i="1">
              <a:solidFill>
                <a:srgbClr val="000000"/>
              </a:solidFill>
              <a:latin typeface="Times New Roman" pitchFamily="18" charset="0"/>
              <a:cs typeface="Times New Roman" pitchFamily="18" charset="0"/>
            </a:endParaRPr>
          </a:p>
          <a:p>
            <a:pPr indent="127000" algn="just"/>
            <a:endParaRPr lang="ru-RU" sz="2000" b="1" i="1">
              <a:solidFill>
                <a:srgbClr val="000000"/>
              </a:solidFill>
              <a:latin typeface="Arial Unicode MS" pitchFamily="34" charset="-128"/>
              <a:ea typeface="Arial Unicode MS" pitchFamily="34" charset="-128"/>
              <a:cs typeface="Arial Unicode MS" pitchFamily="34" charset="-128"/>
            </a:endParaRPr>
          </a:p>
          <a:p>
            <a:pPr indent="127000" algn="just"/>
            <a:endParaRPr lang="ru-RU" sz="2000" b="1" i="1">
              <a:solidFill>
                <a:srgbClr val="000000"/>
              </a:solidFill>
              <a:latin typeface="Arial Unicode MS" pitchFamily="34" charset="-128"/>
              <a:ea typeface="Arial Unicode MS" pitchFamily="34" charset="-128"/>
              <a:cs typeface="Arial Unicode MS" pitchFamily="34" charset="-128"/>
            </a:endParaRPr>
          </a:p>
          <a:p>
            <a:pPr indent="127000"/>
            <a:r>
              <a:rPr lang="ru-RU" sz="2800">
                <a:latin typeface="Arial Unicode MS" pitchFamily="34" charset="-128"/>
                <a:ea typeface="Arial Unicode MS" pitchFamily="34" charset="-128"/>
                <a:cs typeface="Arial Unicode MS" pitchFamily="34" charset="-128"/>
              </a:rPr>
              <a:t>Количество книг в Библиотеке должно быть равно 25</a:t>
            </a:r>
            <a:r>
              <a:rPr lang="ru-RU" sz="2800" baseline="30000">
                <a:latin typeface="Arial Unicode MS" pitchFamily="34" charset="-128"/>
                <a:ea typeface="Arial Unicode MS" pitchFamily="34" charset="-128"/>
                <a:cs typeface="Arial Unicode MS" pitchFamily="34" charset="-128"/>
              </a:rPr>
              <a:t>1 312 000 </a:t>
            </a:r>
            <a:r>
              <a:rPr lang="ru-RU" sz="2800">
                <a:latin typeface="Arial Unicode MS" pitchFamily="34" charset="-128"/>
                <a:ea typeface="Arial Unicode MS" pitchFamily="34" charset="-128"/>
                <a:cs typeface="Arial Unicode MS" pitchFamily="34" charset="-128"/>
              </a:rPr>
              <a:t>,  а ее размеры превосходят объём видимой Вселенной примерно в 10</a:t>
            </a:r>
            <a:r>
              <a:rPr lang="ru-RU" sz="2800" baseline="30000">
                <a:latin typeface="Arial Unicode MS" pitchFamily="34" charset="-128"/>
                <a:ea typeface="Arial Unicode MS" pitchFamily="34" charset="-128"/>
                <a:cs typeface="Arial Unicode MS" pitchFamily="34" charset="-128"/>
              </a:rPr>
              <a:t>611 338</a:t>
            </a:r>
            <a:r>
              <a:rPr lang="ru-RU" sz="2800">
                <a:latin typeface="Arial Unicode MS" pitchFamily="34" charset="-128"/>
                <a:ea typeface="Arial Unicode MS" pitchFamily="34" charset="-128"/>
                <a:cs typeface="Arial Unicode MS" pitchFamily="34" charset="-128"/>
              </a:rPr>
              <a:t> раз. </a:t>
            </a:r>
          </a:p>
          <a:p>
            <a:pPr indent="127000" algn="just"/>
            <a:r>
              <a:rPr lang="ru-RU" sz="2000" b="1" i="1">
                <a:solidFill>
                  <a:srgbClr val="000000"/>
                </a:solidFill>
                <a:latin typeface="Arial Unicode MS" pitchFamily="34" charset="-128"/>
                <a:ea typeface="Arial Unicode MS" pitchFamily="34" charset="-128"/>
                <a:cs typeface="Arial Unicode MS" pitchFamily="34" charset="-128"/>
              </a:rPr>
              <a:t> </a:t>
            </a:r>
            <a:r>
              <a:rPr lang="ru-RU" sz="1400" b="1" i="1">
                <a:solidFill>
                  <a:srgbClr val="000000"/>
                </a:solidFill>
                <a:latin typeface="Arial Unicode MS" pitchFamily="34" charset="-128"/>
                <a:ea typeface="Arial Unicode MS" pitchFamily="34" charset="-128"/>
                <a:cs typeface="Arial Unicode MS" pitchFamily="34" charset="-128"/>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58750" y="-19050"/>
            <a:ext cx="7821613" cy="523875"/>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Нейронная сеть (коннектом) нематоды </a:t>
            </a:r>
            <a:r>
              <a:rPr lang="en-US" sz="2800" dirty="0" err="1">
                <a:solidFill>
                  <a:prstClr val="white"/>
                </a:solidFill>
                <a:effectLst>
                  <a:outerShdw blurRad="38100" dist="38100" dir="2700000" algn="tl">
                    <a:srgbClr val="000000">
                      <a:alpha val="43137"/>
                    </a:srgbClr>
                  </a:outerShdw>
                </a:effectLst>
                <a:latin typeface="+mn-lt"/>
                <a:cs typeface="+mn-cs"/>
              </a:rPr>
              <a:t>C.elegance</a:t>
            </a:r>
            <a:endParaRPr lang="ru-RU" sz="2800" dirty="0">
              <a:solidFill>
                <a:prstClr val="white"/>
              </a:solidFill>
              <a:effectLst>
                <a:outerShdw blurRad="38100" dist="38100" dir="2700000" algn="tl">
                  <a:srgbClr val="000000">
                    <a:alpha val="43137"/>
                  </a:srgbClr>
                </a:outerShdw>
              </a:effectLst>
              <a:latin typeface="+mn-lt"/>
              <a:cs typeface="+mn-cs"/>
            </a:endParaRPr>
          </a:p>
        </p:txBody>
      </p:sp>
      <p:pic>
        <p:nvPicPr>
          <p:cNvPr id="59397" name="Picture 2"/>
          <p:cNvPicPr>
            <a:picLocks noChangeAspect="1" noChangeArrowheads="1"/>
          </p:cNvPicPr>
          <p:nvPr/>
        </p:nvPicPr>
        <p:blipFill>
          <a:blip r:embed="rId3" cstate="print"/>
          <a:srcRect l="23882" t="6693" r="24471" b="7556"/>
          <a:stretch>
            <a:fillRect/>
          </a:stretch>
        </p:blipFill>
        <p:spPr bwMode="auto">
          <a:xfrm>
            <a:off x="4572000" y="2609850"/>
            <a:ext cx="4359275" cy="4070350"/>
          </a:xfrm>
          <a:prstGeom prst="rect">
            <a:avLst/>
          </a:prstGeom>
          <a:noFill/>
          <a:ln w="9525">
            <a:noFill/>
            <a:miter lim="800000"/>
            <a:headEnd/>
            <a:tailEnd/>
          </a:ln>
        </p:spPr>
      </p:pic>
      <p:pic>
        <p:nvPicPr>
          <p:cNvPr id="59398" name="Picture 3"/>
          <p:cNvPicPr>
            <a:picLocks noChangeAspect="1" noChangeArrowheads="1"/>
          </p:cNvPicPr>
          <p:nvPr/>
        </p:nvPicPr>
        <p:blipFill>
          <a:blip r:embed="rId4" cstate="print"/>
          <a:srcRect/>
          <a:stretch>
            <a:fillRect/>
          </a:stretch>
        </p:blipFill>
        <p:spPr bwMode="auto">
          <a:xfrm>
            <a:off x="5097463" y="800100"/>
            <a:ext cx="3892550" cy="2138363"/>
          </a:xfrm>
          <a:prstGeom prst="rect">
            <a:avLst/>
          </a:prstGeom>
          <a:noFill/>
          <a:ln w="9525">
            <a:noFill/>
            <a:miter lim="800000"/>
            <a:headEnd/>
            <a:tailEnd/>
          </a:ln>
        </p:spPr>
      </p:pic>
      <p:pic>
        <p:nvPicPr>
          <p:cNvPr id="11" name="Picture 5" descr="http://theconnectome.files.wordpress.com/2011/06/c-elegans.jpg"/>
          <p:cNvPicPr>
            <a:picLocks noChangeAspect="1" noChangeArrowheads="1"/>
          </p:cNvPicPr>
          <p:nvPr/>
        </p:nvPicPr>
        <p:blipFill rotWithShape="1">
          <a:blip r:embed="rId5" cstate="print">
            <a:extLst>
              <a:ext uri="{28A0092B-C50C-407E-A947-70E740481C1C}"/>
            </a:extLst>
          </a:blip>
          <a:srcRect l="10620" t="4444" r="6345" b="5603"/>
          <a:stretch/>
        </p:blipFill>
        <p:spPr bwMode="auto">
          <a:xfrm>
            <a:off x="605790" y="1060510"/>
            <a:ext cx="3258441" cy="2459930"/>
          </a:xfrm>
          <a:prstGeom prst="rect">
            <a:avLst/>
          </a:prstGeom>
          <a:noFill/>
          <a:effectLst>
            <a:outerShdw blurRad="50800" dist="38100" dir="2700000" algn="tl" rotWithShape="0">
              <a:prstClr val="black">
                <a:alpha val="40000"/>
              </a:prstClr>
            </a:outerShdw>
            <a:reflection blurRad="6350" stA="50000" endA="300" endPos="38500" dist="50800" dir="5400000" sy="-100000" algn="bl" rotWithShape="0"/>
          </a:effectLst>
          <a:extLst>
            <a:ext uri="{909E8E84-426E-40DD-AFC4-6F175D3DCCD1}"/>
          </a:extLst>
        </p:spPr>
      </p:pic>
      <p:sp>
        <p:nvSpPr>
          <p:cNvPr id="59400" name="TextBox 1"/>
          <p:cNvSpPr txBox="1">
            <a:spLocks noChangeArrowheads="1"/>
          </p:cNvSpPr>
          <p:nvPr/>
        </p:nvSpPr>
        <p:spPr bwMode="auto">
          <a:xfrm>
            <a:off x="890588" y="3700463"/>
            <a:ext cx="2409825" cy="646112"/>
          </a:xfrm>
          <a:prstGeom prst="rect">
            <a:avLst/>
          </a:prstGeom>
          <a:noFill/>
          <a:ln w="9525">
            <a:noFill/>
            <a:miter lim="800000"/>
            <a:headEnd/>
            <a:tailEnd/>
          </a:ln>
        </p:spPr>
        <p:txBody>
          <a:bodyPr wrap="none">
            <a:spAutoFit/>
          </a:bodyPr>
          <a:lstStyle/>
          <a:p>
            <a:r>
              <a:rPr lang="ru-RU" b="1">
                <a:latin typeface="Calibri" pitchFamily="34" charset="0"/>
              </a:rPr>
              <a:t>Почвенная нематода</a:t>
            </a:r>
          </a:p>
          <a:p>
            <a:r>
              <a:rPr lang="ru-RU" b="1" i="1">
                <a:latin typeface="Calibri" pitchFamily="34" charset="0"/>
              </a:rPr>
              <a:t>С</a:t>
            </a:r>
            <a:r>
              <a:rPr lang="en-US" b="1" i="1">
                <a:latin typeface="Calibri" pitchFamily="34" charset="0"/>
              </a:rPr>
              <a:t>aenorhabdis elegance</a:t>
            </a:r>
          </a:p>
        </p:txBody>
      </p:sp>
      <p:sp>
        <p:nvSpPr>
          <p:cNvPr id="59401" name="TextBox 4"/>
          <p:cNvSpPr txBox="1">
            <a:spLocks noChangeArrowheads="1"/>
          </p:cNvSpPr>
          <p:nvPr/>
        </p:nvSpPr>
        <p:spPr bwMode="auto">
          <a:xfrm>
            <a:off x="1200150" y="4781550"/>
            <a:ext cx="1781175" cy="923925"/>
          </a:xfrm>
          <a:prstGeom prst="rect">
            <a:avLst/>
          </a:prstGeom>
          <a:noFill/>
          <a:ln w="9525">
            <a:noFill/>
            <a:miter lim="800000"/>
            <a:headEnd/>
            <a:tailEnd/>
          </a:ln>
        </p:spPr>
        <p:txBody>
          <a:bodyPr wrap="none">
            <a:spAutoFit/>
          </a:bodyPr>
          <a:lstStyle/>
          <a:p>
            <a:r>
              <a:rPr lang="en-US">
                <a:latin typeface="Calibri" pitchFamily="34" charset="0"/>
              </a:rPr>
              <a:t>~ 1.5 </a:t>
            </a:r>
            <a:r>
              <a:rPr lang="ru-RU">
                <a:latin typeface="Calibri" pitchFamily="34" charset="0"/>
              </a:rPr>
              <a:t>мм</a:t>
            </a:r>
          </a:p>
          <a:p>
            <a:r>
              <a:rPr lang="ru-RU">
                <a:latin typeface="Calibri" pitchFamily="34" charset="0"/>
              </a:rPr>
              <a:t>302 нейрона</a:t>
            </a:r>
          </a:p>
          <a:p>
            <a:r>
              <a:rPr lang="en-US">
                <a:latin typeface="Calibri" pitchFamily="34" charset="0"/>
              </a:rPr>
              <a:t>~ </a:t>
            </a:r>
            <a:r>
              <a:rPr lang="ru-RU">
                <a:latin typeface="Calibri" pitchFamily="34" charset="0"/>
              </a:rPr>
              <a:t>8000 синапсов</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6200" y="-42863"/>
            <a:ext cx="9220200" cy="6900863"/>
          </a:xfrm>
          <a:prstGeom prst="rect">
            <a:avLst/>
          </a:prstGeom>
          <a:gradFill flip="none" rotWithShape="1">
            <a:gsLst>
              <a:gs pos="0">
                <a:srgbClr val="920000">
                  <a:shade val="30000"/>
                  <a:satMod val="115000"/>
                </a:srgbClr>
              </a:gs>
              <a:gs pos="50000">
                <a:srgbClr val="920000">
                  <a:shade val="67500"/>
                  <a:satMod val="115000"/>
                </a:srgbClr>
              </a:gs>
              <a:gs pos="100000">
                <a:srgbClr val="920000">
                  <a:shade val="100000"/>
                  <a:satMod val="115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1412875" y="1566863"/>
            <a:ext cx="6242050" cy="2770187"/>
          </a:xfrm>
          <a:prstGeom prst="rect">
            <a:avLst/>
          </a:prstGeom>
          <a:noFill/>
        </p:spPr>
        <p:txBody>
          <a:bodyPr>
            <a:spAutoFit/>
          </a:bodyPr>
          <a:lstStyle/>
          <a:p>
            <a:pPr algn="ctr" fontAlgn="auto">
              <a:spcBef>
                <a:spcPts val="0"/>
              </a:spcBef>
              <a:spcAft>
                <a:spcPts val="0"/>
              </a:spcAft>
              <a:defRPr/>
            </a:pPr>
            <a:r>
              <a:rPr lang="ru-RU" sz="4400" b="1" dirty="0">
                <a:solidFill>
                  <a:schemeClr val="accent4">
                    <a:lumMod val="20000"/>
                    <a:lumOff val="80000"/>
                  </a:schemeClr>
                </a:solidFill>
                <a:effectLst>
                  <a:outerShdw blurRad="38100" dist="38100" dir="2700000" algn="tl">
                    <a:srgbClr val="000000">
                      <a:alpha val="43137"/>
                    </a:srgbClr>
                  </a:outerShdw>
                </a:effectLst>
                <a:latin typeface="+mn-lt"/>
                <a:cs typeface="+mn-cs"/>
              </a:rPr>
              <a:t>Вопрос для теории:</a:t>
            </a:r>
          </a:p>
          <a:p>
            <a:pPr algn="ctr" fontAlgn="auto">
              <a:spcBef>
                <a:spcPts val="1200"/>
              </a:spcBef>
              <a:spcAft>
                <a:spcPts val="0"/>
              </a:spcAft>
              <a:defRPr/>
            </a:pPr>
            <a:r>
              <a:rPr lang="ru-RU" sz="4000" b="1" dirty="0">
                <a:solidFill>
                  <a:schemeClr val="bg1"/>
                </a:solidFill>
                <a:effectLst>
                  <a:outerShdw blurRad="38100" dist="38100" dir="2700000" algn="tl">
                    <a:srgbClr val="000000">
                      <a:alpha val="43137"/>
                    </a:srgbClr>
                  </a:outerShdw>
                </a:effectLst>
                <a:latin typeface="+mn-lt"/>
                <a:cs typeface="+mn-cs"/>
              </a:rPr>
              <a:t>как устроена универсальная разумная система?</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600"/>
        </a:solidFill>
        <a:effectLst/>
      </p:bgPr>
    </p:bg>
    <p:spTree>
      <p:nvGrpSpPr>
        <p:cNvPr id="1" name=""/>
        <p:cNvGrpSpPr/>
        <p:nvPr/>
      </p:nvGrpSpPr>
      <p:grpSpPr>
        <a:xfrm>
          <a:off x="0" y="0"/>
          <a:ext cx="0" cy="0"/>
          <a:chOff x="0" y="0"/>
          <a:chExt cx="0" cy="0"/>
        </a:xfrm>
      </p:grpSpPr>
      <p:grpSp>
        <p:nvGrpSpPr>
          <p:cNvPr id="27650" name="Группа 8"/>
          <p:cNvGrpSpPr>
            <a:grpSpLocks/>
          </p:cNvGrpSpPr>
          <p:nvPr/>
        </p:nvGrpSpPr>
        <p:grpSpPr bwMode="auto">
          <a:xfrm>
            <a:off x="-92075" y="-52388"/>
            <a:ext cx="9305925" cy="696913"/>
            <a:chOff x="-92824" y="329787"/>
            <a:chExt cx="9305924" cy="696828"/>
          </a:xfrm>
        </p:grpSpPr>
        <p:sp>
          <p:nvSpPr>
            <p:cNvPr id="3" name="Прямоугольник 2"/>
            <p:cNvSpPr/>
            <p:nvPr/>
          </p:nvSpPr>
          <p:spPr>
            <a:xfrm>
              <a:off x="-92824" y="329787"/>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59589" y="413915"/>
              <a:ext cx="2566987" cy="523811"/>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Связи в разуме</a:t>
              </a:r>
            </a:p>
          </p:txBody>
        </p:sp>
      </p:grpSp>
      <p:pic>
        <p:nvPicPr>
          <p:cNvPr id="27651" name="Рисунок 30"/>
          <p:cNvPicPr>
            <a:picLocks noChangeAspect="1"/>
          </p:cNvPicPr>
          <p:nvPr/>
        </p:nvPicPr>
        <p:blipFill>
          <a:blip r:embed="rId3" cstate="print"/>
          <a:srcRect l="3549" t="778"/>
          <a:stretch>
            <a:fillRect/>
          </a:stretch>
        </p:blipFill>
        <p:spPr bwMode="auto">
          <a:xfrm>
            <a:off x="93663" y="682625"/>
            <a:ext cx="4699000" cy="6107113"/>
          </a:xfrm>
          <a:prstGeom prst="rect">
            <a:avLst/>
          </a:prstGeom>
          <a:noFill/>
          <a:ln w="9525">
            <a:noFill/>
            <a:miter lim="800000"/>
            <a:headEnd/>
            <a:tailEnd/>
          </a:ln>
        </p:spPr>
      </p:pic>
      <p:pic>
        <p:nvPicPr>
          <p:cNvPr id="32" name="Рисунок 31"/>
          <p:cNvPicPr>
            <a:picLocks noChangeAspect="1"/>
          </p:cNvPicPr>
          <p:nvPr/>
        </p:nvPicPr>
        <p:blipFill rotWithShape="1">
          <a:blip r:embed="rId4" cstate="print"/>
          <a:srcRect l="6477" t="20057" r="5004" b="70063"/>
          <a:stretch/>
        </p:blipFill>
        <p:spPr>
          <a:xfrm>
            <a:off x="0" y="614363"/>
            <a:ext cx="9120188" cy="1127125"/>
          </a:xfrm>
          <a:prstGeom prst="rect">
            <a:avLst/>
          </a:prstGeom>
          <a:ln w="9525">
            <a:solidFill>
              <a:schemeClr val="bg2">
                <a:lumMod val="75000"/>
              </a:schemeClr>
            </a:solidFill>
          </a:ln>
          <a:effectLst/>
        </p:spPr>
      </p:pic>
      <p:grpSp>
        <p:nvGrpSpPr>
          <p:cNvPr id="8" name="Группа 7"/>
          <p:cNvGrpSpPr>
            <a:grpSpLocks/>
          </p:cNvGrpSpPr>
          <p:nvPr/>
        </p:nvGrpSpPr>
        <p:grpSpPr bwMode="auto">
          <a:xfrm>
            <a:off x="5508625" y="2428875"/>
            <a:ext cx="2419350" cy="3954463"/>
            <a:chOff x="5508927" y="2428089"/>
            <a:chExt cx="2419323" cy="3954774"/>
          </a:xfrm>
        </p:grpSpPr>
        <p:sp>
          <p:nvSpPr>
            <p:cNvPr id="4" name="TextBox 3"/>
            <p:cNvSpPr txBox="1"/>
            <p:nvPr/>
          </p:nvSpPr>
          <p:spPr>
            <a:xfrm>
              <a:off x="5661152" y="2428089"/>
              <a:ext cx="2114874" cy="369332"/>
            </a:xfrm>
            <a:prstGeom prst="rect">
              <a:avLst/>
            </a:prstGeom>
            <a:noFill/>
            <a:ln>
              <a:solidFill>
                <a:schemeClr val="accent2">
                  <a:lumMod val="60000"/>
                  <a:lumOff val="40000"/>
                </a:schemeClr>
              </a:solidFill>
            </a:ln>
            <a:effectLst>
              <a:glow rad="139700">
                <a:schemeClr val="accent2">
                  <a:satMod val="175000"/>
                  <a:alpha val="40000"/>
                </a:schemeClr>
              </a:glow>
            </a:effectLst>
          </p:spPr>
          <p:txBody>
            <a:bodyPr wrap="none">
              <a:spAutoFit/>
            </a:bodyPr>
            <a:lstStyle/>
            <a:p>
              <a:pPr fontAlgn="auto">
                <a:spcBef>
                  <a:spcPts val="0"/>
                </a:spcBef>
                <a:spcAft>
                  <a:spcPts val="0"/>
                </a:spcAft>
                <a:defRPr/>
              </a:pPr>
              <a:r>
                <a:rPr lang="en-US" dirty="0">
                  <a:solidFill>
                    <a:prstClr val="black"/>
                  </a:solidFill>
                  <a:latin typeface="+mn-lt"/>
                  <a:cs typeface="+mn-cs"/>
                </a:rPr>
                <a:t>N.Y. 21, 22, 28, 17, 5 </a:t>
              </a:r>
              <a:endParaRPr lang="ru-RU" dirty="0">
                <a:solidFill>
                  <a:prstClr val="black"/>
                </a:solidFill>
                <a:latin typeface="+mn-lt"/>
                <a:cs typeface="+mn-cs"/>
              </a:endParaRPr>
            </a:p>
          </p:txBody>
        </p:sp>
        <p:sp>
          <p:nvSpPr>
            <p:cNvPr id="33" name="TextBox 32"/>
            <p:cNvSpPr txBox="1"/>
            <p:nvPr/>
          </p:nvSpPr>
          <p:spPr>
            <a:xfrm>
              <a:off x="6041064" y="3304321"/>
              <a:ext cx="1355051" cy="369332"/>
            </a:xfrm>
            <a:prstGeom prst="rect">
              <a:avLst/>
            </a:prstGeom>
            <a:noFill/>
            <a:ln>
              <a:solidFill>
                <a:schemeClr val="accent2">
                  <a:lumMod val="60000"/>
                  <a:lumOff val="40000"/>
                </a:schemeClr>
              </a:solidFill>
            </a:ln>
            <a:effectLst>
              <a:glow rad="139700">
                <a:schemeClr val="accent2">
                  <a:satMod val="175000"/>
                  <a:alpha val="40000"/>
                </a:schemeClr>
              </a:glow>
            </a:effectLst>
          </p:spPr>
          <p:txBody>
            <a:bodyPr wrap="none">
              <a:spAutoFit/>
            </a:bodyPr>
            <a:lstStyle/>
            <a:p>
              <a:pPr fontAlgn="auto">
                <a:spcBef>
                  <a:spcPts val="0"/>
                </a:spcBef>
                <a:spcAft>
                  <a:spcPts val="0"/>
                </a:spcAft>
                <a:defRPr/>
              </a:pPr>
              <a:r>
                <a:rPr lang="en-US" dirty="0">
                  <a:solidFill>
                    <a:prstClr val="black"/>
                  </a:solidFill>
                  <a:latin typeface="+mn-lt"/>
                  <a:cs typeface="+mn-cs"/>
                </a:rPr>
                <a:t>Monte Carlo</a:t>
              </a:r>
              <a:endParaRPr lang="ru-RU" dirty="0">
                <a:solidFill>
                  <a:prstClr val="black"/>
                </a:solidFill>
                <a:latin typeface="+mn-lt"/>
                <a:cs typeface="+mn-cs"/>
              </a:endParaRPr>
            </a:p>
          </p:txBody>
        </p:sp>
        <p:sp>
          <p:nvSpPr>
            <p:cNvPr id="6" name="Стрелка вниз 5"/>
            <p:cNvSpPr/>
            <p:nvPr/>
          </p:nvSpPr>
          <p:spPr>
            <a:xfrm>
              <a:off x="6499516" y="2848810"/>
              <a:ext cx="438145" cy="404844"/>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pic>
          <p:nvPicPr>
            <p:cNvPr id="27661" name="Picture 4" descr="https://shard1.1stdibs.us.com/archivesE/upload/8120/1254/XXX_8120_1309214168_1.jpg"/>
            <p:cNvPicPr>
              <a:picLocks noChangeAspect="1" noChangeArrowheads="1"/>
            </p:cNvPicPr>
            <p:nvPr/>
          </p:nvPicPr>
          <p:blipFill>
            <a:blip r:embed="rId5" cstate="print"/>
            <a:srcRect/>
            <a:stretch>
              <a:fillRect/>
            </a:stretch>
          </p:blipFill>
          <p:spPr bwMode="auto">
            <a:xfrm>
              <a:off x="5508927" y="3963540"/>
              <a:ext cx="2419323" cy="241932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54226"/>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200025" y="26988"/>
            <a:ext cx="5667375" cy="522287"/>
          </a:xfrm>
          <a:prstGeom prst="rect">
            <a:avLst/>
          </a:prstGeom>
          <a:noFill/>
        </p:spPr>
        <p:txBody>
          <a:bodyPr wrap="none">
            <a:spAutoFit/>
          </a:bodyPr>
          <a:lstStyle/>
          <a:p>
            <a:pPr fontAlgn="auto">
              <a:spcBef>
                <a:spcPts val="0"/>
              </a:spcBef>
              <a:spcAft>
                <a:spcPts val="0"/>
              </a:spcAft>
              <a:defRPr/>
            </a:pPr>
            <a:r>
              <a:rPr lang="ru-RU" sz="2800" b="1" dirty="0">
                <a:solidFill>
                  <a:schemeClr val="bg1"/>
                </a:solidFill>
                <a:effectLst>
                  <a:outerShdw blurRad="38100" dist="38100" dir="2700000" algn="tl">
                    <a:srgbClr val="000000">
                      <a:alpha val="43137"/>
                    </a:srgbClr>
                  </a:outerShdw>
                </a:effectLst>
                <a:latin typeface="+mn-lt"/>
                <a:cs typeface="+mn-cs"/>
              </a:rPr>
              <a:t>Определения: АГЕНТЫ и СИСТЕМЫ</a:t>
            </a:r>
          </a:p>
        </p:txBody>
      </p:sp>
      <p:sp>
        <p:nvSpPr>
          <p:cNvPr id="5" name="TextBox 4"/>
          <p:cNvSpPr txBox="1">
            <a:spLocks noChangeArrowheads="1"/>
          </p:cNvSpPr>
          <p:nvPr/>
        </p:nvSpPr>
        <p:spPr bwMode="auto">
          <a:xfrm>
            <a:off x="223838" y="2816225"/>
            <a:ext cx="8342312" cy="1016000"/>
          </a:xfrm>
          <a:prstGeom prst="rect">
            <a:avLst/>
          </a:prstGeom>
          <a:noFill/>
          <a:ln w="9525">
            <a:noFill/>
            <a:miter lim="800000"/>
            <a:headEnd/>
            <a:tailEnd/>
          </a:ln>
        </p:spPr>
        <p:txBody>
          <a:bodyPr>
            <a:spAutoFit/>
          </a:bodyPr>
          <a:lstStyle/>
          <a:p>
            <a:pPr marL="457200" indent="-457200">
              <a:buFont typeface="Calibri Light" pitchFamily="34" charset="0"/>
              <a:buAutoNum type="arabicPeriod" startAt="2"/>
            </a:pPr>
            <a:r>
              <a:rPr lang="ru-RU" sz="2000" b="1">
                <a:latin typeface="Calibri" pitchFamily="34" charset="0"/>
              </a:rPr>
              <a:t>Функциональная система</a:t>
            </a:r>
            <a:r>
              <a:rPr lang="ru-RU" sz="2000">
                <a:latin typeface="Calibri" pitchFamily="34" charset="0"/>
              </a:rPr>
              <a:t> </a:t>
            </a:r>
            <a:r>
              <a:rPr lang="ru-RU" sz="2000" b="1">
                <a:latin typeface="Calibri" pitchFamily="34" charset="0"/>
              </a:rPr>
              <a:t>(ФС) </a:t>
            </a:r>
            <a:r>
              <a:rPr lang="ru-RU" sz="2000">
                <a:latin typeface="Calibri" pitchFamily="34" charset="0"/>
              </a:rPr>
              <a:t>– организация элементов адаптивного агента, взаимосодействующих достижению им определенного результата.</a:t>
            </a:r>
          </a:p>
        </p:txBody>
      </p:sp>
      <p:sp>
        <p:nvSpPr>
          <p:cNvPr id="6" name="TextBox 5"/>
          <p:cNvSpPr txBox="1">
            <a:spLocks noChangeArrowheads="1"/>
          </p:cNvSpPr>
          <p:nvPr/>
        </p:nvSpPr>
        <p:spPr bwMode="auto">
          <a:xfrm>
            <a:off x="223838" y="971550"/>
            <a:ext cx="9005887" cy="400050"/>
          </a:xfrm>
          <a:prstGeom prst="rect">
            <a:avLst/>
          </a:prstGeom>
          <a:noFill/>
          <a:ln w="9525">
            <a:noFill/>
            <a:miter lim="800000"/>
            <a:headEnd/>
            <a:tailEnd/>
          </a:ln>
        </p:spPr>
        <p:txBody>
          <a:bodyPr>
            <a:spAutoFit/>
          </a:bodyPr>
          <a:lstStyle/>
          <a:p>
            <a:pPr marL="457200" indent="-457200">
              <a:buFont typeface="Calibri Light" pitchFamily="34" charset="0"/>
              <a:buAutoNum type="arabicPeriod"/>
            </a:pPr>
            <a:r>
              <a:rPr lang="ru-RU" sz="2000">
                <a:latin typeface="Calibri" pitchFamily="34" charset="0"/>
              </a:rPr>
              <a:t>Любой биологический организм представляет собой </a:t>
            </a:r>
            <a:r>
              <a:rPr lang="ru-RU" sz="2000" b="1">
                <a:latin typeface="Calibri" pitchFamily="34" charset="0"/>
              </a:rPr>
              <a:t>адаптивный агент (АА)</a:t>
            </a:r>
            <a:endParaRPr lang="ru-RU" sz="2000">
              <a:latin typeface="Calibri" pitchFamily="34" charset="0"/>
            </a:endParaRPr>
          </a:p>
        </p:txBody>
      </p:sp>
      <p:sp>
        <p:nvSpPr>
          <p:cNvPr id="7" name="TextBox 6"/>
          <p:cNvSpPr txBox="1">
            <a:spLocks noChangeArrowheads="1"/>
          </p:cNvSpPr>
          <p:nvPr/>
        </p:nvSpPr>
        <p:spPr bwMode="auto">
          <a:xfrm>
            <a:off x="781050" y="1627188"/>
            <a:ext cx="8102600" cy="922337"/>
          </a:xfrm>
          <a:prstGeom prst="rect">
            <a:avLst/>
          </a:prstGeom>
          <a:noFill/>
          <a:ln w="9525">
            <a:noFill/>
            <a:miter lim="800000"/>
            <a:headEnd/>
            <a:tailEnd/>
          </a:ln>
        </p:spPr>
        <p:txBody>
          <a:bodyPr>
            <a:spAutoFit/>
          </a:bodyPr>
          <a:lstStyle/>
          <a:p>
            <a:r>
              <a:rPr lang="ru-RU" i="1">
                <a:latin typeface="Calibri" pitchFamily="34" charset="0"/>
              </a:rPr>
              <a:t> Адаптивный агент - более общее понятие, чем биологический организм. Адаптивными агентами могут являться надорганизменные сообщества, а также искусственно созданные системы</a:t>
            </a:r>
            <a:r>
              <a:rPr lang="ru-RU">
                <a:latin typeface="Calibri" pitchFamily="34" charset="0"/>
              </a:rPr>
              <a:t>.  </a:t>
            </a:r>
          </a:p>
        </p:txBody>
      </p:sp>
      <p:sp>
        <p:nvSpPr>
          <p:cNvPr id="8" name="TextBox 7"/>
          <p:cNvSpPr txBox="1">
            <a:spLocks noChangeArrowheads="1"/>
          </p:cNvSpPr>
          <p:nvPr/>
        </p:nvSpPr>
        <p:spPr bwMode="auto">
          <a:xfrm>
            <a:off x="804863" y="3895725"/>
            <a:ext cx="7947025" cy="922338"/>
          </a:xfrm>
          <a:prstGeom prst="rect">
            <a:avLst/>
          </a:prstGeom>
          <a:noFill/>
          <a:ln w="9525">
            <a:noFill/>
            <a:miter lim="800000"/>
            <a:headEnd/>
            <a:tailEnd/>
          </a:ln>
        </p:spPr>
        <p:txBody>
          <a:bodyPr>
            <a:spAutoFit/>
          </a:bodyPr>
          <a:lstStyle/>
          <a:p>
            <a:r>
              <a:rPr lang="ru-RU" i="1">
                <a:latin typeface="Calibri" pitchFamily="34" charset="0"/>
              </a:rPr>
              <a:t>Понятие «результата» является ключевым в теории функциональных систем.  Адаптивный результат - это системообразующий фактор, по которому выделяется любая функциональная система.</a:t>
            </a:r>
          </a:p>
        </p:txBody>
      </p:sp>
      <p:grpSp>
        <p:nvGrpSpPr>
          <p:cNvPr id="10" name="Группа 9"/>
          <p:cNvGrpSpPr>
            <a:grpSpLocks/>
          </p:cNvGrpSpPr>
          <p:nvPr/>
        </p:nvGrpSpPr>
        <p:grpSpPr bwMode="auto">
          <a:xfrm>
            <a:off x="242888" y="4897438"/>
            <a:ext cx="8777287" cy="2000250"/>
            <a:chOff x="242587" y="4896691"/>
            <a:chExt cx="8778321" cy="2000548"/>
          </a:xfrm>
        </p:grpSpPr>
        <p:sp>
          <p:nvSpPr>
            <p:cNvPr id="63499" name="TextBox 3"/>
            <p:cNvSpPr txBox="1">
              <a:spLocks noChangeArrowheads="1"/>
            </p:cNvSpPr>
            <p:nvPr/>
          </p:nvSpPr>
          <p:spPr bwMode="auto">
            <a:xfrm>
              <a:off x="242587" y="4896691"/>
              <a:ext cx="2371162" cy="369332"/>
            </a:xfrm>
            <a:prstGeom prst="rect">
              <a:avLst/>
            </a:prstGeom>
            <a:noFill/>
            <a:ln w="9525">
              <a:noFill/>
              <a:miter lim="800000"/>
              <a:headEnd/>
              <a:tailEnd/>
            </a:ln>
          </p:spPr>
          <p:txBody>
            <a:bodyPr wrap="none">
              <a:spAutoFit/>
            </a:bodyPr>
            <a:lstStyle/>
            <a:p>
              <a:r>
                <a:rPr lang="ru-RU">
                  <a:latin typeface="Calibri" pitchFamily="34" charset="0"/>
                </a:rPr>
                <a:t>-------------------------------</a:t>
              </a:r>
            </a:p>
          </p:txBody>
        </p:sp>
        <p:sp>
          <p:nvSpPr>
            <p:cNvPr id="9" name="TextBox 8"/>
            <p:cNvSpPr txBox="1"/>
            <p:nvPr/>
          </p:nvSpPr>
          <p:spPr>
            <a:xfrm>
              <a:off x="525195" y="5266633"/>
              <a:ext cx="8495713" cy="1630606"/>
            </a:xfrm>
            <a:prstGeom prst="rect">
              <a:avLst/>
            </a:prstGeom>
            <a:noFill/>
          </p:spPr>
          <p:txBody>
            <a:bodyPr>
              <a:spAutoFit/>
            </a:bodyPr>
            <a:lstStyle/>
            <a:p>
              <a:pPr marL="285750" indent="-285750" fontAlgn="auto">
                <a:spcBef>
                  <a:spcPts val="600"/>
                </a:spcBef>
                <a:spcAft>
                  <a:spcPts val="0"/>
                </a:spcAft>
                <a:buFont typeface="Wingdings" panose="05000000000000000000" pitchFamily="2" charset="2"/>
                <a:buChar char="ü"/>
                <a:defRPr/>
              </a:pPr>
              <a:r>
                <a:rPr lang="ru-RU" dirty="0">
                  <a:latin typeface="+mn-lt"/>
                  <a:cs typeface="+mn-cs"/>
                </a:rPr>
                <a:t>Любой адаптивный агент (АА) представляет собой комплекс из функциональных систем (ФС).</a:t>
              </a:r>
            </a:p>
            <a:p>
              <a:pPr marL="285750" indent="-285750" fontAlgn="auto">
                <a:spcBef>
                  <a:spcPts val="600"/>
                </a:spcBef>
                <a:spcAft>
                  <a:spcPts val="0"/>
                </a:spcAft>
                <a:buFont typeface="Wingdings" panose="05000000000000000000" pitchFamily="2" charset="2"/>
                <a:buChar char="ü"/>
                <a:defRPr/>
              </a:pPr>
              <a:r>
                <a:rPr lang="ru-RU" dirty="0">
                  <a:latin typeface="+mn-lt"/>
                  <a:cs typeface="+mn-cs"/>
                </a:rPr>
                <a:t>Адаптивный агент осуществляет свое поведение за счет репертуара своих функциональных систем.</a:t>
              </a:r>
            </a:p>
            <a:p>
              <a:pPr fontAlgn="auto">
                <a:spcBef>
                  <a:spcPts val="600"/>
                </a:spcBef>
                <a:spcAft>
                  <a:spcPts val="0"/>
                </a:spcAft>
                <a:defRPr/>
              </a:pPr>
              <a:endParaRPr lang="ru-RU" dirty="0">
                <a:latin typeface="+mn-lt"/>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54226"/>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200025" y="26988"/>
            <a:ext cx="4389438" cy="522287"/>
          </a:xfrm>
          <a:prstGeom prst="rect">
            <a:avLst/>
          </a:prstGeom>
          <a:noFill/>
        </p:spPr>
        <p:txBody>
          <a:bodyPr wrap="none">
            <a:spAutoFit/>
          </a:bodyPr>
          <a:lstStyle/>
          <a:p>
            <a:pPr fontAlgn="auto">
              <a:spcBef>
                <a:spcPts val="0"/>
              </a:spcBef>
              <a:spcAft>
                <a:spcPts val="0"/>
              </a:spcAft>
              <a:defRPr/>
            </a:pPr>
            <a:r>
              <a:rPr lang="ru-RU" sz="2800" b="1" dirty="0">
                <a:solidFill>
                  <a:schemeClr val="bg1"/>
                </a:solidFill>
                <a:effectLst>
                  <a:outerShdw blurRad="38100" dist="38100" dir="2700000" algn="tl">
                    <a:srgbClr val="000000">
                      <a:alpha val="43137"/>
                    </a:srgbClr>
                  </a:outerShdw>
                </a:effectLst>
                <a:latin typeface="+mn-lt"/>
                <a:cs typeface="+mn-cs"/>
              </a:rPr>
              <a:t>Определения: ПОВЕДЕНИЕ</a:t>
            </a:r>
          </a:p>
        </p:txBody>
      </p:sp>
      <p:sp>
        <p:nvSpPr>
          <p:cNvPr id="5" name="TextBox 4"/>
          <p:cNvSpPr txBox="1">
            <a:spLocks noChangeArrowheads="1"/>
          </p:cNvSpPr>
          <p:nvPr/>
        </p:nvSpPr>
        <p:spPr bwMode="auto">
          <a:xfrm>
            <a:off x="200025" y="965200"/>
            <a:ext cx="8750300" cy="830263"/>
          </a:xfrm>
          <a:prstGeom prst="rect">
            <a:avLst/>
          </a:prstGeom>
          <a:noFill/>
          <a:ln w="9525">
            <a:noFill/>
            <a:miter lim="800000"/>
            <a:headEnd/>
            <a:tailEnd/>
          </a:ln>
        </p:spPr>
        <p:txBody>
          <a:bodyPr>
            <a:spAutoFit/>
          </a:bodyPr>
          <a:lstStyle/>
          <a:p>
            <a:r>
              <a:rPr lang="ru-RU" sz="2400" b="1">
                <a:latin typeface="Calibri" pitchFamily="34" charset="0"/>
              </a:rPr>
              <a:t>Поведение</a:t>
            </a:r>
            <a:r>
              <a:rPr lang="ru-RU" sz="2400">
                <a:latin typeface="Calibri" pitchFamily="34" charset="0"/>
              </a:rPr>
              <a:t> – информационное* соотношение адаптивного агента </a:t>
            </a:r>
            <a:r>
              <a:rPr lang="en-US" sz="2400">
                <a:latin typeface="Calibri" pitchFamily="34" charset="0"/>
              </a:rPr>
              <a:t>(</a:t>
            </a:r>
            <a:r>
              <a:rPr lang="ru-RU" sz="2400">
                <a:latin typeface="Calibri" pitchFamily="34" charset="0"/>
              </a:rPr>
              <a:t>АА) со средой.</a:t>
            </a:r>
          </a:p>
        </p:txBody>
      </p:sp>
      <p:sp>
        <p:nvSpPr>
          <p:cNvPr id="2" name="TextBox 1"/>
          <p:cNvSpPr txBox="1"/>
          <p:nvPr/>
        </p:nvSpPr>
        <p:spPr>
          <a:xfrm>
            <a:off x="269875" y="2106613"/>
            <a:ext cx="8874125" cy="1985962"/>
          </a:xfrm>
          <a:prstGeom prst="rect">
            <a:avLst/>
          </a:prstGeom>
          <a:noFill/>
        </p:spPr>
        <p:txBody>
          <a:bodyPr>
            <a:spAutoFit/>
          </a:bodyPr>
          <a:lstStyle/>
          <a:p>
            <a:pPr fontAlgn="auto">
              <a:spcBef>
                <a:spcPts val="0"/>
              </a:spcBef>
              <a:spcAft>
                <a:spcPts val="0"/>
              </a:spcAft>
              <a:defRPr/>
            </a:pPr>
            <a:r>
              <a:rPr lang="ru-RU" sz="2400" dirty="0">
                <a:latin typeface="+mn-lt"/>
                <a:cs typeface="+mn-cs"/>
              </a:rPr>
              <a:t>Научный анализ поведение должен содержать </a:t>
            </a:r>
          </a:p>
          <a:p>
            <a:pPr fontAlgn="auto">
              <a:spcBef>
                <a:spcPts val="0"/>
              </a:spcBef>
              <a:spcAft>
                <a:spcPts val="0"/>
              </a:spcAft>
              <a:defRPr/>
            </a:pPr>
            <a:r>
              <a:rPr lang="ru-RU" sz="2400" dirty="0">
                <a:latin typeface="+mn-lt"/>
                <a:cs typeface="+mn-cs"/>
              </a:rPr>
              <a:t>объективное описание:</a:t>
            </a:r>
            <a:endParaRPr lang="ru-RU" sz="2000" dirty="0">
              <a:latin typeface="+mn-lt"/>
              <a:cs typeface="+mn-cs"/>
            </a:endParaRPr>
          </a:p>
          <a:p>
            <a:pPr marL="342900" indent="-342900" fontAlgn="auto">
              <a:spcBef>
                <a:spcPts val="600"/>
              </a:spcBef>
              <a:spcAft>
                <a:spcPts val="0"/>
              </a:spcAft>
              <a:buFont typeface="Wingdings" panose="05000000000000000000" pitchFamily="2" charset="2"/>
              <a:buChar char="Ø"/>
              <a:defRPr/>
            </a:pPr>
            <a:r>
              <a:rPr lang="ru-RU" sz="2000" dirty="0">
                <a:latin typeface="+mn-lt"/>
                <a:cs typeface="+mn-cs"/>
              </a:rPr>
              <a:t>организации адаптивного агента;</a:t>
            </a:r>
          </a:p>
          <a:p>
            <a:pPr marL="342900" indent="-342900" fontAlgn="auto">
              <a:spcBef>
                <a:spcPts val="600"/>
              </a:spcBef>
              <a:spcAft>
                <a:spcPts val="0"/>
              </a:spcAft>
              <a:buFont typeface="Wingdings" panose="05000000000000000000" pitchFamily="2" charset="2"/>
              <a:buChar char="Ø"/>
              <a:defRPr/>
            </a:pPr>
            <a:r>
              <a:rPr lang="ru-RU" sz="2000" dirty="0">
                <a:latin typeface="+mn-lt"/>
                <a:cs typeface="+mn-cs"/>
              </a:rPr>
              <a:t>организации среды**;</a:t>
            </a:r>
          </a:p>
          <a:p>
            <a:pPr marL="342900" indent="-342900" fontAlgn="auto">
              <a:spcBef>
                <a:spcPts val="600"/>
              </a:spcBef>
              <a:spcAft>
                <a:spcPts val="0"/>
              </a:spcAft>
              <a:buFont typeface="Wingdings" panose="05000000000000000000" pitchFamily="2" charset="2"/>
              <a:buChar char="Ø"/>
              <a:defRPr/>
            </a:pPr>
            <a:r>
              <a:rPr lang="ru-RU" sz="2000" dirty="0">
                <a:latin typeface="+mn-lt"/>
                <a:cs typeface="+mn-cs"/>
              </a:rPr>
              <a:t>отношений между организацией адаптивного агента и организацией среды.</a:t>
            </a:r>
          </a:p>
        </p:txBody>
      </p:sp>
      <p:grpSp>
        <p:nvGrpSpPr>
          <p:cNvPr id="10" name="Группа 9"/>
          <p:cNvGrpSpPr>
            <a:grpSpLocks/>
          </p:cNvGrpSpPr>
          <p:nvPr/>
        </p:nvGrpSpPr>
        <p:grpSpPr bwMode="auto">
          <a:xfrm>
            <a:off x="423863" y="4511675"/>
            <a:ext cx="8332787" cy="2092325"/>
            <a:chOff x="423141" y="4510901"/>
            <a:chExt cx="8333965" cy="2092842"/>
          </a:xfrm>
        </p:grpSpPr>
        <p:sp>
          <p:nvSpPr>
            <p:cNvPr id="4" name="Скругленный прямоугольник 3"/>
            <p:cNvSpPr/>
            <p:nvPr/>
          </p:nvSpPr>
          <p:spPr>
            <a:xfrm>
              <a:off x="423141" y="4510901"/>
              <a:ext cx="8333965" cy="2092842"/>
            </a:xfrm>
            <a:prstGeom prst="roundRect">
              <a:avLst>
                <a:gd name="adj" fmla="val 12319"/>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ru-RU" dirty="0"/>
            </a:p>
          </p:txBody>
        </p:sp>
        <p:grpSp>
          <p:nvGrpSpPr>
            <p:cNvPr id="65546" name="Группа 7"/>
            <p:cNvGrpSpPr>
              <a:grpSpLocks/>
            </p:cNvGrpSpPr>
            <p:nvPr/>
          </p:nvGrpSpPr>
          <p:grpSpPr bwMode="auto">
            <a:xfrm>
              <a:off x="511957" y="4572418"/>
              <a:ext cx="592015" cy="527539"/>
              <a:chOff x="3100753" y="4370223"/>
              <a:chExt cx="592015" cy="527539"/>
            </a:xfrm>
          </p:grpSpPr>
          <p:sp>
            <p:nvSpPr>
              <p:cNvPr id="7" name="Овал 6"/>
              <p:cNvSpPr/>
              <p:nvPr/>
            </p:nvSpPr>
            <p:spPr>
              <a:xfrm>
                <a:off x="3100850" y="4370634"/>
                <a:ext cx="592221" cy="527180"/>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ru-RU"/>
              </a:p>
            </p:txBody>
          </p:sp>
          <p:sp>
            <p:nvSpPr>
              <p:cNvPr id="65549" name="TextBox 5"/>
              <p:cNvSpPr txBox="1">
                <a:spLocks noChangeArrowheads="1"/>
              </p:cNvSpPr>
              <p:nvPr/>
            </p:nvSpPr>
            <p:spPr bwMode="auto">
              <a:xfrm>
                <a:off x="3125692" y="4449326"/>
                <a:ext cx="542136" cy="369332"/>
              </a:xfrm>
              <a:prstGeom prst="rect">
                <a:avLst/>
              </a:prstGeom>
              <a:noFill/>
              <a:ln w="9525">
                <a:noFill/>
                <a:miter lim="800000"/>
                <a:headEnd/>
                <a:tailEnd/>
              </a:ln>
            </p:spPr>
            <p:txBody>
              <a:bodyPr wrap="none">
                <a:spAutoFit/>
              </a:bodyPr>
              <a:lstStyle/>
              <a:p>
                <a:r>
                  <a:rPr lang="en-US" b="1">
                    <a:latin typeface="Calibri" pitchFamily="34" charset="0"/>
                  </a:rPr>
                  <a:t>NB</a:t>
                </a:r>
                <a:r>
                  <a:rPr lang="ru-RU" b="1">
                    <a:latin typeface="Calibri" pitchFamily="34" charset="0"/>
                  </a:rPr>
                  <a:t>!</a:t>
                </a:r>
              </a:p>
            </p:txBody>
          </p:sp>
        </p:grpSp>
        <p:sp>
          <p:nvSpPr>
            <p:cNvPr id="65547" name="TextBox 8"/>
            <p:cNvSpPr txBox="1">
              <a:spLocks noChangeArrowheads="1"/>
            </p:cNvSpPr>
            <p:nvPr/>
          </p:nvSpPr>
          <p:spPr bwMode="auto">
            <a:xfrm>
              <a:off x="1192788" y="4572418"/>
              <a:ext cx="7564318" cy="2031325"/>
            </a:xfrm>
            <a:prstGeom prst="rect">
              <a:avLst/>
            </a:prstGeom>
            <a:noFill/>
            <a:ln w="9525">
              <a:noFill/>
              <a:miter lim="800000"/>
              <a:headEnd/>
              <a:tailEnd/>
            </a:ln>
          </p:spPr>
          <p:txBody>
            <a:bodyPr>
              <a:spAutoFit/>
            </a:bodyPr>
            <a:lstStyle/>
            <a:p>
              <a:r>
                <a:rPr lang="ru-RU">
                  <a:latin typeface="Calibri" pitchFamily="34" charset="0"/>
                </a:rPr>
                <a:t>*  Понятие «информация» в адаптивных агентах непременно связано с понятием «смысл» (</a:t>
              </a:r>
              <a:r>
                <a:rPr lang="en-US">
                  <a:latin typeface="Calibri" pitchFamily="34" charset="0"/>
                </a:rPr>
                <a:t>meaning) </a:t>
              </a:r>
              <a:r>
                <a:rPr lang="ru-RU">
                  <a:latin typeface="Calibri" pitchFamily="34" charset="0"/>
                </a:rPr>
                <a:t>или «ценность»</a:t>
              </a:r>
              <a:r>
                <a:rPr lang="en-US">
                  <a:latin typeface="Calibri" pitchFamily="34" charset="0"/>
                </a:rPr>
                <a:t> </a:t>
              </a:r>
              <a:r>
                <a:rPr lang="ru-RU">
                  <a:latin typeface="Calibri" pitchFamily="34" charset="0"/>
                </a:rPr>
                <a:t>(</a:t>
              </a:r>
              <a:r>
                <a:rPr lang="en-US">
                  <a:latin typeface="Calibri" pitchFamily="34" charset="0"/>
                </a:rPr>
                <a:t>value</a:t>
              </a:r>
              <a:r>
                <a:rPr lang="ru-RU">
                  <a:latin typeface="Calibri" pitchFamily="34" charset="0"/>
                </a:rPr>
                <a:t>)</a:t>
              </a:r>
              <a:r>
                <a:rPr lang="en-US">
                  <a:latin typeface="Calibri" pitchFamily="34" charset="0"/>
                </a:rPr>
                <a:t>.</a:t>
              </a:r>
              <a:endParaRPr lang="ru-RU">
                <a:latin typeface="Calibri" pitchFamily="34" charset="0"/>
              </a:endParaRPr>
            </a:p>
            <a:p>
              <a:r>
                <a:rPr lang="ru-RU">
                  <a:latin typeface="Calibri" pitchFamily="34" charset="0"/>
                </a:rPr>
                <a:t>** Организация среды для любого адаптивного агента описывается в понятиях трех пространств:</a:t>
              </a:r>
            </a:p>
            <a:p>
              <a:pPr marL="800100" lvl="1" indent="-342900">
                <a:buFont typeface="Arial" charset="0"/>
                <a:buChar char="•"/>
              </a:pPr>
              <a:r>
                <a:rPr lang="ru-RU">
                  <a:latin typeface="Calibri" pitchFamily="34" charset="0"/>
                </a:rPr>
                <a:t>пространства проблем</a:t>
              </a:r>
              <a:r>
                <a:rPr lang="en-US">
                  <a:latin typeface="Calibri" pitchFamily="34" charset="0"/>
                </a:rPr>
                <a:t> </a:t>
              </a:r>
              <a:r>
                <a:rPr lang="ru-RU">
                  <a:latin typeface="Calibri" pitchFamily="34" charset="0"/>
                </a:rPr>
                <a:t>(рассогласований)</a:t>
              </a:r>
              <a:endParaRPr lang="en-US">
                <a:latin typeface="Calibri" pitchFamily="34" charset="0"/>
              </a:endParaRPr>
            </a:p>
            <a:p>
              <a:pPr marL="800100" lvl="1" indent="-342900">
                <a:buFont typeface="Arial" charset="0"/>
                <a:buChar char="•"/>
              </a:pPr>
              <a:r>
                <a:rPr lang="ru-RU">
                  <a:latin typeface="Calibri" pitchFamily="34" charset="0"/>
                </a:rPr>
                <a:t>пространства решений (адаптивных результатов)</a:t>
              </a:r>
            </a:p>
            <a:p>
              <a:pPr marL="800100" lvl="1" indent="-342900">
                <a:buFont typeface="Arial" charset="0"/>
                <a:buChar char="•"/>
              </a:pPr>
              <a:r>
                <a:rPr lang="ru-RU">
                  <a:latin typeface="Calibri" pitchFamily="34" charset="0"/>
                </a:rPr>
                <a:t>пространства возможностей (допусков, аффордансов)</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54226"/>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200025" y="26988"/>
            <a:ext cx="3567113" cy="522287"/>
          </a:xfrm>
          <a:prstGeom prst="rect">
            <a:avLst/>
          </a:prstGeom>
          <a:noFill/>
        </p:spPr>
        <p:txBody>
          <a:bodyPr wrap="none">
            <a:spAutoFit/>
          </a:bodyPr>
          <a:lstStyle/>
          <a:p>
            <a:pPr fontAlgn="auto">
              <a:spcBef>
                <a:spcPts val="0"/>
              </a:spcBef>
              <a:spcAft>
                <a:spcPts val="0"/>
              </a:spcAft>
              <a:defRPr/>
            </a:pPr>
            <a:r>
              <a:rPr lang="ru-RU" sz="2800" b="1" dirty="0">
                <a:solidFill>
                  <a:schemeClr val="bg1"/>
                </a:solidFill>
                <a:effectLst>
                  <a:outerShdw blurRad="38100" dist="38100" dir="2700000" algn="tl">
                    <a:srgbClr val="000000">
                      <a:alpha val="43137"/>
                    </a:srgbClr>
                  </a:outerShdw>
                </a:effectLst>
                <a:latin typeface="+mn-lt"/>
                <a:cs typeface="+mn-cs"/>
              </a:rPr>
              <a:t>Определения: РАЗУМ</a:t>
            </a:r>
          </a:p>
        </p:txBody>
      </p:sp>
      <p:sp>
        <p:nvSpPr>
          <p:cNvPr id="6" name="TextBox 5"/>
          <p:cNvSpPr txBox="1">
            <a:spLocks noChangeArrowheads="1"/>
          </p:cNvSpPr>
          <p:nvPr/>
        </p:nvSpPr>
        <p:spPr bwMode="auto">
          <a:xfrm>
            <a:off x="223838" y="903288"/>
            <a:ext cx="8878887" cy="708025"/>
          </a:xfrm>
          <a:prstGeom prst="rect">
            <a:avLst/>
          </a:prstGeom>
          <a:noFill/>
          <a:ln w="9525">
            <a:noFill/>
            <a:miter lim="800000"/>
            <a:headEnd/>
            <a:tailEnd/>
          </a:ln>
        </p:spPr>
        <p:txBody>
          <a:bodyPr>
            <a:spAutoFit/>
          </a:bodyPr>
          <a:lstStyle/>
          <a:p>
            <a:pPr marL="457200" indent="-457200">
              <a:buFontTx/>
              <a:buAutoNum type="arabicPeriod"/>
            </a:pPr>
            <a:r>
              <a:rPr lang="ru-RU" sz="2000" b="1">
                <a:latin typeface="Calibri" pitchFamily="34" charset="0"/>
              </a:rPr>
              <a:t>Разум</a:t>
            </a:r>
            <a:r>
              <a:rPr lang="ru-RU" sz="2000">
                <a:latin typeface="Calibri" pitchFamily="34" charset="0"/>
              </a:rPr>
              <a:t> – это накопленный адаптивным агентом опыт его информационных соотношений со средой.</a:t>
            </a:r>
          </a:p>
        </p:txBody>
      </p:sp>
      <p:sp>
        <p:nvSpPr>
          <p:cNvPr id="2" name="Прямоугольник 1"/>
          <p:cNvSpPr>
            <a:spLocks noChangeArrowheads="1"/>
          </p:cNvSpPr>
          <p:nvPr/>
        </p:nvSpPr>
        <p:spPr bwMode="auto">
          <a:xfrm>
            <a:off x="223838" y="2295525"/>
            <a:ext cx="8691562" cy="708025"/>
          </a:xfrm>
          <a:prstGeom prst="rect">
            <a:avLst/>
          </a:prstGeom>
          <a:noFill/>
          <a:ln w="9525">
            <a:noFill/>
            <a:miter lim="800000"/>
            <a:headEnd/>
            <a:tailEnd/>
          </a:ln>
        </p:spPr>
        <p:txBody>
          <a:bodyPr>
            <a:spAutoFit/>
          </a:bodyPr>
          <a:lstStyle/>
          <a:p>
            <a:pPr marL="457200" indent="-457200">
              <a:buFont typeface="Calibri Light" pitchFamily="34" charset="0"/>
              <a:buAutoNum type="arabicPeriod" startAt="2"/>
            </a:pPr>
            <a:r>
              <a:rPr lang="ru-RU" sz="2000" b="1">
                <a:latin typeface="Calibri" pitchFamily="34" charset="0"/>
              </a:rPr>
              <a:t>Разумное (когнитивное) поведение </a:t>
            </a:r>
            <a:r>
              <a:rPr lang="ru-RU" sz="2000">
                <a:latin typeface="Calibri" pitchFamily="34" charset="0"/>
              </a:rPr>
              <a:t>– поведение, использующее данный опыт.</a:t>
            </a:r>
          </a:p>
        </p:txBody>
      </p:sp>
      <p:sp>
        <p:nvSpPr>
          <p:cNvPr id="4" name="TextBox 3"/>
          <p:cNvSpPr txBox="1">
            <a:spLocks noChangeArrowheads="1"/>
          </p:cNvSpPr>
          <p:nvPr/>
        </p:nvSpPr>
        <p:spPr bwMode="auto">
          <a:xfrm>
            <a:off x="701675" y="1628775"/>
            <a:ext cx="7942263" cy="646113"/>
          </a:xfrm>
          <a:prstGeom prst="rect">
            <a:avLst/>
          </a:prstGeom>
          <a:noFill/>
          <a:ln w="9525">
            <a:noFill/>
            <a:miter lim="800000"/>
            <a:headEnd/>
            <a:tailEnd/>
          </a:ln>
        </p:spPr>
        <p:txBody>
          <a:bodyPr>
            <a:spAutoFit/>
          </a:bodyPr>
          <a:lstStyle/>
          <a:p>
            <a:r>
              <a:rPr lang="ru-RU" i="1">
                <a:latin typeface="Calibri" pitchFamily="34" charset="0"/>
              </a:rPr>
              <a:t>Опыт может накапливаться адаптивным агентом за счет двух форм памяти – </a:t>
            </a:r>
            <a:r>
              <a:rPr lang="ru-RU" b="1" i="1">
                <a:latin typeface="Calibri" pitchFamily="34" charset="0"/>
              </a:rPr>
              <a:t>нейробиологической </a:t>
            </a:r>
            <a:r>
              <a:rPr lang="ru-RU" i="1">
                <a:latin typeface="Calibri" pitchFamily="34" charset="0"/>
              </a:rPr>
              <a:t>и</a:t>
            </a:r>
            <a:r>
              <a:rPr lang="ru-RU" b="1" i="1">
                <a:latin typeface="Calibri" pitchFamily="34" charset="0"/>
              </a:rPr>
              <a:t> ассимиляционной</a:t>
            </a:r>
            <a:r>
              <a:rPr lang="ru-RU" i="1">
                <a:latin typeface="Calibri" pitchFamily="34" charset="0"/>
              </a:rPr>
              <a:t> </a:t>
            </a:r>
            <a:r>
              <a:rPr lang="ru-RU" b="1" i="1">
                <a:latin typeface="Calibri" pitchFamily="34" charset="0"/>
              </a:rPr>
              <a:t>генетической</a:t>
            </a:r>
            <a:r>
              <a:rPr lang="ru-RU" i="1">
                <a:latin typeface="Calibri" pitchFamily="34" charset="0"/>
              </a:rPr>
              <a:t>.</a:t>
            </a:r>
          </a:p>
        </p:txBody>
      </p:sp>
      <p:sp>
        <p:nvSpPr>
          <p:cNvPr id="7" name="Прямоугольник 6"/>
          <p:cNvSpPr>
            <a:spLocks noChangeArrowheads="1"/>
          </p:cNvSpPr>
          <p:nvPr/>
        </p:nvSpPr>
        <p:spPr bwMode="auto">
          <a:xfrm>
            <a:off x="223838" y="3636963"/>
            <a:ext cx="8504237" cy="708025"/>
          </a:xfrm>
          <a:prstGeom prst="rect">
            <a:avLst/>
          </a:prstGeom>
          <a:noFill/>
          <a:ln w="9525">
            <a:noFill/>
            <a:miter lim="800000"/>
            <a:headEnd/>
            <a:tailEnd/>
          </a:ln>
        </p:spPr>
        <p:txBody>
          <a:bodyPr>
            <a:spAutoFit/>
          </a:bodyPr>
          <a:lstStyle/>
          <a:p>
            <a:pPr marL="457200" indent="-457200">
              <a:buFont typeface="Calibri Light" pitchFamily="34" charset="0"/>
              <a:buAutoNum type="arabicPeriod" startAt="3"/>
            </a:pPr>
            <a:r>
              <a:rPr lang="ru-RU" sz="2000" b="1">
                <a:latin typeface="Calibri" pitchFamily="34" charset="0"/>
              </a:rPr>
              <a:t>Разумный (когнитивный) агент </a:t>
            </a:r>
            <a:r>
              <a:rPr lang="ru-RU" sz="2000">
                <a:latin typeface="Calibri" pitchFamily="34" charset="0"/>
              </a:rPr>
              <a:t>– адаптивный агент, способный к разумному поведению.</a:t>
            </a:r>
          </a:p>
        </p:txBody>
      </p:sp>
      <p:grpSp>
        <p:nvGrpSpPr>
          <p:cNvPr id="12" name="Группа 11"/>
          <p:cNvGrpSpPr>
            <a:grpSpLocks/>
          </p:cNvGrpSpPr>
          <p:nvPr/>
        </p:nvGrpSpPr>
        <p:grpSpPr bwMode="auto">
          <a:xfrm>
            <a:off x="296863" y="4271963"/>
            <a:ext cx="8347075" cy="1397000"/>
            <a:chOff x="296317" y="4084777"/>
            <a:chExt cx="8347621" cy="1396417"/>
          </a:xfrm>
        </p:grpSpPr>
        <p:sp>
          <p:nvSpPr>
            <p:cNvPr id="67599" name="TextBox 7"/>
            <p:cNvSpPr txBox="1">
              <a:spLocks noChangeArrowheads="1"/>
            </p:cNvSpPr>
            <p:nvPr/>
          </p:nvSpPr>
          <p:spPr bwMode="auto">
            <a:xfrm>
              <a:off x="296317" y="4084777"/>
              <a:ext cx="2371162" cy="369332"/>
            </a:xfrm>
            <a:prstGeom prst="rect">
              <a:avLst/>
            </a:prstGeom>
            <a:noFill/>
            <a:ln w="9525">
              <a:noFill/>
              <a:miter lim="800000"/>
              <a:headEnd/>
              <a:tailEnd/>
            </a:ln>
          </p:spPr>
          <p:txBody>
            <a:bodyPr wrap="none">
              <a:spAutoFit/>
            </a:bodyPr>
            <a:lstStyle/>
            <a:p>
              <a:r>
                <a:rPr lang="ru-RU">
                  <a:latin typeface="Calibri" pitchFamily="34" charset="0"/>
                </a:rPr>
                <a:t>-------------------------------</a:t>
              </a:r>
            </a:p>
          </p:txBody>
        </p:sp>
        <p:sp>
          <p:nvSpPr>
            <p:cNvPr id="67600" name="TextBox 8"/>
            <p:cNvSpPr txBox="1">
              <a:spLocks noChangeArrowheads="1"/>
            </p:cNvSpPr>
            <p:nvPr/>
          </p:nvSpPr>
          <p:spPr bwMode="auto">
            <a:xfrm>
              <a:off x="683199" y="4480920"/>
              <a:ext cx="7960739" cy="1000274"/>
            </a:xfrm>
            <a:prstGeom prst="rect">
              <a:avLst/>
            </a:prstGeom>
            <a:noFill/>
            <a:ln w="9525">
              <a:noFill/>
              <a:miter lim="800000"/>
              <a:headEnd/>
              <a:tailEnd/>
            </a:ln>
          </p:spPr>
          <p:txBody>
            <a:bodyPr>
              <a:spAutoFit/>
            </a:bodyPr>
            <a:lstStyle/>
            <a:p>
              <a:pPr marL="285750" indent="-285750">
                <a:spcBef>
                  <a:spcPts val="600"/>
                </a:spcBef>
                <a:buFont typeface="Wingdings" pitchFamily="2" charset="2"/>
                <a:buChar char="ü"/>
              </a:pPr>
              <a:r>
                <a:rPr lang="ru-RU">
                  <a:latin typeface="Calibri" pitchFamily="34" charset="0"/>
                </a:rPr>
                <a:t>Разумное (когнитивное) поведение адаптивного агента (АА) осуществляется за счет комплекса его функциональных систем (ФС).</a:t>
              </a:r>
            </a:p>
            <a:p>
              <a:pPr marL="285750" indent="-285750">
                <a:spcBef>
                  <a:spcPts val="600"/>
                </a:spcBef>
                <a:buFont typeface="Wingdings" pitchFamily="2" charset="2"/>
                <a:buChar char="ü"/>
              </a:pPr>
              <a:r>
                <a:rPr lang="ru-RU">
                  <a:latin typeface="Calibri" pitchFamily="34" charset="0"/>
                </a:rPr>
                <a:t>Разум создается репертуаром функциональных систем адаптивного агента.</a:t>
              </a:r>
            </a:p>
          </p:txBody>
        </p:sp>
      </p:grpSp>
      <p:grpSp>
        <p:nvGrpSpPr>
          <p:cNvPr id="11" name="Группа 10"/>
          <p:cNvGrpSpPr>
            <a:grpSpLocks/>
          </p:cNvGrpSpPr>
          <p:nvPr/>
        </p:nvGrpSpPr>
        <p:grpSpPr bwMode="auto">
          <a:xfrm>
            <a:off x="1144588" y="5745163"/>
            <a:ext cx="5684837" cy="957262"/>
            <a:chOff x="1143934" y="5555728"/>
            <a:chExt cx="5685454" cy="956300"/>
          </a:xfrm>
        </p:grpSpPr>
        <p:sp>
          <p:nvSpPr>
            <p:cNvPr id="5" name="Стрелка вниз 4"/>
            <p:cNvSpPr/>
            <p:nvPr/>
          </p:nvSpPr>
          <p:spPr>
            <a:xfrm>
              <a:off x="3701674" y="5555728"/>
              <a:ext cx="569975" cy="363172"/>
            </a:xfrm>
            <a:prstGeom prst="downArrow">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ru-RU"/>
            </a:p>
          </p:txBody>
        </p:sp>
        <p:sp>
          <p:nvSpPr>
            <p:cNvPr id="10" name="Скругленный прямоугольник 9"/>
            <p:cNvSpPr/>
            <p:nvPr/>
          </p:nvSpPr>
          <p:spPr>
            <a:xfrm>
              <a:off x="1143934" y="5972820"/>
              <a:ext cx="5685454" cy="539208"/>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ru-RU" sz="2000" b="1" dirty="0">
                  <a:effectLst>
                    <a:outerShdw blurRad="38100" dist="38100" dir="2700000" algn="tl">
                      <a:srgbClr val="000000">
                        <a:alpha val="43137"/>
                      </a:srgbClr>
                    </a:outerShdw>
                  </a:effectLst>
                </a:rPr>
                <a:t>Классическая теория функциональных систем</a:t>
              </a:r>
            </a:p>
          </p:txBody>
        </p:sp>
      </p:grpSp>
      <p:sp>
        <p:nvSpPr>
          <p:cNvPr id="14" name="TextBox 13"/>
          <p:cNvSpPr txBox="1">
            <a:spLocks noChangeArrowheads="1"/>
          </p:cNvSpPr>
          <p:nvPr/>
        </p:nvSpPr>
        <p:spPr bwMode="auto">
          <a:xfrm>
            <a:off x="701675" y="2963863"/>
            <a:ext cx="8272463" cy="646112"/>
          </a:xfrm>
          <a:prstGeom prst="rect">
            <a:avLst/>
          </a:prstGeom>
          <a:noFill/>
          <a:ln w="9525">
            <a:noFill/>
            <a:miter lim="800000"/>
            <a:headEnd/>
            <a:tailEnd/>
          </a:ln>
        </p:spPr>
        <p:txBody>
          <a:bodyPr>
            <a:spAutoFit/>
          </a:bodyPr>
          <a:lstStyle/>
          <a:p>
            <a:r>
              <a:rPr lang="ru-RU" i="1">
                <a:latin typeface="Calibri" pitchFamily="34" charset="0"/>
              </a:rPr>
              <a:t>Не любое поведение (информационное соотношение адаптивного агента со средой) является разумным (когнитивным), а лишь основанное на опыте.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p:bldP spid="7"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76136"/>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158750" y="-25400"/>
            <a:ext cx="5086350" cy="522288"/>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Теория функциональных систем</a:t>
            </a:r>
          </a:p>
        </p:txBody>
      </p:sp>
      <p:sp>
        <p:nvSpPr>
          <p:cNvPr id="69638" name="Rectangle 3"/>
          <p:cNvSpPr txBox="1">
            <a:spLocks noChangeArrowheads="1"/>
          </p:cNvSpPr>
          <p:nvPr/>
        </p:nvSpPr>
        <p:spPr bwMode="auto">
          <a:xfrm>
            <a:off x="4464050" y="1020763"/>
            <a:ext cx="4437063" cy="3481387"/>
          </a:xfrm>
          <a:prstGeom prst="rect">
            <a:avLst/>
          </a:prstGeom>
          <a:noFill/>
          <a:ln w="9525">
            <a:noFill/>
            <a:miter lim="800000"/>
            <a:headEnd/>
            <a:tailEnd/>
          </a:ln>
        </p:spPr>
        <p:txBody>
          <a:bodyPr/>
          <a:lstStyle/>
          <a:p>
            <a:pPr>
              <a:spcBef>
                <a:spcPts val="1000"/>
              </a:spcBef>
            </a:pPr>
            <a:r>
              <a:rPr lang="ru-RU" altLang="ru-RU" sz="1600">
                <a:latin typeface="Calibri" pitchFamily="34" charset="0"/>
              </a:rPr>
              <a:t>«Еще в тридцатых годах, убедившись в беспомощности любых попыток построить понятие системы на чисто теоретических основах, мы возложили надежды на эксперимент. В то время мы изучали механизм восстановления нарушенных после операции функций организма. Тут то и обнаружилось, что компенсацией управляет целый организм – обширное функциональное образование, способное изменять результат своей деятельности и «подгонять» его к нормальному уровню. Тогда мы назвали это образование «</a:t>
            </a:r>
            <a:r>
              <a:rPr lang="ru-RU" altLang="ru-RU" sz="1600" b="1">
                <a:latin typeface="Calibri" pitchFamily="34" charset="0"/>
              </a:rPr>
              <a:t>функциональной системой</a:t>
            </a:r>
            <a:r>
              <a:rPr lang="ru-RU" altLang="ru-RU" sz="1600">
                <a:latin typeface="Calibri" pitchFamily="34" charset="0"/>
              </a:rPr>
              <a:t>». 							</a:t>
            </a:r>
          </a:p>
        </p:txBody>
      </p:sp>
      <p:sp>
        <p:nvSpPr>
          <p:cNvPr id="11" name="Rectangle 4"/>
          <p:cNvSpPr>
            <a:spLocks noChangeArrowheads="1"/>
          </p:cNvSpPr>
          <p:nvPr/>
        </p:nvSpPr>
        <p:spPr bwMode="auto">
          <a:xfrm>
            <a:off x="4464050" y="4691063"/>
            <a:ext cx="4630738" cy="1955800"/>
          </a:xfrm>
          <a:prstGeom prst="rect">
            <a:avLst/>
          </a:prstGeom>
          <a:noFill/>
          <a:ln>
            <a:noFill/>
          </a:ln>
          <a:effectLst/>
          <a:extLst>
            <a:ext uri="{909E8E84-426E-40DD-AFC4-6F175D3DCCD1}"/>
            <a:ext uri="{91240B29-F687-4F45-9708-019B960494DF}"/>
            <a:ext uri="{AF507438-7753-43E0-B8FC-AC1667EBCBE1}"/>
          </a:extLst>
        </p:spPr>
        <p:txBody>
          <a:bodyPr/>
          <a:lstStyle>
            <a:lvl1pPr>
              <a:spcBef>
                <a:spcPct val="20000"/>
              </a:spcBef>
              <a:buChar char="•"/>
              <a:defRPr sz="2800">
                <a:solidFill>
                  <a:schemeClr val="tx1"/>
                </a:solidFill>
                <a:latin typeface="Arial" panose="020B0604020202020204" pitchFamily="34" charset="0"/>
              </a:defRPr>
            </a:lvl1pPr>
            <a:lvl2pPr marL="822325" indent="-285750">
              <a:spcBef>
                <a:spcPct val="20000"/>
              </a:spcBef>
              <a:buChar char="–"/>
              <a:defRPr sz="2400">
                <a:solidFill>
                  <a:schemeClr val="tx1"/>
                </a:solidFill>
                <a:latin typeface="Arial" panose="020B0604020202020204" pitchFamily="34" charset="0"/>
              </a:defRPr>
            </a:lvl2pPr>
            <a:lvl3pPr marL="1230313" indent="-228600">
              <a:spcBef>
                <a:spcPct val="20000"/>
              </a:spcBef>
              <a:buChar char="•"/>
              <a:defRPr sz="2000">
                <a:solidFill>
                  <a:schemeClr val="tx1"/>
                </a:solidFill>
                <a:latin typeface="Arial" panose="020B0604020202020204" pitchFamily="34" charset="0"/>
              </a:defRPr>
            </a:lvl3pPr>
            <a:lvl4pPr marL="16383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fontAlgn="auto">
              <a:spcAft>
                <a:spcPts val="0"/>
              </a:spcAft>
              <a:buFontTx/>
              <a:buNone/>
              <a:defRPr/>
            </a:pPr>
            <a:r>
              <a:rPr lang="ru-RU" altLang="ru-RU" sz="1600" dirty="0" smtClean="0">
                <a:latin typeface="+mn-lt"/>
                <a:cs typeface="+mn-cs"/>
              </a:rPr>
              <a:t>«Даже </a:t>
            </a:r>
            <a:r>
              <a:rPr lang="ru-RU" altLang="ru-RU" sz="1600" dirty="0">
                <a:latin typeface="+mn-lt"/>
                <a:cs typeface="+mn-cs"/>
              </a:rPr>
              <a:t>самые сложные формы  высшей нервной деятельности могут быть объяснены с точки зрения общих нейродинамических принципов, вскрытых нами при изучении изменчивости нервных центров.» </a:t>
            </a:r>
          </a:p>
          <a:p>
            <a:pPr fontAlgn="auto">
              <a:spcAft>
                <a:spcPts val="0"/>
              </a:spcAft>
              <a:buFontTx/>
              <a:buNone/>
              <a:defRPr/>
            </a:pPr>
            <a:r>
              <a:rPr lang="ru-RU" altLang="ru-RU" sz="1600" dirty="0">
                <a:latin typeface="+mn-lt"/>
                <a:cs typeface="+mn-cs"/>
              </a:rPr>
              <a:t>							</a:t>
            </a:r>
            <a:r>
              <a:rPr lang="ru-RU" altLang="ru-RU" sz="1600" dirty="0" err="1">
                <a:latin typeface="+mn-lt"/>
                <a:cs typeface="+mn-cs"/>
              </a:rPr>
              <a:t>П.К.Анохин</a:t>
            </a:r>
            <a:r>
              <a:rPr lang="ru-RU" altLang="ru-RU" sz="1600" dirty="0">
                <a:latin typeface="+mn-lt"/>
                <a:cs typeface="+mn-cs"/>
              </a:rPr>
              <a:t>, 1936</a:t>
            </a:r>
          </a:p>
        </p:txBody>
      </p:sp>
      <p:pic>
        <p:nvPicPr>
          <p:cNvPr id="69640" name="Picture 20" descr="Анастомозы-short 2"/>
          <p:cNvPicPr>
            <a:picLocks noChangeAspect="1" noChangeArrowheads="1"/>
          </p:cNvPicPr>
          <p:nvPr/>
        </p:nvPicPr>
        <p:blipFill>
          <a:blip r:embed="rId3" cstate="print"/>
          <a:srcRect b="22353"/>
          <a:stretch>
            <a:fillRect/>
          </a:stretch>
        </p:blipFill>
        <p:spPr bwMode="auto">
          <a:xfrm>
            <a:off x="417513" y="1000125"/>
            <a:ext cx="3746500" cy="2644775"/>
          </a:xfrm>
          <a:prstGeom prst="rect">
            <a:avLst/>
          </a:prstGeom>
          <a:noFill/>
          <a:ln w="9525">
            <a:noFill/>
            <a:miter lim="800000"/>
            <a:headEnd/>
            <a:tailEnd/>
          </a:ln>
        </p:spPr>
      </p:pic>
      <p:pic>
        <p:nvPicPr>
          <p:cNvPr id="69641" name="Picture 21" descr="Кошка-компенсация"/>
          <p:cNvPicPr>
            <a:picLocks noChangeAspect="1" noChangeArrowheads="1"/>
          </p:cNvPicPr>
          <p:nvPr/>
        </p:nvPicPr>
        <p:blipFill>
          <a:blip r:embed="rId4" cstate="print"/>
          <a:srcRect b="12961"/>
          <a:stretch>
            <a:fillRect/>
          </a:stretch>
        </p:blipFill>
        <p:spPr bwMode="auto">
          <a:xfrm>
            <a:off x="511175" y="3644900"/>
            <a:ext cx="3482975" cy="3078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76136"/>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158750" y="-25400"/>
            <a:ext cx="4397375" cy="522288"/>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Функциональные системы</a:t>
            </a:r>
          </a:p>
        </p:txBody>
      </p:sp>
      <p:sp>
        <p:nvSpPr>
          <p:cNvPr id="71686" name="Прямоугольник 1"/>
          <p:cNvSpPr>
            <a:spLocks noChangeArrowheads="1"/>
          </p:cNvSpPr>
          <p:nvPr/>
        </p:nvSpPr>
        <p:spPr bwMode="auto">
          <a:xfrm>
            <a:off x="65088" y="698500"/>
            <a:ext cx="8826500" cy="646113"/>
          </a:xfrm>
          <a:prstGeom prst="rect">
            <a:avLst/>
          </a:prstGeom>
          <a:noFill/>
          <a:ln w="9525">
            <a:noFill/>
            <a:miter lim="800000"/>
            <a:headEnd/>
            <a:tailEnd/>
          </a:ln>
        </p:spPr>
        <p:txBody>
          <a:bodyPr>
            <a:spAutoFit/>
          </a:bodyPr>
          <a:lstStyle/>
          <a:p>
            <a:pPr marL="342900" indent="-342900">
              <a:buFont typeface="Calibri Light" pitchFamily="34" charset="0"/>
              <a:buAutoNum type="arabicPeriod"/>
            </a:pPr>
            <a:r>
              <a:rPr lang="ru-RU" altLang="ru-RU" b="1">
                <a:latin typeface="Calibri" pitchFamily="34" charset="0"/>
              </a:rPr>
              <a:t>Адаптивный результат</a:t>
            </a:r>
            <a:r>
              <a:rPr lang="ru-RU" altLang="ru-RU">
                <a:solidFill>
                  <a:srgbClr val="000000"/>
                </a:solidFill>
                <a:latin typeface="Calibri" pitchFamily="34" charset="0"/>
              </a:rPr>
              <a:t>, как ведущий фактор в самоорганизации функциональной системы.</a:t>
            </a:r>
          </a:p>
        </p:txBody>
      </p:sp>
      <p:pic>
        <p:nvPicPr>
          <p:cNvPr id="71687" name="Рисунок 4"/>
          <p:cNvPicPr>
            <a:picLocks noChangeAspect="1"/>
          </p:cNvPicPr>
          <p:nvPr/>
        </p:nvPicPr>
        <p:blipFill>
          <a:blip r:embed="rId3" cstate="print"/>
          <a:srcRect/>
          <a:stretch>
            <a:fillRect/>
          </a:stretch>
        </p:blipFill>
        <p:spPr bwMode="auto">
          <a:xfrm>
            <a:off x="474663" y="1422400"/>
            <a:ext cx="8107362" cy="4192588"/>
          </a:xfrm>
          <a:prstGeom prst="rect">
            <a:avLst/>
          </a:prstGeom>
          <a:noFill/>
          <a:ln w="9525">
            <a:noFill/>
            <a:miter lim="800000"/>
            <a:headEnd/>
            <a:tailEnd/>
          </a:ln>
        </p:spPr>
      </p:pic>
      <p:sp>
        <p:nvSpPr>
          <p:cNvPr id="7" name="Прямоугольник 6"/>
          <p:cNvSpPr/>
          <p:nvPr/>
        </p:nvSpPr>
        <p:spPr>
          <a:xfrm>
            <a:off x="433388" y="5876925"/>
            <a:ext cx="8512175" cy="830263"/>
          </a:xfrm>
          <a:prstGeom prst="rect">
            <a:avLst/>
          </a:prstGeom>
        </p:spPr>
        <p:txBody>
          <a:bodyPr>
            <a:spAutoFit/>
          </a:bodyPr>
          <a:lstStyle/>
          <a:p>
            <a:pPr>
              <a:defRPr/>
            </a:pPr>
            <a:r>
              <a:rPr lang="ru-RU" altLang="ru-RU" sz="1600" dirty="0">
                <a:solidFill>
                  <a:srgbClr val="000000"/>
                </a:solidFill>
                <a:latin typeface="+mn-lt"/>
                <a:cs typeface="+mn-cs"/>
              </a:rPr>
              <a:t>Через категорию «</a:t>
            </a:r>
            <a:r>
              <a:rPr lang="ru-RU" altLang="ru-RU" sz="1600" dirty="0">
                <a:solidFill>
                  <a:srgbClr val="000000"/>
                </a:solidFill>
                <a:effectLst>
                  <a:outerShdw blurRad="38100" dist="38100" dir="2700000" algn="tl">
                    <a:srgbClr val="C0C0C0"/>
                  </a:outerShdw>
                </a:effectLst>
                <a:latin typeface="+mn-lt"/>
                <a:cs typeface="+mn-cs"/>
              </a:rPr>
              <a:t>адаптивного результата</a:t>
            </a:r>
            <a:r>
              <a:rPr lang="ru-RU" altLang="ru-RU" sz="1600" dirty="0">
                <a:solidFill>
                  <a:srgbClr val="000000"/>
                </a:solidFill>
                <a:latin typeface="+mn-lt"/>
                <a:cs typeface="+mn-cs"/>
              </a:rPr>
              <a:t>" ТФС связывает эволюционную биологию с:</a:t>
            </a:r>
          </a:p>
          <a:p>
            <a:pPr marL="285750" indent="-285750">
              <a:buFont typeface="Wingdings" panose="05000000000000000000" pitchFamily="2" charset="2"/>
              <a:buChar char="§"/>
              <a:defRPr/>
            </a:pPr>
            <a:r>
              <a:rPr lang="ru-RU" altLang="ru-RU" sz="1600" dirty="0">
                <a:solidFill>
                  <a:srgbClr val="000000"/>
                </a:solidFill>
                <a:latin typeface="+mn-lt"/>
                <a:cs typeface="+mn-cs"/>
              </a:rPr>
              <a:t>исследованием физиологических и морфологических основ формирования адаптивных ФС, </a:t>
            </a:r>
          </a:p>
          <a:p>
            <a:pPr marL="285750" indent="-285750">
              <a:buFont typeface="Wingdings" panose="05000000000000000000" pitchFamily="2" charset="2"/>
              <a:buChar char="§"/>
              <a:defRPr/>
            </a:pPr>
            <a:r>
              <a:rPr lang="ru-RU" altLang="ru-RU" sz="1600" dirty="0">
                <a:solidFill>
                  <a:srgbClr val="000000"/>
                </a:solidFill>
                <a:latin typeface="+mn-lt"/>
                <a:cs typeface="+mn-cs"/>
              </a:rPr>
              <a:t>ролью когнитивных функций нервной системы в этом процессе.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76136"/>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158750" y="-25400"/>
            <a:ext cx="4397375" cy="522288"/>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Функциональные системы</a:t>
            </a:r>
          </a:p>
        </p:txBody>
      </p:sp>
      <p:sp>
        <p:nvSpPr>
          <p:cNvPr id="73734" name="Прямоугольник 1"/>
          <p:cNvSpPr>
            <a:spLocks noChangeArrowheads="1"/>
          </p:cNvSpPr>
          <p:nvPr/>
        </p:nvSpPr>
        <p:spPr bwMode="auto">
          <a:xfrm>
            <a:off x="65088" y="698500"/>
            <a:ext cx="8826500" cy="646113"/>
          </a:xfrm>
          <a:prstGeom prst="rect">
            <a:avLst/>
          </a:prstGeom>
          <a:noFill/>
          <a:ln w="9525">
            <a:noFill/>
            <a:miter lim="800000"/>
            <a:headEnd/>
            <a:tailEnd/>
          </a:ln>
        </p:spPr>
        <p:txBody>
          <a:bodyPr>
            <a:spAutoFit/>
          </a:bodyPr>
          <a:lstStyle/>
          <a:p>
            <a:pPr marL="342900" indent="-342900">
              <a:buFont typeface="Calibri Light" pitchFamily="34" charset="0"/>
              <a:buAutoNum type="arabicPeriod" startAt="2"/>
            </a:pPr>
            <a:r>
              <a:rPr lang="ru-RU" altLang="ru-RU" b="1">
                <a:solidFill>
                  <a:srgbClr val="000000"/>
                </a:solidFill>
                <a:latin typeface="Calibri" pitchFamily="34" charset="0"/>
              </a:rPr>
              <a:t>Синхронное вовлечение </a:t>
            </a:r>
            <a:r>
              <a:rPr lang="ru-RU" altLang="ru-RU">
                <a:solidFill>
                  <a:srgbClr val="000000"/>
                </a:solidFill>
                <a:latin typeface="Calibri" pitchFamily="34" charset="0"/>
              </a:rPr>
              <a:t>анатомически </a:t>
            </a:r>
            <a:r>
              <a:rPr lang="ru-RU" altLang="ru-RU" b="1">
                <a:solidFill>
                  <a:srgbClr val="000000"/>
                </a:solidFill>
                <a:latin typeface="Calibri" pitchFamily="34" charset="0"/>
              </a:rPr>
              <a:t>распределенных элементов</a:t>
            </a:r>
            <a:r>
              <a:rPr lang="ru-RU" altLang="ru-RU">
                <a:solidFill>
                  <a:srgbClr val="000000"/>
                </a:solidFill>
                <a:latin typeface="Calibri" pitchFamily="34" charset="0"/>
              </a:rPr>
              <a:t>, как основное физиологическое свойство функциональной системы.</a:t>
            </a:r>
          </a:p>
        </p:txBody>
      </p:sp>
      <p:grpSp>
        <p:nvGrpSpPr>
          <p:cNvPr id="73735" name="Group 13"/>
          <p:cNvGrpSpPr>
            <a:grpSpLocks/>
          </p:cNvGrpSpPr>
          <p:nvPr/>
        </p:nvGrpSpPr>
        <p:grpSpPr bwMode="auto">
          <a:xfrm>
            <a:off x="781050" y="1573213"/>
            <a:ext cx="3559175" cy="3740150"/>
            <a:chOff x="173" y="989"/>
            <a:chExt cx="2584" cy="2860"/>
          </a:xfrm>
        </p:grpSpPr>
        <p:pic>
          <p:nvPicPr>
            <p:cNvPr id="73738" name="Picture 9" descr="PKA 1968 heterochrony 1"/>
            <p:cNvPicPr>
              <a:picLocks noChangeAspect="1" noChangeArrowheads="1"/>
            </p:cNvPicPr>
            <p:nvPr/>
          </p:nvPicPr>
          <p:blipFill>
            <a:blip r:embed="rId3" cstate="print"/>
            <a:srcRect/>
            <a:stretch>
              <a:fillRect/>
            </a:stretch>
          </p:blipFill>
          <p:spPr bwMode="auto">
            <a:xfrm>
              <a:off x="175" y="989"/>
              <a:ext cx="2576" cy="1500"/>
            </a:xfrm>
            <a:prstGeom prst="rect">
              <a:avLst/>
            </a:prstGeom>
            <a:noFill/>
            <a:ln w="9525">
              <a:noFill/>
              <a:miter lim="800000"/>
              <a:headEnd/>
              <a:tailEnd/>
            </a:ln>
          </p:spPr>
        </p:pic>
        <p:pic>
          <p:nvPicPr>
            <p:cNvPr id="73739" name="Picture 10" descr="PKA 1968 heterochrony 2"/>
            <p:cNvPicPr>
              <a:picLocks noChangeAspect="1" noChangeArrowheads="1"/>
            </p:cNvPicPr>
            <p:nvPr/>
          </p:nvPicPr>
          <p:blipFill>
            <a:blip r:embed="rId4" cstate="print"/>
            <a:srcRect b="50075"/>
            <a:stretch>
              <a:fillRect/>
            </a:stretch>
          </p:blipFill>
          <p:spPr bwMode="auto">
            <a:xfrm>
              <a:off x="173" y="2511"/>
              <a:ext cx="2584" cy="1338"/>
            </a:xfrm>
            <a:prstGeom prst="rect">
              <a:avLst/>
            </a:prstGeom>
            <a:noFill/>
            <a:ln w="9525">
              <a:noFill/>
              <a:miter lim="800000"/>
              <a:headEnd/>
              <a:tailEnd/>
            </a:ln>
          </p:spPr>
        </p:pic>
      </p:grpSp>
      <p:pic>
        <p:nvPicPr>
          <p:cNvPr id="73736" name="Picture 12" descr="SG-SHEM1"/>
          <p:cNvPicPr>
            <a:picLocks noChangeAspect="1" noChangeArrowheads="1"/>
          </p:cNvPicPr>
          <p:nvPr/>
        </p:nvPicPr>
        <p:blipFill>
          <a:blip r:embed="rId5" cstate="print"/>
          <a:srcRect/>
          <a:stretch>
            <a:fillRect/>
          </a:stretch>
        </p:blipFill>
        <p:spPr bwMode="auto">
          <a:xfrm>
            <a:off x="4635500" y="1568450"/>
            <a:ext cx="3687763" cy="3716338"/>
          </a:xfrm>
          <a:prstGeom prst="rect">
            <a:avLst/>
          </a:prstGeom>
          <a:noFill/>
          <a:ln w="9525">
            <a:noFill/>
            <a:miter lim="800000"/>
            <a:headEnd/>
            <a:tailEnd/>
          </a:ln>
        </p:spPr>
      </p:pic>
      <p:sp>
        <p:nvSpPr>
          <p:cNvPr id="73737" name="Rectangle 14"/>
          <p:cNvSpPr>
            <a:spLocks noChangeArrowheads="1"/>
          </p:cNvSpPr>
          <p:nvPr/>
        </p:nvSpPr>
        <p:spPr bwMode="auto">
          <a:xfrm>
            <a:off x="596900" y="5510213"/>
            <a:ext cx="8294688" cy="1220787"/>
          </a:xfrm>
          <a:prstGeom prst="rect">
            <a:avLst/>
          </a:prstGeom>
          <a:noFill/>
          <a:ln w="9525">
            <a:noFill/>
            <a:miter lim="800000"/>
            <a:headEnd/>
            <a:tailEnd/>
          </a:ln>
        </p:spPr>
        <p:txBody>
          <a:bodyPr lIns="92075" tIns="46038" rIns="92075" bIns="46038"/>
          <a:lstStyle/>
          <a:p>
            <a:r>
              <a:rPr lang="ru-RU" altLang="ru-RU" sz="1600">
                <a:latin typeface="Calibri" pitchFamily="34" charset="0"/>
              </a:rPr>
              <a:t>«Состав функциональной системы не может быть определен каким-либо анатомическим принципом. Наоборот, самые разнообразные «анатомические системы» могут принимать участие и объединяться на базе одновременного возбуждения при выполнении той или иной функции организма.»</a:t>
            </a:r>
            <a:endParaRPr lang="en-US" sz="1600" i="1">
              <a:latin typeface="Calibri" pitchFamily="34" charset="0"/>
            </a:endParaRPr>
          </a:p>
          <a:p>
            <a:r>
              <a:rPr lang="en-US" sz="1600" i="1">
                <a:latin typeface="Calibri" pitchFamily="34" charset="0"/>
              </a:rPr>
              <a:t>						</a:t>
            </a:r>
            <a:r>
              <a:rPr lang="ru-RU" sz="1600" i="1">
                <a:latin typeface="Calibri" pitchFamily="34" charset="0"/>
              </a:rPr>
              <a:t>        </a:t>
            </a:r>
            <a:r>
              <a:rPr lang="ru-RU" sz="1400" i="1">
                <a:latin typeface="Calibri" pitchFamily="34" charset="0"/>
              </a:rPr>
              <a:t>П.К.Анохин</a:t>
            </a:r>
            <a:r>
              <a:rPr lang="en-US" sz="1400" i="1">
                <a:latin typeface="Calibri" pitchFamily="34" charset="0"/>
              </a:rPr>
              <a:t> (1937)</a:t>
            </a:r>
            <a:endParaRPr lang="ru-RU" sz="1400" i="1">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76136"/>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158750" y="-25400"/>
            <a:ext cx="4397375" cy="522288"/>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Функциональные системы</a:t>
            </a:r>
          </a:p>
        </p:txBody>
      </p:sp>
      <p:sp>
        <p:nvSpPr>
          <p:cNvPr id="75782" name="Прямоугольник 1"/>
          <p:cNvSpPr>
            <a:spLocks noChangeArrowheads="1"/>
          </p:cNvSpPr>
          <p:nvPr/>
        </p:nvSpPr>
        <p:spPr bwMode="auto">
          <a:xfrm>
            <a:off x="65088" y="698500"/>
            <a:ext cx="8826500" cy="369888"/>
          </a:xfrm>
          <a:prstGeom prst="rect">
            <a:avLst/>
          </a:prstGeom>
          <a:noFill/>
          <a:ln w="9525">
            <a:noFill/>
            <a:miter lim="800000"/>
            <a:headEnd/>
            <a:tailEnd/>
          </a:ln>
        </p:spPr>
        <p:txBody>
          <a:bodyPr>
            <a:spAutoFit/>
          </a:bodyPr>
          <a:lstStyle/>
          <a:p>
            <a:pPr marL="342900" indent="-342900">
              <a:buFont typeface="Calibri Light" pitchFamily="34" charset="0"/>
              <a:buAutoNum type="arabicPeriod" startAt="2"/>
            </a:pPr>
            <a:r>
              <a:rPr lang="ru-RU" altLang="ru-RU">
                <a:solidFill>
                  <a:srgbClr val="000000"/>
                </a:solidFill>
                <a:latin typeface="Calibri" pitchFamily="34" charset="0"/>
              </a:rPr>
              <a:t>Функциональные системы – это динамические системы с обратной связью.</a:t>
            </a:r>
          </a:p>
        </p:txBody>
      </p:sp>
      <p:pic>
        <p:nvPicPr>
          <p:cNvPr id="75783" name="Picture 3" descr="PKA - oper architect"/>
          <p:cNvPicPr>
            <a:picLocks noChangeAspect="1" noChangeArrowheads="1"/>
          </p:cNvPicPr>
          <p:nvPr/>
        </p:nvPicPr>
        <p:blipFill>
          <a:blip r:embed="rId3" cstate="print"/>
          <a:srcRect t="6711"/>
          <a:stretch>
            <a:fillRect/>
          </a:stretch>
        </p:blipFill>
        <p:spPr bwMode="auto">
          <a:xfrm>
            <a:off x="736600" y="1571625"/>
            <a:ext cx="7277100" cy="3886200"/>
          </a:xfrm>
          <a:prstGeom prst="rect">
            <a:avLst/>
          </a:prstGeom>
          <a:noFill/>
          <a:ln w="9525">
            <a:noFill/>
            <a:miter lim="800000"/>
            <a:headEnd/>
            <a:tailEnd/>
          </a:ln>
        </p:spPr>
      </p:pic>
      <p:sp>
        <p:nvSpPr>
          <p:cNvPr id="75784" name="TextBox 3"/>
          <p:cNvSpPr txBox="1">
            <a:spLocks noChangeArrowheads="1"/>
          </p:cNvSpPr>
          <p:nvPr/>
        </p:nvSpPr>
        <p:spPr bwMode="auto">
          <a:xfrm>
            <a:off x="549275" y="5776913"/>
            <a:ext cx="8189913" cy="369887"/>
          </a:xfrm>
          <a:prstGeom prst="rect">
            <a:avLst/>
          </a:prstGeom>
          <a:noFill/>
          <a:ln w="9525">
            <a:noFill/>
            <a:miter lim="800000"/>
            <a:headEnd/>
            <a:tailEnd/>
          </a:ln>
        </p:spPr>
        <p:txBody>
          <a:bodyPr wrap="none">
            <a:spAutoFit/>
          </a:bodyPr>
          <a:lstStyle/>
          <a:p>
            <a:r>
              <a:rPr lang="ru-RU">
                <a:latin typeface="Calibri" pitchFamily="34" charset="0"/>
              </a:rPr>
              <a:t>Операциональная архитектоника функциональной системы поведенческого акта</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54226"/>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200025" y="26988"/>
            <a:ext cx="5572125" cy="522287"/>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Как возникают разумные системы?</a:t>
            </a:r>
          </a:p>
        </p:txBody>
      </p:sp>
      <p:sp>
        <p:nvSpPr>
          <p:cNvPr id="33" name="TextBox 32"/>
          <p:cNvSpPr txBox="1"/>
          <p:nvPr/>
        </p:nvSpPr>
        <p:spPr>
          <a:xfrm>
            <a:off x="200025" y="1725613"/>
            <a:ext cx="8850313" cy="2770187"/>
          </a:xfrm>
          <a:prstGeom prst="rect">
            <a:avLst/>
          </a:prstGeom>
          <a:noFill/>
        </p:spPr>
        <p:txBody>
          <a:bodyPr>
            <a:spAutoFit/>
          </a:bodyPr>
          <a:lstStyle/>
          <a:p>
            <a:pPr fontAlgn="auto">
              <a:spcBef>
                <a:spcPts val="0"/>
              </a:spcBef>
              <a:spcAft>
                <a:spcPts val="0"/>
              </a:spcAft>
              <a:defRPr/>
            </a:pPr>
            <a:r>
              <a:rPr lang="ru-RU" sz="2200" dirty="0">
                <a:latin typeface="+mn-lt"/>
                <a:cs typeface="+mn-cs"/>
              </a:rPr>
              <a:t>РТФС утверждает, что существует три </a:t>
            </a:r>
            <a:r>
              <a:rPr lang="ru-RU" sz="2200" b="1" dirty="0">
                <a:latin typeface="+mn-lt"/>
                <a:cs typeface="+mn-cs"/>
              </a:rPr>
              <a:t>необходимых </a:t>
            </a:r>
            <a:r>
              <a:rPr lang="ru-RU" sz="2200" dirty="0">
                <a:latin typeface="+mn-lt"/>
                <a:cs typeface="+mn-cs"/>
              </a:rPr>
              <a:t>и</a:t>
            </a:r>
            <a:r>
              <a:rPr lang="ru-RU" sz="2200" b="1" dirty="0">
                <a:latin typeface="+mn-lt"/>
                <a:cs typeface="+mn-cs"/>
              </a:rPr>
              <a:t> достаточных </a:t>
            </a:r>
            <a:r>
              <a:rPr lang="ru-RU" sz="2200" dirty="0">
                <a:latin typeface="+mn-lt"/>
                <a:cs typeface="+mn-cs"/>
              </a:rPr>
              <a:t>условия для возникновения разумного (когнитивного) агента в эволюции:</a:t>
            </a:r>
          </a:p>
          <a:p>
            <a:pPr fontAlgn="auto">
              <a:spcBef>
                <a:spcPts val="0"/>
              </a:spcBef>
              <a:spcAft>
                <a:spcPts val="0"/>
              </a:spcAft>
              <a:defRPr/>
            </a:pPr>
            <a:r>
              <a:rPr lang="ru-RU" sz="1200" dirty="0">
                <a:latin typeface="+mn-lt"/>
                <a:cs typeface="+mn-cs"/>
              </a:rPr>
              <a:t> </a:t>
            </a:r>
          </a:p>
          <a:p>
            <a:pPr marL="457200" indent="-457200" fontAlgn="auto">
              <a:spcBef>
                <a:spcPts val="1200"/>
              </a:spcBef>
              <a:spcAft>
                <a:spcPts val="0"/>
              </a:spcAft>
              <a:buFont typeface="+mj-lt"/>
              <a:buAutoNum type="arabicPeriod"/>
              <a:defRPr/>
            </a:pPr>
            <a:r>
              <a:rPr lang="ru-RU" sz="2000" dirty="0">
                <a:latin typeface="+mn-lt"/>
                <a:cs typeface="+mn-cs"/>
              </a:rPr>
              <a:t>Адаптивный агент должен состоять из </a:t>
            </a:r>
            <a:r>
              <a:rPr lang="ru-RU" sz="2000" b="1" dirty="0">
                <a:latin typeface="+mn-lt"/>
                <a:cs typeface="+mn-cs"/>
              </a:rPr>
              <a:t>функциональных систем (ФС)</a:t>
            </a:r>
            <a:r>
              <a:rPr lang="ru-RU" sz="2000" dirty="0">
                <a:latin typeface="+mn-lt"/>
                <a:cs typeface="+mn-cs"/>
              </a:rPr>
              <a:t>;</a:t>
            </a:r>
          </a:p>
          <a:p>
            <a:pPr marL="457200" indent="-457200" fontAlgn="auto">
              <a:spcBef>
                <a:spcPts val="1200"/>
              </a:spcBef>
              <a:spcAft>
                <a:spcPts val="0"/>
              </a:spcAft>
              <a:buFont typeface="+mj-lt"/>
              <a:buAutoNum type="arabicPeriod"/>
              <a:defRPr/>
            </a:pPr>
            <a:r>
              <a:rPr lang="ru-RU" sz="2000" dirty="0">
                <a:latin typeface="+mn-lt"/>
                <a:cs typeface="+mn-cs"/>
              </a:rPr>
              <a:t>Функциональные системы должны занимать </a:t>
            </a:r>
            <a:r>
              <a:rPr lang="ru-RU" sz="2000" b="1" dirty="0">
                <a:latin typeface="+mn-lt"/>
                <a:cs typeface="+mn-cs"/>
              </a:rPr>
              <a:t>нервную сеть (НС)</a:t>
            </a:r>
            <a:r>
              <a:rPr lang="ru-RU" sz="2000" dirty="0">
                <a:latin typeface="+mn-lt"/>
                <a:cs typeface="+mn-cs"/>
              </a:rPr>
              <a:t>;</a:t>
            </a:r>
          </a:p>
          <a:p>
            <a:pPr marL="457200" indent="-457200" fontAlgn="auto">
              <a:spcBef>
                <a:spcPts val="1200"/>
              </a:spcBef>
              <a:spcAft>
                <a:spcPts val="0"/>
              </a:spcAft>
              <a:buFont typeface="+mj-lt"/>
              <a:buAutoNum type="arabicPeriod"/>
              <a:defRPr/>
            </a:pPr>
            <a:r>
              <a:rPr lang="ru-RU" sz="2000" dirty="0">
                <a:latin typeface="+mn-lt"/>
                <a:cs typeface="+mn-cs"/>
              </a:rPr>
              <a:t>Нервная сеть должна иметь механизмы </a:t>
            </a:r>
            <a:r>
              <a:rPr lang="ru-RU" sz="2000" b="1" dirty="0">
                <a:latin typeface="+mn-lt"/>
                <a:cs typeface="+mn-cs"/>
              </a:rPr>
              <a:t>долговременной памяти (ДП)</a:t>
            </a:r>
            <a:r>
              <a:rPr lang="ru-RU" sz="2000" dirty="0">
                <a:latin typeface="+mn-lt"/>
                <a:cs typeface="+mn-cs"/>
              </a:rPr>
              <a:t>.</a:t>
            </a:r>
          </a:p>
        </p:txBody>
      </p:sp>
      <p:grpSp>
        <p:nvGrpSpPr>
          <p:cNvPr id="4" name="Группа 3"/>
          <p:cNvGrpSpPr>
            <a:grpSpLocks/>
          </p:cNvGrpSpPr>
          <p:nvPr/>
        </p:nvGrpSpPr>
        <p:grpSpPr bwMode="auto">
          <a:xfrm>
            <a:off x="371475" y="4640263"/>
            <a:ext cx="8201025" cy="1814512"/>
            <a:chOff x="370768" y="4028245"/>
            <a:chExt cx="8532955" cy="1815865"/>
          </a:xfrm>
        </p:grpSpPr>
        <p:sp>
          <p:nvSpPr>
            <p:cNvPr id="77833" name="TextBox 31"/>
            <p:cNvSpPr txBox="1">
              <a:spLocks noChangeArrowheads="1"/>
            </p:cNvSpPr>
            <p:nvPr/>
          </p:nvSpPr>
          <p:spPr bwMode="auto">
            <a:xfrm>
              <a:off x="370768" y="4643781"/>
              <a:ext cx="8532955" cy="1200329"/>
            </a:xfrm>
            <a:prstGeom prst="rect">
              <a:avLst/>
            </a:prstGeom>
            <a:noFill/>
            <a:ln w="9525">
              <a:noFill/>
              <a:miter lim="800000"/>
              <a:headEnd/>
              <a:tailEnd/>
            </a:ln>
          </p:spPr>
          <p:txBody>
            <a:bodyPr>
              <a:spAutoFit/>
            </a:bodyPr>
            <a:lstStyle/>
            <a:p>
              <a:pPr algn="ctr"/>
              <a:r>
                <a:rPr lang="ru-RU" sz="2400" i="1">
                  <a:latin typeface="Calibri" pitchFamily="34" charset="0"/>
                </a:rPr>
                <a:t>Разум будет эволюционно возникать в любом адаптивном агенте, имеющем эти три условия</a:t>
              </a:r>
            </a:p>
            <a:p>
              <a:pPr algn="ctr"/>
              <a:endParaRPr lang="ru-RU" sz="2400">
                <a:latin typeface="Calibri" pitchFamily="34" charset="0"/>
              </a:endParaRPr>
            </a:p>
          </p:txBody>
        </p:sp>
        <p:sp>
          <p:nvSpPr>
            <p:cNvPr id="2" name="Стрелка вниз 1"/>
            <p:cNvSpPr/>
            <p:nvPr/>
          </p:nvSpPr>
          <p:spPr>
            <a:xfrm>
              <a:off x="4161541" y="4028245"/>
              <a:ext cx="811010" cy="471839"/>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ru-RU"/>
            </a:p>
          </p:txBody>
        </p:sp>
      </p:grpSp>
      <p:sp>
        <p:nvSpPr>
          <p:cNvPr id="77832" name="TextBox 5"/>
          <p:cNvSpPr txBox="1">
            <a:spLocks noChangeArrowheads="1"/>
          </p:cNvSpPr>
          <p:nvPr/>
        </p:nvSpPr>
        <p:spPr bwMode="auto">
          <a:xfrm>
            <a:off x="200025" y="935038"/>
            <a:ext cx="8543925" cy="522287"/>
          </a:xfrm>
          <a:prstGeom prst="rect">
            <a:avLst/>
          </a:prstGeom>
          <a:noFill/>
          <a:ln w="9525">
            <a:noFill/>
            <a:miter lim="800000"/>
            <a:headEnd/>
            <a:tailEnd/>
          </a:ln>
        </p:spPr>
        <p:txBody>
          <a:bodyPr wrap="none">
            <a:spAutoFit/>
          </a:bodyPr>
          <a:lstStyle/>
          <a:p>
            <a:r>
              <a:rPr lang="ru-RU" sz="2800" b="1">
                <a:solidFill>
                  <a:srgbClr val="C00000"/>
                </a:solidFill>
                <a:latin typeface="Calibri" pitchFamily="34" charset="0"/>
              </a:rPr>
              <a:t>Расширенная теория функциональных систем (РТФС)</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54226"/>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200025" y="26988"/>
            <a:ext cx="5383213" cy="522287"/>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Как устроены разумные системы?</a:t>
            </a:r>
          </a:p>
        </p:txBody>
      </p:sp>
      <p:sp>
        <p:nvSpPr>
          <p:cNvPr id="8" name="TextBox 7"/>
          <p:cNvSpPr txBox="1"/>
          <p:nvPr/>
        </p:nvSpPr>
        <p:spPr>
          <a:xfrm>
            <a:off x="261938" y="1450975"/>
            <a:ext cx="8329612" cy="1631950"/>
          </a:xfrm>
          <a:prstGeom prst="rect">
            <a:avLst/>
          </a:prstGeom>
          <a:noFill/>
        </p:spPr>
        <p:txBody>
          <a:bodyPr>
            <a:spAutoFit/>
          </a:bodyPr>
          <a:lstStyle/>
          <a:p>
            <a:pPr fontAlgn="auto">
              <a:spcBef>
                <a:spcPts val="0"/>
              </a:spcBef>
              <a:spcAft>
                <a:spcPts val="0"/>
              </a:spcAft>
              <a:defRPr/>
            </a:pPr>
            <a:r>
              <a:rPr lang="ru-RU" sz="2000" dirty="0">
                <a:latin typeface="+mn-lt"/>
                <a:cs typeface="+mn-cs"/>
              </a:rPr>
              <a:t>Любой разумный (когнитивный) агент имеет два макроуровня в организации своей нервной сети (являющейся микроуровнем):</a:t>
            </a:r>
          </a:p>
          <a:p>
            <a:pPr fontAlgn="auto">
              <a:spcBef>
                <a:spcPts val="0"/>
              </a:spcBef>
              <a:spcAft>
                <a:spcPts val="0"/>
              </a:spcAft>
              <a:defRPr/>
            </a:pPr>
            <a:endParaRPr lang="ru-RU" sz="2000" dirty="0">
              <a:latin typeface="+mn-lt"/>
              <a:cs typeface="+mn-cs"/>
            </a:endParaRPr>
          </a:p>
          <a:p>
            <a:pPr marL="457200" indent="-457200" fontAlgn="auto">
              <a:spcBef>
                <a:spcPts val="0"/>
              </a:spcBef>
              <a:spcAft>
                <a:spcPts val="0"/>
              </a:spcAft>
              <a:buFont typeface="+mj-lt"/>
              <a:buAutoNum type="arabicPeriod"/>
              <a:defRPr/>
            </a:pPr>
            <a:r>
              <a:rPr lang="ru-RU" sz="2000" dirty="0">
                <a:latin typeface="+mn-lt"/>
                <a:cs typeface="+mn-cs"/>
              </a:rPr>
              <a:t>Сеть из функциональных систем </a:t>
            </a:r>
            <a:r>
              <a:rPr lang="ru-RU" sz="2000" b="1" dirty="0">
                <a:latin typeface="+mn-lt"/>
                <a:cs typeface="+mn-cs"/>
              </a:rPr>
              <a:t>(</a:t>
            </a:r>
            <a:r>
              <a:rPr lang="el-GR" sz="2000" b="1" dirty="0">
                <a:latin typeface="+mn-lt"/>
                <a:cs typeface="+mn-cs"/>
              </a:rPr>
              <a:t>α</a:t>
            </a:r>
            <a:r>
              <a:rPr lang="ru-RU" sz="2000" b="1" dirty="0">
                <a:latin typeface="+mn-lt"/>
                <a:cs typeface="+mn-cs"/>
              </a:rPr>
              <a:t>-когнитивные группы и их связи)</a:t>
            </a:r>
          </a:p>
          <a:p>
            <a:pPr marL="457200" indent="-457200" fontAlgn="auto">
              <a:spcBef>
                <a:spcPts val="0"/>
              </a:spcBef>
              <a:spcAft>
                <a:spcPts val="0"/>
              </a:spcAft>
              <a:buFont typeface="+mj-lt"/>
              <a:buAutoNum type="arabicPeriod"/>
              <a:defRPr/>
            </a:pPr>
            <a:r>
              <a:rPr lang="ru-RU" sz="2000" dirty="0">
                <a:latin typeface="+mn-lt"/>
                <a:cs typeface="+mn-cs"/>
              </a:rPr>
              <a:t>Сеть из </a:t>
            </a:r>
            <a:r>
              <a:rPr lang="ru-RU" sz="2000" dirty="0" err="1">
                <a:latin typeface="+mn-lt"/>
                <a:cs typeface="+mn-cs"/>
              </a:rPr>
              <a:t>метасистемных</a:t>
            </a:r>
            <a:r>
              <a:rPr lang="ru-RU" sz="2000" dirty="0">
                <a:latin typeface="+mn-lt"/>
                <a:cs typeface="+mn-cs"/>
              </a:rPr>
              <a:t> модулей </a:t>
            </a:r>
            <a:r>
              <a:rPr lang="ru-RU" sz="2000" b="1" dirty="0">
                <a:latin typeface="+mn-lt"/>
                <a:cs typeface="+mn-cs"/>
              </a:rPr>
              <a:t>(</a:t>
            </a:r>
            <a:r>
              <a:rPr lang="el-GR" sz="2000" b="1" dirty="0">
                <a:latin typeface="+mn-lt"/>
                <a:cs typeface="+mn-cs"/>
              </a:rPr>
              <a:t>β</a:t>
            </a:r>
            <a:r>
              <a:rPr lang="ru-RU" sz="2000" b="1" dirty="0">
                <a:latin typeface="+mn-lt"/>
                <a:cs typeface="+mn-cs"/>
              </a:rPr>
              <a:t>-когнитивные группы и их связи)</a:t>
            </a:r>
          </a:p>
        </p:txBody>
      </p:sp>
      <p:sp>
        <p:nvSpPr>
          <p:cNvPr id="9" name="TextBox 8"/>
          <p:cNvSpPr txBox="1"/>
          <p:nvPr/>
        </p:nvSpPr>
        <p:spPr>
          <a:xfrm>
            <a:off x="261938" y="3213100"/>
            <a:ext cx="8737600" cy="1493838"/>
          </a:xfrm>
          <a:prstGeom prst="rect">
            <a:avLst/>
          </a:prstGeom>
          <a:noFill/>
        </p:spPr>
        <p:txBody>
          <a:bodyPr>
            <a:spAutoFit/>
          </a:bodyPr>
          <a:lstStyle/>
          <a:p>
            <a:pPr fontAlgn="auto">
              <a:spcBef>
                <a:spcPts val="0"/>
              </a:spcBef>
              <a:spcAft>
                <a:spcPts val="0"/>
              </a:spcAft>
              <a:defRPr/>
            </a:pPr>
            <a:r>
              <a:rPr lang="ru-RU" sz="2000" dirty="0">
                <a:latin typeface="+mn-lt"/>
                <a:cs typeface="+mn-cs"/>
              </a:rPr>
              <a:t>Это две облигатных сети любого когнитивного агента. </a:t>
            </a:r>
          </a:p>
          <a:p>
            <a:pPr fontAlgn="auto">
              <a:spcBef>
                <a:spcPts val="0"/>
              </a:spcBef>
              <a:spcAft>
                <a:spcPts val="0"/>
              </a:spcAft>
              <a:defRPr/>
            </a:pPr>
            <a:endParaRPr lang="ru-RU" sz="2000" dirty="0">
              <a:latin typeface="+mn-lt"/>
              <a:cs typeface="+mn-cs"/>
            </a:endParaRPr>
          </a:p>
          <a:p>
            <a:pPr fontAlgn="auto">
              <a:spcBef>
                <a:spcPts val="0"/>
              </a:spcBef>
              <a:spcAft>
                <a:spcPts val="0"/>
              </a:spcAft>
              <a:defRPr/>
            </a:pPr>
            <a:r>
              <a:rPr lang="ru-RU" sz="2000" dirty="0">
                <a:latin typeface="+mn-lt"/>
                <a:cs typeface="+mn-cs"/>
              </a:rPr>
              <a:t>Когнитивный агент может также иметь третью - факультативную сеть:</a:t>
            </a:r>
          </a:p>
          <a:p>
            <a:pPr fontAlgn="auto">
              <a:spcBef>
                <a:spcPts val="0"/>
              </a:spcBef>
              <a:spcAft>
                <a:spcPts val="0"/>
              </a:spcAft>
              <a:defRPr/>
            </a:pPr>
            <a:endParaRPr lang="ru-RU" sz="1100" dirty="0">
              <a:latin typeface="+mn-lt"/>
              <a:cs typeface="+mn-cs"/>
            </a:endParaRPr>
          </a:p>
          <a:p>
            <a:pPr marL="457200" indent="-457200" fontAlgn="auto">
              <a:spcBef>
                <a:spcPts val="0"/>
              </a:spcBef>
              <a:spcAft>
                <a:spcPts val="0"/>
              </a:spcAft>
              <a:buFont typeface="+mj-lt"/>
              <a:buAutoNum type="arabicPeriod" startAt="3"/>
              <a:defRPr/>
            </a:pPr>
            <a:r>
              <a:rPr lang="ru-RU" sz="2000" dirty="0">
                <a:latin typeface="+mn-lt"/>
                <a:cs typeface="+mn-cs"/>
              </a:rPr>
              <a:t>Сеть из </a:t>
            </a:r>
            <a:r>
              <a:rPr lang="ru-RU" sz="2000" dirty="0" err="1">
                <a:latin typeface="+mn-lt"/>
                <a:cs typeface="+mn-cs"/>
              </a:rPr>
              <a:t>гиперсистемных</a:t>
            </a:r>
            <a:r>
              <a:rPr lang="ru-RU" sz="2000" dirty="0">
                <a:latin typeface="+mn-lt"/>
                <a:cs typeface="+mn-cs"/>
              </a:rPr>
              <a:t> комплексов </a:t>
            </a:r>
            <a:r>
              <a:rPr lang="ru-RU" sz="2000" b="1" dirty="0">
                <a:latin typeface="+mn-lt"/>
                <a:cs typeface="+mn-cs"/>
              </a:rPr>
              <a:t>(</a:t>
            </a:r>
            <a:r>
              <a:rPr lang="el-GR" sz="2000" b="1" dirty="0">
                <a:latin typeface="+mn-lt"/>
                <a:cs typeface="+mn-cs"/>
              </a:rPr>
              <a:t>γ</a:t>
            </a:r>
            <a:r>
              <a:rPr lang="ru-RU" sz="2000" b="1" dirty="0">
                <a:latin typeface="+mn-lt"/>
                <a:cs typeface="+mn-cs"/>
              </a:rPr>
              <a:t>-когнитивные группы и их связи)</a:t>
            </a:r>
          </a:p>
        </p:txBody>
      </p:sp>
      <p:sp>
        <p:nvSpPr>
          <p:cNvPr id="79880" name="TextBox 9"/>
          <p:cNvSpPr txBox="1">
            <a:spLocks noChangeArrowheads="1"/>
          </p:cNvSpPr>
          <p:nvPr/>
        </p:nvSpPr>
        <p:spPr bwMode="auto">
          <a:xfrm>
            <a:off x="398463" y="5172075"/>
            <a:ext cx="7913687" cy="831850"/>
          </a:xfrm>
          <a:prstGeom prst="rect">
            <a:avLst/>
          </a:prstGeom>
          <a:noFill/>
          <a:ln w="9525">
            <a:noFill/>
            <a:miter lim="800000"/>
            <a:headEnd/>
            <a:tailEnd/>
          </a:ln>
        </p:spPr>
        <p:txBody>
          <a:bodyPr wrap="none">
            <a:spAutoFit/>
          </a:bodyPr>
          <a:lstStyle/>
          <a:p>
            <a:r>
              <a:rPr lang="el-GR" sz="2400" b="1">
                <a:solidFill>
                  <a:srgbClr val="920000"/>
                </a:solidFill>
                <a:latin typeface="Calibri" pitchFamily="34" charset="0"/>
              </a:rPr>
              <a:t>α</a:t>
            </a:r>
            <a:r>
              <a:rPr lang="ru-RU" sz="2400" b="1">
                <a:solidFill>
                  <a:srgbClr val="920000"/>
                </a:solidFill>
                <a:latin typeface="Calibri" pitchFamily="34" charset="0"/>
              </a:rPr>
              <a:t>- и </a:t>
            </a:r>
            <a:r>
              <a:rPr lang="el-GR" sz="2400" b="1">
                <a:solidFill>
                  <a:srgbClr val="920000"/>
                </a:solidFill>
                <a:latin typeface="Calibri" pitchFamily="34" charset="0"/>
              </a:rPr>
              <a:t>β</a:t>
            </a:r>
            <a:r>
              <a:rPr lang="ru-RU" sz="2400" b="1">
                <a:solidFill>
                  <a:srgbClr val="920000"/>
                </a:solidFill>
                <a:latin typeface="Calibri" pitchFamily="34" charset="0"/>
              </a:rPr>
              <a:t>- сети </a:t>
            </a:r>
            <a:r>
              <a:rPr lang="ru-RU" sz="2400">
                <a:solidFill>
                  <a:srgbClr val="920000"/>
                </a:solidFill>
                <a:latin typeface="Calibri" pitchFamily="34" charset="0"/>
              </a:rPr>
              <a:t>обусловливают </a:t>
            </a:r>
            <a:r>
              <a:rPr lang="ru-RU" sz="2400" b="1">
                <a:solidFill>
                  <a:srgbClr val="920000"/>
                </a:solidFill>
                <a:latin typeface="Calibri" pitchFamily="34" charset="0"/>
              </a:rPr>
              <a:t>ПСИХИКУ</a:t>
            </a:r>
            <a:r>
              <a:rPr lang="ru-RU" sz="2400">
                <a:solidFill>
                  <a:srgbClr val="920000"/>
                </a:solidFill>
                <a:latin typeface="Calibri" pitchFamily="34" charset="0"/>
              </a:rPr>
              <a:t> когнитивного агента;</a:t>
            </a:r>
          </a:p>
          <a:p>
            <a:r>
              <a:rPr lang="el-GR" sz="2400" b="1">
                <a:solidFill>
                  <a:srgbClr val="920000"/>
                </a:solidFill>
                <a:latin typeface="Calibri" pitchFamily="34" charset="0"/>
              </a:rPr>
              <a:t>γ</a:t>
            </a:r>
            <a:r>
              <a:rPr lang="ru-RU" sz="2400" b="1">
                <a:solidFill>
                  <a:srgbClr val="920000"/>
                </a:solidFill>
                <a:latin typeface="Calibri" pitchFamily="34" charset="0"/>
              </a:rPr>
              <a:t>- сеть </a:t>
            </a:r>
            <a:r>
              <a:rPr lang="ru-RU" sz="2400">
                <a:solidFill>
                  <a:srgbClr val="920000"/>
                </a:solidFill>
                <a:latin typeface="Calibri" pitchFamily="34" charset="0"/>
              </a:rPr>
              <a:t>обусловливает </a:t>
            </a:r>
            <a:r>
              <a:rPr lang="ru-RU" sz="2400" b="1">
                <a:solidFill>
                  <a:srgbClr val="920000"/>
                </a:solidFill>
                <a:latin typeface="Calibri" pitchFamily="34" charset="0"/>
              </a:rPr>
              <a:t>СОЗНАНИЕ</a:t>
            </a:r>
            <a:r>
              <a:rPr lang="ru-RU" sz="2400">
                <a:solidFill>
                  <a:srgbClr val="920000"/>
                </a:solidFill>
                <a:latin typeface="Calibri" pitchFamily="34" charset="0"/>
              </a:rPr>
              <a:t> когнитивного агента.</a:t>
            </a: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54226"/>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 name="TextBox 6"/>
          <p:cNvSpPr txBox="1"/>
          <p:nvPr/>
        </p:nvSpPr>
        <p:spPr>
          <a:xfrm>
            <a:off x="223838" y="31750"/>
            <a:ext cx="4899025" cy="523875"/>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Разум как макросистема мозга</a:t>
            </a:r>
          </a:p>
        </p:txBody>
      </p:sp>
      <p:sp>
        <p:nvSpPr>
          <p:cNvPr id="81926" name="TextBox 8"/>
          <p:cNvSpPr txBox="1">
            <a:spLocks noChangeArrowheads="1"/>
          </p:cNvSpPr>
          <p:nvPr/>
        </p:nvSpPr>
        <p:spPr bwMode="auto">
          <a:xfrm>
            <a:off x="376238" y="746125"/>
            <a:ext cx="8767762" cy="647700"/>
          </a:xfrm>
          <a:prstGeom prst="rect">
            <a:avLst/>
          </a:prstGeom>
          <a:noFill/>
          <a:ln w="9525">
            <a:noFill/>
            <a:miter lim="800000"/>
            <a:headEnd/>
            <a:tailEnd/>
          </a:ln>
        </p:spPr>
        <p:txBody>
          <a:bodyPr>
            <a:spAutoFit/>
          </a:bodyPr>
          <a:lstStyle/>
          <a:p>
            <a:r>
              <a:rPr lang="ru-RU">
                <a:latin typeface="Calibri" pitchFamily="34" charset="0"/>
              </a:rPr>
              <a:t>Разум </a:t>
            </a:r>
            <a:r>
              <a:rPr lang="ru-RU" b="1">
                <a:latin typeface="Calibri" pitchFamily="34" charset="0"/>
              </a:rPr>
              <a:t>реален</a:t>
            </a:r>
            <a:r>
              <a:rPr lang="ru-RU">
                <a:latin typeface="Calibri" pitchFamily="34" charset="0"/>
              </a:rPr>
              <a:t> – он образует макросистемный уровень когнитивного агента, опосредующий его информационные соотношения со средой. </a:t>
            </a:r>
          </a:p>
        </p:txBody>
      </p:sp>
      <p:graphicFrame>
        <p:nvGraphicFramePr>
          <p:cNvPr id="10" name="Таблица 9"/>
          <p:cNvGraphicFramePr>
            <a:graphicFrameLocks noGrp="1"/>
          </p:cNvGraphicFramePr>
          <p:nvPr/>
        </p:nvGraphicFramePr>
        <p:xfrm>
          <a:off x="442913" y="2274888"/>
          <a:ext cx="7737475" cy="4237037"/>
        </p:xfrm>
        <a:graphic>
          <a:graphicData uri="http://schemas.openxmlformats.org/drawingml/2006/table">
            <a:tbl>
              <a:tblPr firstRow="1" bandRow="1">
                <a:tableStyleId>{7E9639D4-E3E2-4D34-9284-5A2195B3D0D7}</a:tableStyleId>
              </a:tblPr>
              <a:tblGrid>
                <a:gridCol w="428552"/>
                <a:gridCol w="1433761"/>
                <a:gridCol w="4074368"/>
                <a:gridCol w="1799746"/>
              </a:tblGrid>
              <a:tr h="168354">
                <a:tc>
                  <a:txBody>
                    <a:bodyPr/>
                    <a:lstStyle/>
                    <a:p>
                      <a:r>
                        <a:rPr lang="ru-RU" sz="2000" dirty="0" smtClean="0"/>
                        <a:t>№</a:t>
                      </a:r>
                      <a:endParaRPr lang="ru-RU" sz="2000" dirty="0"/>
                    </a:p>
                  </a:txBody>
                  <a:tcPr/>
                </a:tc>
                <a:tc>
                  <a:txBody>
                    <a:bodyPr/>
                    <a:lstStyle/>
                    <a:p>
                      <a:r>
                        <a:rPr lang="ru-RU" sz="2000" dirty="0" smtClean="0"/>
                        <a:t>Понятия</a:t>
                      </a:r>
                      <a:endParaRPr lang="ru-RU" sz="2000" dirty="0"/>
                    </a:p>
                  </a:txBody>
                  <a:tcPr/>
                </a:tc>
                <a:tc>
                  <a:txBody>
                    <a:bodyPr/>
                    <a:lstStyle/>
                    <a:p>
                      <a:r>
                        <a:rPr lang="ru-RU" sz="2000" dirty="0" smtClean="0"/>
                        <a:t>Утверждения</a:t>
                      </a:r>
                      <a:endParaRPr lang="ru-RU" sz="2000" dirty="0"/>
                    </a:p>
                  </a:txBody>
                  <a:tcPr/>
                </a:tc>
                <a:tc>
                  <a:txBody>
                    <a:bodyPr/>
                    <a:lstStyle/>
                    <a:p>
                      <a:r>
                        <a:rPr lang="ru-RU" sz="2000" dirty="0" smtClean="0"/>
                        <a:t>Следствия</a:t>
                      </a:r>
                      <a:endParaRPr lang="ru-RU" sz="2000" dirty="0"/>
                    </a:p>
                  </a:txBody>
                  <a:tcPr/>
                </a:tc>
              </a:tr>
              <a:tr h="781128">
                <a:tc>
                  <a:txBody>
                    <a:bodyPr/>
                    <a:lstStyle/>
                    <a:p>
                      <a:r>
                        <a:rPr lang="ru-RU" dirty="0" smtClean="0"/>
                        <a:t>1</a:t>
                      </a:r>
                      <a:endParaRPr lang="ru-RU" dirty="0"/>
                    </a:p>
                  </a:txBody>
                  <a:tcPr/>
                </a:tc>
                <a:tc>
                  <a:txBody>
                    <a:bodyPr/>
                    <a:lstStyle/>
                    <a:p>
                      <a:r>
                        <a:rPr lang="ru-RU" b="1" dirty="0" smtClean="0"/>
                        <a:t>КОГ</a:t>
                      </a:r>
                    </a:p>
                    <a:p>
                      <a:r>
                        <a:rPr lang="en-US" b="1" dirty="0" smtClean="0"/>
                        <a:t>(cog)</a:t>
                      </a:r>
                      <a:r>
                        <a:rPr lang="en-US" b="1" baseline="0" dirty="0" smtClean="0"/>
                        <a:t> </a:t>
                      </a:r>
                      <a:r>
                        <a:rPr lang="en-US" b="0" dirty="0" smtClean="0"/>
                        <a:t>cognitive group</a:t>
                      </a:r>
                      <a:endParaRPr lang="ru-RU"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Разум обладает зернистой структурой, он состоит из </a:t>
                      </a:r>
                      <a:r>
                        <a:rPr lang="ru-RU" b="1" i="1" dirty="0" smtClean="0"/>
                        <a:t>когов</a:t>
                      </a:r>
                      <a:r>
                        <a:rPr lang="ru-RU" dirty="0" smtClean="0"/>
                        <a:t> - элементов опыта, кодирующих соотношение когнитивного</a:t>
                      </a:r>
                      <a:r>
                        <a:rPr lang="ru-RU" baseline="0" dirty="0" smtClean="0"/>
                        <a:t> агента </a:t>
                      </a:r>
                      <a:r>
                        <a:rPr lang="ru-RU" dirty="0" smtClean="0"/>
                        <a:t>с теми или иными аспектами среды.</a:t>
                      </a:r>
                    </a:p>
                  </a:txBody>
                  <a:tcPr/>
                </a:tc>
                <a:tc>
                  <a:txBody>
                    <a:bodyPr/>
                    <a:lstStyle/>
                    <a:p>
                      <a:r>
                        <a:rPr lang="ru-RU" dirty="0" smtClean="0"/>
                        <a:t>Разум </a:t>
                      </a:r>
                      <a:r>
                        <a:rPr lang="ru-RU" b="1" u="none" dirty="0" err="1" smtClean="0"/>
                        <a:t>гранулярен</a:t>
                      </a:r>
                      <a:endParaRPr lang="ru-RU" b="1" u="none" dirty="0"/>
                    </a:p>
                  </a:txBody>
                  <a:tcPr/>
                </a:tc>
              </a:tr>
              <a:tr h="781128">
                <a:tc>
                  <a:txBody>
                    <a:bodyPr/>
                    <a:lstStyle/>
                    <a:p>
                      <a:r>
                        <a:rPr lang="ru-RU" dirty="0" smtClean="0"/>
                        <a:t>2</a:t>
                      </a:r>
                      <a:endParaRPr lang="ru-RU" dirty="0"/>
                    </a:p>
                  </a:txBody>
                  <a:tcPr/>
                </a:tc>
                <a:tc>
                  <a:txBody>
                    <a:bodyPr/>
                    <a:lstStyle/>
                    <a:p>
                      <a:r>
                        <a:rPr lang="ru-RU" b="1" dirty="0" smtClean="0"/>
                        <a:t>ЛОК</a:t>
                      </a:r>
                      <a:endParaRPr lang="en-US" b="1" dirty="0" smtClean="0"/>
                    </a:p>
                    <a:p>
                      <a:r>
                        <a:rPr lang="en-US" b="1" dirty="0" smtClean="0"/>
                        <a:t>(</a:t>
                      </a:r>
                      <a:r>
                        <a:rPr lang="en-US" b="1" dirty="0" err="1" smtClean="0"/>
                        <a:t>loc</a:t>
                      </a:r>
                      <a:r>
                        <a:rPr lang="en-US" b="1" dirty="0" smtClean="0"/>
                        <a:t>) </a:t>
                      </a:r>
                    </a:p>
                    <a:p>
                      <a:r>
                        <a:rPr lang="en-US" b="0" dirty="0" smtClean="0"/>
                        <a:t>link</a:t>
                      </a:r>
                      <a:r>
                        <a:rPr lang="en-US" b="0" baseline="0" dirty="0" smtClean="0"/>
                        <a:t> of cogs</a:t>
                      </a:r>
                    </a:p>
                    <a:p>
                      <a:endParaRPr lang="ru-RU" sz="10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i="1" dirty="0" err="1" smtClean="0"/>
                        <a:t>Коги</a:t>
                      </a:r>
                      <a:r>
                        <a:rPr lang="ru-RU" dirty="0" smtClean="0"/>
                        <a:t>, образуют между собой устойчивые связи – </a:t>
                      </a:r>
                      <a:r>
                        <a:rPr lang="ru-RU" b="1" i="1" dirty="0" err="1" smtClean="0"/>
                        <a:t>локи</a:t>
                      </a:r>
                      <a:r>
                        <a:rPr lang="ru-RU" b="0" i="1" dirty="0" smtClean="0"/>
                        <a:t>.</a:t>
                      </a:r>
                      <a:endParaRPr lang="ru-RU" b="0" dirty="0" smtClean="0"/>
                    </a:p>
                  </a:txBody>
                  <a:tcPr/>
                </a:tc>
                <a:tc>
                  <a:txBody>
                    <a:bodyPr/>
                    <a:lstStyle/>
                    <a:p>
                      <a:r>
                        <a:rPr lang="ru-RU" dirty="0" smtClean="0"/>
                        <a:t>Разум </a:t>
                      </a:r>
                      <a:r>
                        <a:rPr lang="ru-RU" b="1" u="none" dirty="0" smtClean="0"/>
                        <a:t>увязан</a:t>
                      </a:r>
                      <a:endParaRPr lang="ru-RU" b="1" u="none" dirty="0"/>
                    </a:p>
                  </a:txBody>
                  <a:tcPr/>
                </a:tc>
              </a:tr>
              <a:tr h="781128">
                <a:tc>
                  <a:txBody>
                    <a:bodyPr/>
                    <a:lstStyle/>
                    <a:p>
                      <a:r>
                        <a:rPr lang="ru-RU" dirty="0" smtClean="0"/>
                        <a:t>3</a:t>
                      </a:r>
                      <a:endParaRPr lang="ru-RU" dirty="0"/>
                    </a:p>
                  </a:txBody>
                  <a:tcPr/>
                </a:tc>
                <a:tc>
                  <a:txBody>
                    <a:bodyPr/>
                    <a:lstStyle/>
                    <a:p>
                      <a:r>
                        <a:rPr lang="ru-RU" b="1" dirty="0" smtClean="0"/>
                        <a:t>КОГНИТОМ</a:t>
                      </a:r>
                      <a:endParaRPr lang="en-US" b="1" dirty="0" smtClean="0"/>
                    </a:p>
                    <a:p>
                      <a:r>
                        <a:rPr lang="en-US" b="1" dirty="0" smtClean="0"/>
                        <a:t>(</a:t>
                      </a:r>
                      <a:r>
                        <a:rPr lang="en-US" b="1" dirty="0" err="1" smtClean="0"/>
                        <a:t>cognitome</a:t>
                      </a:r>
                      <a:r>
                        <a:rPr lang="en-US"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cognitive network</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8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1" i="1" dirty="0" err="1" smtClean="0"/>
                        <a:t>Коги</a:t>
                      </a:r>
                      <a:r>
                        <a:rPr lang="ru-RU" dirty="0" smtClean="0"/>
                        <a:t> и </a:t>
                      </a:r>
                      <a:r>
                        <a:rPr lang="ru-RU" b="1" i="1" dirty="0" err="1" smtClean="0"/>
                        <a:t>локи</a:t>
                      </a:r>
                      <a:r>
                        <a:rPr lang="ru-RU" b="1" dirty="0" smtClean="0"/>
                        <a:t> </a:t>
                      </a:r>
                      <a:r>
                        <a:rPr lang="ru-RU" dirty="0" smtClean="0"/>
                        <a:t>образуют единую сеть – </a:t>
                      </a:r>
                      <a:r>
                        <a:rPr lang="ru-RU" b="1" i="1" dirty="0" smtClean="0"/>
                        <a:t>когнитом</a:t>
                      </a:r>
                      <a:r>
                        <a:rPr lang="ru-RU" dirty="0" smtClean="0"/>
                        <a:t>. Когнитом является носителем субъективного опыта когнитивного</a:t>
                      </a:r>
                      <a:r>
                        <a:rPr lang="ru-RU" baseline="0" dirty="0" smtClean="0"/>
                        <a:t> агента.</a:t>
                      </a:r>
                      <a:endParaRPr lang="ru-RU" dirty="0" smtClean="0"/>
                    </a:p>
                  </a:txBody>
                  <a:tcPr/>
                </a:tc>
                <a:tc>
                  <a:txBody>
                    <a:bodyPr/>
                    <a:lstStyle/>
                    <a:p>
                      <a:r>
                        <a:rPr lang="ru-RU" dirty="0" smtClean="0"/>
                        <a:t>Разум </a:t>
                      </a:r>
                      <a:r>
                        <a:rPr lang="ru-RU" b="1" u="none" dirty="0" smtClean="0"/>
                        <a:t>целостен</a:t>
                      </a:r>
                      <a:endParaRPr lang="ru-RU" b="1" u="none" dirty="0"/>
                    </a:p>
                  </a:txBody>
                  <a:tcPr/>
                </a:tc>
              </a:tr>
            </a:tbl>
          </a:graphicData>
        </a:graphic>
      </p:graphicFrame>
      <p:sp>
        <p:nvSpPr>
          <p:cNvPr id="81951" name="TextBox 5"/>
          <p:cNvSpPr txBox="1">
            <a:spLocks noChangeArrowheads="1"/>
          </p:cNvSpPr>
          <p:nvPr/>
        </p:nvSpPr>
        <p:spPr bwMode="auto">
          <a:xfrm>
            <a:off x="376238" y="1393825"/>
            <a:ext cx="8480425" cy="646113"/>
          </a:xfrm>
          <a:prstGeom prst="rect">
            <a:avLst/>
          </a:prstGeom>
          <a:noFill/>
          <a:ln w="9525">
            <a:noFill/>
            <a:miter lim="800000"/>
            <a:headEnd/>
            <a:tailEnd/>
          </a:ln>
        </p:spPr>
        <p:txBody>
          <a:bodyPr>
            <a:spAutoFit/>
          </a:bodyPr>
          <a:lstStyle/>
          <a:p>
            <a:r>
              <a:rPr lang="ru-RU">
                <a:latin typeface="Calibri" pitchFamily="34" charset="0"/>
              </a:rPr>
              <a:t>Требуется научное воображение, а также введение новых понятий, чтобы описать богатое разнообразие фактов этой реальности. </a:t>
            </a: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600"/>
        </a:solidFill>
        <a:effectLst/>
      </p:bgPr>
    </p:bg>
    <p:spTree>
      <p:nvGrpSpPr>
        <p:cNvPr id="1" name=""/>
        <p:cNvGrpSpPr/>
        <p:nvPr/>
      </p:nvGrpSpPr>
      <p:grpSpPr>
        <a:xfrm>
          <a:off x="0" y="0"/>
          <a:ext cx="0" cy="0"/>
          <a:chOff x="0" y="0"/>
          <a:chExt cx="0" cy="0"/>
        </a:xfrm>
      </p:grpSpPr>
      <p:grpSp>
        <p:nvGrpSpPr>
          <p:cNvPr id="9" name="Группа 8"/>
          <p:cNvGrpSpPr>
            <a:grpSpLocks/>
          </p:cNvGrpSpPr>
          <p:nvPr/>
        </p:nvGrpSpPr>
        <p:grpSpPr bwMode="auto">
          <a:xfrm>
            <a:off x="5553075" y="2438400"/>
            <a:ext cx="2327275" cy="4170363"/>
            <a:chOff x="5553868" y="2438620"/>
            <a:chExt cx="2327200" cy="4170216"/>
          </a:xfrm>
        </p:grpSpPr>
        <p:grpSp>
          <p:nvGrpSpPr>
            <p:cNvPr id="29705" name="Группа 7"/>
            <p:cNvGrpSpPr>
              <a:grpSpLocks/>
            </p:cNvGrpSpPr>
            <p:nvPr/>
          </p:nvGrpSpPr>
          <p:grpSpPr bwMode="auto">
            <a:xfrm>
              <a:off x="6014295" y="2438620"/>
              <a:ext cx="1406347" cy="1245564"/>
              <a:chOff x="5969845" y="2510165"/>
              <a:chExt cx="1406347" cy="1245564"/>
            </a:xfrm>
          </p:grpSpPr>
          <p:sp>
            <p:nvSpPr>
              <p:cNvPr id="4" name="TextBox 3"/>
              <p:cNvSpPr txBox="1"/>
              <p:nvPr/>
            </p:nvSpPr>
            <p:spPr>
              <a:xfrm>
                <a:off x="5995493" y="2510165"/>
                <a:ext cx="1355051" cy="369332"/>
              </a:xfrm>
              <a:prstGeom prst="rect">
                <a:avLst/>
              </a:prstGeom>
              <a:noFill/>
              <a:ln>
                <a:solidFill>
                  <a:schemeClr val="accent4">
                    <a:lumMod val="60000"/>
                    <a:lumOff val="40000"/>
                  </a:schemeClr>
                </a:solidFill>
              </a:ln>
              <a:effectLst>
                <a:glow rad="139700">
                  <a:schemeClr val="accent4">
                    <a:satMod val="175000"/>
                    <a:alpha val="40000"/>
                  </a:schemeClr>
                </a:glow>
              </a:effectLst>
            </p:spPr>
            <p:txBody>
              <a:bodyPr wrap="none">
                <a:spAutoFit/>
              </a:bodyPr>
              <a:lstStyle/>
              <a:p>
                <a:pPr fontAlgn="auto">
                  <a:spcBef>
                    <a:spcPts val="0"/>
                  </a:spcBef>
                  <a:spcAft>
                    <a:spcPts val="0"/>
                  </a:spcAft>
                  <a:defRPr/>
                </a:pPr>
                <a:r>
                  <a:rPr lang="en-US" dirty="0">
                    <a:solidFill>
                      <a:prstClr val="black"/>
                    </a:solidFill>
                    <a:latin typeface="+mn-lt"/>
                    <a:cs typeface="+mn-cs"/>
                  </a:rPr>
                  <a:t>Monte Carlo</a:t>
                </a:r>
                <a:endParaRPr lang="ru-RU" dirty="0">
                  <a:solidFill>
                    <a:prstClr val="black"/>
                  </a:solidFill>
                  <a:latin typeface="+mn-lt"/>
                  <a:cs typeface="+mn-cs"/>
                </a:endParaRPr>
              </a:p>
            </p:txBody>
          </p:sp>
          <p:sp>
            <p:nvSpPr>
              <p:cNvPr id="33" name="TextBox 32"/>
              <p:cNvSpPr txBox="1"/>
              <p:nvPr/>
            </p:nvSpPr>
            <p:spPr>
              <a:xfrm>
                <a:off x="5969845" y="3386397"/>
                <a:ext cx="1406347" cy="369332"/>
              </a:xfrm>
              <a:prstGeom prst="rect">
                <a:avLst/>
              </a:prstGeom>
              <a:noFill/>
              <a:ln>
                <a:solidFill>
                  <a:schemeClr val="accent4">
                    <a:lumMod val="60000"/>
                    <a:lumOff val="40000"/>
                  </a:schemeClr>
                </a:solidFill>
              </a:ln>
              <a:effectLst>
                <a:glow rad="139700">
                  <a:schemeClr val="accent4">
                    <a:satMod val="175000"/>
                    <a:alpha val="40000"/>
                  </a:schemeClr>
                </a:glow>
              </a:effectLst>
            </p:spPr>
            <p:txBody>
              <a:bodyPr wrap="none">
                <a:spAutoFit/>
              </a:bodyPr>
              <a:lstStyle/>
              <a:p>
                <a:pPr fontAlgn="auto">
                  <a:spcBef>
                    <a:spcPts val="0"/>
                  </a:spcBef>
                  <a:spcAft>
                    <a:spcPts val="0"/>
                  </a:spcAft>
                  <a:defRPr/>
                </a:pPr>
                <a:r>
                  <a:rPr lang="en-US" dirty="0">
                    <a:solidFill>
                      <a:prstClr val="black"/>
                    </a:solidFill>
                    <a:latin typeface="+mn-lt"/>
                    <a:cs typeface="+mn-cs"/>
                  </a:rPr>
                  <a:t>Monte Cristo</a:t>
                </a:r>
                <a:endParaRPr lang="ru-RU" dirty="0">
                  <a:solidFill>
                    <a:prstClr val="black"/>
                  </a:solidFill>
                  <a:latin typeface="+mn-lt"/>
                  <a:cs typeface="+mn-cs"/>
                </a:endParaRPr>
              </a:p>
            </p:txBody>
          </p:sp>
          <p:sp>
            <p:nvSpPr>
              <p:cNvPr id="6" name="Стрелка вниз 5"/>
              <p:cNvSpPr/>
              <p:nvPr/>
            </p:nvSpPr>
            <p:spPr>
              <a:xfrm>
                <a:off x="6453951" y="2930838"/>
                <a:ext cx="438136" cy="404798"/>
              </a:xfrm>
              <a:prstGeom prst="downArrow">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pic>
          <p:nvPicPr>
            <p:cNvPr id="29706" name="Picture 2" descr="http://robertdonat.files.wordpress.com/2011/11/759731413329.jpg"/>
            <p:cNvPicPr>
              <a:picLocks noChangeAspect="1" noChangeArrowheads="1"/>
            </p:cNvPicPr>
            <p:nvPr/>
          </p:nvPicPr>
          <p:blipFill>
            <a:blip r:embed="rId3" cstate="print"/>
            <a:srcRect b="18817"/>
            <a:stretch>
              <a:fillRect/>
            </a:stretch>
          </p:blipFill>
          <p:spPr bwMode="auto">
            <a:xfrm>
              <a:off x="5553868" y="3932451"/>
              <a:ext cx="2327200" cy="2676385"/>
            </a:xfrm>
            <a:prstGeom prst="rect">
              <a:avLst/>
            </a:prstGeom>
            <a:noFill/>
            <a:ln w="9525">
              <a:noFill/>
              <a:miter lim="800000"/>
              <a:headEnd/>
              <a:tailEnd/>
            </a:ln>
          </p:spPr>
        </p:pic>
      </p:grpSp>
      <p:pic>
        <p:nvPicPr>
          <p:cNvPr id="29699" name="Рисунок 33"/>
          <p:cNvPicPr>
            <a:picLocks noChangeAspect="1"/>
          </p:cNvPicPr>
          <p:nvPr/>
        </p:nvPicPr>
        <p:blipFill>
          <a:blip r:embed="rId4" cstate="print"/>
          <a:srcRect l="3549" t="778"/>
          <a:stretch>
            <a:fillRect/>
          </a:stretch>
        </p:blipFill>
        <p:spPr bwMode="auto">
          <a:xfrm>
            <a:off x="93663" y="682625"/>
            <a:ext cx="4699000" cy="6107113"/>
          </a:xfrm>
          <a:prstGeom prst="rect">
            <a:avLst/>
          </a:prstGeom>
          <a:noFill/>
          <a:ln w="9525">
            <a:noFill/>
            <a:miter lim="800000"/>
            <a:headEnd/>
            <a:tailEnd/>
          </a:ln>
        </p:spPr>
      </p:pic>
      <p:pic>
        <p:nvPicPr>
          <p:cNvPr id="35" name="Рисунок 34"/>
          <p:cNvPicPr>
            <a:picLocks noChangeAspect="1"/>
          </p:cNvPicPr>
          <p:nvPr/>
        </p:nvPicPr>
        <p:blipFill rotWithShape="1">
          <a:blip r:embed="rId5" cstate="print"/>
          <a:srcRect l="6477" t="20057" r="5004" b="70063"/>
          <a:stretch/>
        </p:blipFill>
        <p:spPr>
          <a:xfrm>
            <a:off x="0" y="614363"/>
            <a:ext cx="9120188" cy="1127125"/>
          </a:xfrm>
          <a:prstGeom prst="rect">
            <a:avLst/>
          </a:prstGeom>
          <a:ln w="9525">
            <a:solidFill>
              <a:schemeClr val="bg2">
                <a:lumMod val="75000"/>
              </a:schemeClr>
            </a:solidFill>
          </a:ln>
          <a:effectLst/>
        </p:spPr>
      </p:pic>
      <p:sp>
        <p:nvSpPr>
          <p:cNvPr id="37" name="Прямоугольник 36"/>
          <p:cNvSpPr/>
          <p:nvPr/>
        </p:nvSpPr>
        <p:spPr>
          <a:xfrm>
            <a:off x="-92824" y="-51805"/>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9" name="TextBox 38"/>
          <p:cNvSpPr txBox="1"/>
          <p:nvPr/>
        </p:nvSpPr>
        <p:spPr>
          <a:xfrm>
            <a:off x="158750" y="33338"/>
            <a:ext cx="2568575" cy="522287"/>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Связи в разуме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91952" y="-84525"/>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142875" y="-15875"/>
            <a:ext cx="8818563" cy="522288"/>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Ответы теории на три главных вопроса о мозге и разуме</a:t>
            </a:r>
          </a:p>
        </p:txBody>
      </p:sp>
      <p:graphicFrame>
        <p:nvGraphicFramePr>
          <p:cNvPr id="29" name="Таблица 28"/>
          <p:cNvGraphicFramePr>
            <a:graphicFrameLocks noGrp="1"/>
          </p:cNvGraphicFramePr>
          <p:nvPr/>
        </p:nvGraphicFramePr>
        <p:xfrm>
          <a:off x="758825" y="1071563"/>
          <a:ext cx="7127875" cy="1751012"/>
        </p:xfrm>
        <a:graphic>
          <a:graphicData uri="http://schemas.openxmlformats.org/drawingml/2006/table">
            <a:tbl>
              <a:tblPr firstRow="1" bandRow="1">
                <a:tableStyleId>{073A0DAA-6AF3-43AB-8588-CEC1D06C72B9}</a:tableStyleId>
              </a:tblPr>
              <a:tblGrid>
                <a:gridCol w="436421"/>
                <a:gridCol w="3180156"/>
                <a:gridCol w="3511621"/>
              </a:tblGrid>
              <a:tr h="424603">
                <a:tc>
                  <a:txBody>
                    <a:bodyPr/>
                    <a:lstStyle/>
                    <a:p>
                      <a:r>
                        <a:rPr lang="ru-RU" sz="1800" b="0" dirty="0" smtClean="0"/>
                        <a:t>№</a:t>
                      </a:r>
                      <a:endParaRPr lang="ru-RU" sz="1800" b="0" dirty="0"/>
                    </a:p>
                  </a:txBody>
                  <a:tcPr/>
                </a:tc>
                <a:tc>
                  <a:txBody>
                    <a:bodyPr/>
                    <a:lstStyle/>
                    <a:p>
                      <a:r>
                        <a:rPr lang="ru-RU" sz="2000" b="0" dirty="0" smtClean="0"/>
                        <a:t>Принципиальный</a:t>
                      </a:r>
                      <a:r>
                        <a:rPr lang="ru-RU" sz="2000" b="0" baseline="0" dirty="0" smtClean="0"/>
                        <a:t> в</a:t>
                      </a:r>
                      <a:r>
                        <a:rPr lang="ru-RU" sz="2000" b="0" dirty="0" smtClean="0"/>
                        <a:t>опрос</a:t>
                      </a:r>
                      <a:endParaRPr lang="ru-RU" sz="2000" b="0" dirty="0"/>
                    </a:p>
                  </a:txBody>
                  <a:tcPr/>
                </a:tc>
                <a:tc>
                  <a:txBody>
                    <a:bodyPr/>
                    <a:lstStyle/>
                    <a:p>
                      <a:r>
                        <a:rPr lang="ru-RU" sz="2000" b="0" dirty="0" smtClean="0"/>
                        <a:t>Принципиальный</a:t>
                      </a:r>
                      <a:r>
                        <a:rPr lang="ru-RU" sz="2000" b="0" baseline="0" dirty="0" smtClean="0"/>
                        <a:t> о</a:t>
                      </a:r>
                      <a:r>
                        <a:rPr lang="ru-RU" sz="2000" b="0" dirty="0" smtClean="0"/>
                        <a:t>твет</a:t>
                      </a:r>
                      <a:endParaRPr lang="ru-RU" sz="2000" b="0" dirty="0"/>
                    </a:p>
                  </a:txBody>
                  <a:tcPr/>
                </a:tc>
              </a:tr>
              <a:tr h="400218">
                <a:tc>
                  <a:txBody>
                    <a:bodyPr/>
                    <a:lstStyle/>
                    <a:p>
                      <a:r>
                        <a:rPr lang="ru-RU" sz="1800" b="0" dirty="0" smtClean="0"/>
                        <a:t>1</a:t>
                      </a:r>
                      <a:endParaRPr lang="ru-RU" sz="1800" b="0" dirty="0"/>
                    </a:p>
                  </a:txBody>
                  <a:tcPr/>
                </a:tc>
                <a:tc>
                  <a:txBody>
                    <a:bodyPr/>
                    <a:lstStyle/>
                    <a:p>
                      <a:r>
                        <a:rPr lang="ru-RU" sz="1800" b="0" dirty="0" smtClean="0"/>
                        <a:t>Что такое мозг?</a:t>
                      </a:r>
                      <a:endParaRPr lang="ru-RU" sz="1800" b="0" dirty="0"/>
                    </a:p>
                  </a:txBody>
                  <a:tcPr/>
                </a:tc>
                <a:tc>
                  <a:txBody>
                    <a:bodyPr/>
                    <a:lstStyle/>
                    <a:p>
                      <a:r>
                        <a:rPr lang="ru-RU" sz="1800" b="0" dirty="0" smtClean="0"/>
                        <a:t>Любой</a:t>
                      </a:r>
                      <a:r>
                        <a:rPr lang="ru-RU" sz="1800" b="0" baseline="0" dirty="0" smtClean="0"/>
                        <a:t> мозг – это сеть</a:t>
                      </a:r>
                      <a:endParaRPr lang="ru-RU" sz="1800" b="0" dirty="0"/>
                    </a:p>
                  </a:txBody>
                  <a:tcPr/>
                </a:tc>
              </a:tr>
              <a:tr h="400218">
                <a:tc>
                  <a:txBody>
                    <a:bodyPr/>
                    <a:lstStyle/>
                    <a:p>
                      <a:r>
                        <a:rPr lang="ru-RU" sz="1800" b="0" dirty="0" smtClean="0"/>
                        <a:t>2</a:t>
                      </a:r>
                      <a:endParaRPr lang="ru-RU" sz="1800" b="0" dirty="0"/>
                    </a:p>
                  </a:txBody>
                  <a:tcPr/>
                </a:tc>
                <a:tc>
                  <a:txBody>
                    <a:bodyPr/>
                    <a:lstStyle/>
                    <a:p>
                      <a:r>
                        <a:rPr lang="ru-RU" sz="1800" b="0" dirty="0" smtClean="0"/>
                        <a:t>Что такое</a:t>
                      </a:r>
                      <a:r>
                        <a:rPr lang="ru-RU" sz="1800" b="0" baseline="0" dirty="0" smtClean="0"/>
                        <a:t> разум?</a:t>
                      </a:r>
                      <a:endParaRPr lang="ru-RU" sz="1800" b="0" dirty="0"/>
                    </a:p>
                  </a:txBody>
                  <a:tcPr/>
                </a:tc>
                <a:tc>
                  <a:txBody>
                    <a:bodyPr/>
                    <a:lstStyle/>
                    <a:p>
                      <a:r>
                        <a:rPr lang="ru-RU" sz="1800" b="0" dirty="0" smtClean="0"/>
                        <a:t>Любой разум – это сеть</a:t>
                      </a:r>
                      <a:endParaRPr lang="ru-RU" sz="1800" b="0" dirty="0"/>
                    </a:p>
                  </a:txBody>
                  <a:tcPr/>
                </a:tc>
              </a:tr>
              <a:tr h="526295">
                <a:tc>
                  <a:txBody>
                    <a:bodyPr/>
                    <a:lstStyle/>
                    <a:p>
                      <a:r>
                        <a:rPr lang="ru-RU" sz="1800" b="0" dirty="0" smtClean="0"/>
                        <a:t>3</a:t>
                      </a:r>
                      <a:endParaRPr lang="ru-RU" sz="1800" b="0" dirty="0"/>
                    </a:p>
                  </a:txBody>
                  <a:tcPr/>
                </a:tc>
                <a:tc>
                  <a:txBody>
                    <a:bodyPr/>
                    <a:lstStyle/>
                    <a:p>
                      <a:r>
                        <a:rPr lang="ru-RU" sz="1800" b="0" dirty="0" smtClean="0"/>
                        <a:t>Как соотносятся мозг и разум?</a:t>
                      </a:r>
                      <a:endParaRPr lang="ru-RU" sz="1800" b="0" dirty="0"/>
                    </a:p>
                  </a:txBody>
                  <a:tcPr/>
                </a:tc>
                <a:tc>
                  <a:txBody>
                    <a:bodyPr/>
                    <a:lstStyle/>
                    <a:p>
                      <a:r>
                        <a:rPr lang="ru-RU" sz="1800" b="0" dirty="0" smtClean="0"/>
                        <a:t>Разум</a:t>
                      </a:r>
                      <a:r>
                        <a:rPr lang="ru-RU" sz="1800" b="0" baseline="0" dirty="0" smtClean="0"/>
                        <a:t> – это </a:t>
                      </a:r>
                      <a:r>
                        <a:rPr lang="ru-RU" sz="1800" b="0" baseline="0" dirty="0" err="1" smtClean="0"/>
                        <a:t>гиперсеть</a:t>
                      </a:r>
                      <a:r>
                        <a:rPr lang="ru-RU" sz="1800" b="0" baseline="0" dirty="0" smtClean="0"/>
                        <a:t> мозга</a:t>
                      </a:r>
                      <a:endParaRPr lang="ru-RU" sz="1800" b="0" dirty="0"/>
                    </a:p>
                  </a:txBody>
                  <a:tcPr/>
                </a:tc>
              </a:tr>
            </a:tbl>
          </a:graphicData>
        </a:graphic>
      </p:graphicFrame>
      <p:sp>
        <p:nvSpPr>
          <p:cNvPr id="83996" name="TextBox 30"/>
          <p:cNvSpPr txBox="1">
            <a:spLocks noChangeArrowheads="1"/>
          </p:cNvSpPr>
          <p:nvPr/>
        </p:nvSpPr>
        <p:spPr bwMode="auto">
          <a:xfrm>
            <a:off x="4560888" y="3481388"/>
            <a:ext cx="4518025" cy="2062162"/>
          </a:xfrm>
          <a:prstGeom prst="rect">
            <a:avLst/>
          </a:prstGeom>
          <a:noFill/>
          <a:ln w="9525">
            <a:noFill/>
            <a:miter lim="800000"/>
            <a:headEnd/>
            <a:tailEnd/>
          </a:ln>
        </p:spPr>
        <p:txBody>
          <a:bodyPr>
            <a:spAutoFit/>
          </a:bodyPr>
          <a:lstStyle/>
          <a:p>
            <a:pPr marL="342900" indent="-342900">
              <a:spcBef>
                <a:spcPts val="1200"/>
              </a:spcBef>
              <a:buFont typeface="Arial" charset="0"/>
              <a:buChar char="•"/>
            </a:pPr>
            <a:r>
              <a:rPr lang="ru-RU">
                <a:solidFill>
                  <a:srgbClr val="000000"/>
                </a:solidFill>
                <a:latin typeface="Calibri" pitchFamily="34" charset="0"/>
              </a:rPr>
              <a:t>Разум – это СТРУКТУРА;</a:t>
            </a:r>
            <a:endParaRPr lang="ru-RU" sz="1400">
              <a:solidFill>
                <a:srgbClr val="000000"/>
              </a:solidFill>
              <a:latin typeface="Calibri" pitchFamily="34" charset="0"/>
            </a:endParaRPr>
          </a:p>
          <a:p>
            <a:pPr marL="342900" indent="-342900">
              <a:spcBef>
                <a:spcPts val="1200"/>
              </a:spcBef>
              <a:buFont typeface="Arial" charset="0"/>
              <a:buChar char="•"/>
            </a:pPr>
            <a:r>
              <a:rPr lang="ru-RU">
                <a:solidFill>
                  <a:srgbClr val="000000"/>
                </a:solidFill>
                <a:latin typeface="Calibri" pitchFamily="34" charset="0"/>
              </a:rPr>
              <a:t>Разум – это МНОГОСЛОЙНАЯ макроструктура мозга: сеть сетей нейрональных сетей;</a:t>
            </a:r>
          </a:p>
          <a:p>
            <a:pPr marL="342900" indent="-342900">
              <a:spcBef>
                <a:spcPts val="1200"/>
              </a:spcBef>
              <a:buFont typeface="Arial" charset="0"/>
              <a:buChar char="•"/>
            </a:pPr>
            <a:r>
              <a:rPr lang="ru-RU">
                <a:solidFill>
                  <a:srgbClr val="000000"/>
                </a:solidFill>
                <a:latin typeface="Calibri" pitchFamily="34" charset="0"/>
              </a:rPr>
              <a:t>Мышление и сознание – это особые виды ТРАФФИКА в этой макроструктуре.</a:t>
            </a:r>
          </a:p>
        </p:txBody>
      </p:sp>
      <p:sp>
        <p:nvSpPr>
          <p:cNvPr id="33" name="TextBox 32"/>
          <p:cNvSpPr txBox="1"/>
          <p:nvPr/>
        </p:nvSpPr>
        <p:spPr>
          <a:xfrm>
            <a:off x="127000" y="6213475"/>
            <a:ext cx="8867775" cy="369888"/>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ru-RU" dirty="0">
                <a:solidFill>
                  <a:prstClr val="black"/>
                </a:solidFill>
              </a:rPr>
              <a:t>Задачи теории – описание этих структур, их происхождения, функций и процессов в них.</a:t>
            </a:r>
          </a:p>
        </p:txBody>
      </p:sp>
      <p:pic>
        <p:nvPicPr>
          <p:cNvPr id="83998" name="Рисунок 34"/>
          <p:cNvPicPr>
            <a:picLocks noChangeAspect="1"/>
          </p:cNvPicPr>
          <p:nvPr/>
        </p:nvPicPr>
        <p:blipFill>
          <a:blip r:embed="rId3" cstate="print"/>
          <a:srcRect/>
          <a:stretch>
            <a:fillRect/>
          </a:stretch>
        </p:blipFill>
        <p:spPr bwMode="auto">
          <a:xfrm>
            <a:off x="596900" y="3079750"/>
            <a:ext cx="3817938" cy="29464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TextBox 22"/>
          <p:cNvSpPr txBox="1">
            <a:spLocks noChangeArrowheads="1"/>
          </p:cNvSpPr>
          <p:nvPr/>
        </p:nvSpPr>
        <p:spPr bwMode="auto">
          <a:xfrm>
            <a:off x="539750" y="2808288"/>
            <a:ext cx="7897813" cy="1570037"/>
          </a:xfrm>
          <a:prstGeom prst="rect">
            <a:avLst/>
          </a:prstGeom>
          <a:noFill/>
          <a:ln w="9525">
            <a:noFill/>
            <a:miter lim="800000"/>
            <a:headEnd/>
            <a:tailEnd/>
          </a:ln>
        </p:spPr>
        <p:txBody>
          <a:bodyPr>
            <a:spAutoFit/>
          </a:bodyPr>
          <a:lstStyle/>
          <a:p>
            <a:pPr marL="457200" indent="-457200">
              <a:spcBef>
                <a:spcPts val="400"/>
              </a:spcBef>
              <a:buFont typeface="Calibri Light" pitchFamily="34" charset="0"/>
              <a:buAutoNum type="arabicPeriod"/>
            </a:pPr>
            <a:r>
              <a:rPr lang="ru-RU" sz="2400">
                <a:latin typeface="Calibri" pitchFamily="34" charset="0"/>
              </a:rPr>
              <a:t>В английском языке «</a:t>
            </a:r>
            <a:r>
              <a:rPr lang="en-US" sz="2400" b="1">
                <a:latin typeface="Calibri" pitchFamily="34" charset="0"/>
              </a:rPr>
              <a:t>cog</a:t>
            </a:r>
            <a:r>
              <a:rPr lang="ru-RU" sz="2400">
                <a:latin typeface="Calibri" pitchFamily="34" charset="0"/>
              </a:rPr>
              <a:t>» – это подчиненная, но интегральная часть целой системы.</a:t>
            </a:r>
            <a:r>
              <a:rPr lang="ru-RU" sz="2400" b="1">
                <a:latin typeface="Calibri" pitchFamily="34" charset="0"/>
              </a:rPr>
              <a:t> Ког </a:t>
            </a:r>
            <a:r>
              <a:rPr lang="ru-RU" sz="2400">
                <a:latin typeface="Calibri" pitchFamily="34" charset="0"/>
              </a:rPr>
              <a:t>– единица качественно специфического опыта, ментальный элемент в совокупной системе когнитома. </a:t>
            </a:r>
            <a:endParaRPr lang="ru-RU" sz="2400" b="1">
              <a:solidFill>
                <a:srgbClr val="000000"/>
              </a:solidFill>
              <a:latin typeface="Calibri" pitchFamily="34" charset="0"/>
            </a:endParaRPr>
          </a:p>
        </p:txBody>
      </p:sp>
      <p:sp>
        <p:nvSpPr>
          <p:cNvPr id="86019" name="Прямоугольник 23"/>
          <p:cNvSpPr>
            <a:spLocks noChangeArrowheads="1"/>
          </p:cNvSpPr>
          <p:nvPr/>
        </p:nvSpPr>
        <p:spPr bwMode="auto">
          <a:xfrm>
            <a:off x="503238" y="1230313"/>
            <a:ext cx="8147050" cy="461962"/>
          </a:xfrm>
          <a:prstGeom prst="rect">
            <a:avLst/>
          </a:prstGeom>
          <a:noFill/>
          <a:ln w="9525">
            <a:noFill/>
            <a:miter lim="800000"/>
            <a:headEnd/>
            <a:tailEnd/>
          </a:ln>
        </p:spPr>
        <p:txBody>
          <a:bodyPr>
            <a:spAutoFit/>
          </a:bodyPr>
          <a:lstStyle/>
          <a:p>
            <a:r>
              <a:rPr lang="ru-RU" sz="2400">
                <a:latin typeface="Calibri" pitchFamily="34" charset="0"/>
              </a:rPr>
              <a:t>Разум </a:t>
            </a:r>
            <a:r>
              <a:rPr lang="ru-RU" sz="2400" b="1">
                <a:latin typeface="Calibri" pitchFamily="34" charset="0"/>
              </a:rPr>
              <a:t>(когнитом) </a:t>
            </a:r>
            <a:r>
              <a:rPr lang="ru-RU" sz="2400">
                <a:latin typeface="Calibri" pitchFamily="34" charset="0"/>
              </a:rPr>
              <a:t>состоит из когнитивных элементов, </a:t>
            </a:r>
            <a:r>
              <a:rPr lang="ru-RU" sz="2400" b="1">
                <a:latin typeface="Calibri" pitchFamily="34" charset="0"/>
              </a:rPr>
              <a:t>когов. </a:t>
            </a:r>
          </a:p>
        </p:txBody>
      </p:sp>
      <p:sp>
        <p:nvSpPr>
          <p:cNvPr id="86020" name="Прямоугольник 24"/>
          <p:cNvSpPr>
            <a:spLocks noChangeArrowheads="1"/>
          </p:cNvSpPr>
          <p:nvPr/>
        </p:nvSpPr>
        <p:spPr bwMode="auto">
          <a:xfrm>
            <a:off x="539750" y="2235200"/>
            <a:ext cx="5216525" cy="461963"/>
          </a:xfrm>
          <a:prstGeom prst="rect">
            <a:avLst/>
          </a:prstGeom>
          <a:noFill/>
          <a:ln w="9525">
            <a:noFill/>
            <a:miter lim="800000"/>
            <a:headEnd/>
            <a:tailEnd/>
          </a:ln>
        </p:spPr>
        <p:txBody>
          <a:bodyPr wrap="none">
            <a:spAutoFit/>
          </a:bodyPr>
          <a:lstStyle/>
          <a:p>
            <a:pPr>
              <a:spcBef>
                <a:spcPts val="400"/>
              </a:spcBef>
            </a:pPr>
            <a:r>
              <a:rPr lang="ru-RU" sz="2400">
                <a:latin typeface="Calibri" pitchFamily="34" charset="0"/>
              </a:rPr>
              <a:t>Понятие «ког» имеет двойной смысл: </a:t>
            </a:r>
            <a:endParaRPr lang="ru-RU" sz="2400" b="1">
              <a:solidFill>
                <a:srgbClr val="000000"/>
              </a:solidFill>
              <a:latin typeface="Calibri" pitchFamily="34" charset="0"/>
            </a:endParaRPr>
          </a:p>
        </p:txBody>
      </p:sp>
      <p:sp>
        <p:nvSpPr>
          <p:cNvPr id="86021" name="TextBox 25"/>
          <p:cNvSpPr txBox="1">
            <a:spLocks noChangeArrowheads="1"/>
          </p:cNvSpPr>
          <p:nvPr/>
        </p:nvSpPr>
        <p:spPr bwMode="auto">
          <a:xfrm>
            <a:off x="539750" y="4598988"/>
            <a:ext cx="8056563" cy="1200150"/>
          </a:xfrm>
          <a:prstGeom prst="rect">
            <a:avLst/>
          </a:prstGeom>
          <a:noFill/>
          <a:ln w="9525">
            <a:noFill/>
            <a:miter lim="800000"/>
            <a:headEnd/>
            <a:tailEnd/>
          </a:ln>
        </p:spPr>
        <p:txBody>
          <a:bodyPr>
            <a:spAutoFit/>
          </a:bodyPr>
          <a:lstStyle/>
          <a:p>
            <a:pPr marL="457200" indent="-457200">
              <a:spcBef>
                <a:spcPts val="400"/>
              </a:spcBef>
              <a:buFont typeface="Calibri Light" pitchFamily="34" charset="0"/>
              <a:buAutoNum type="arabicPeriod" startAt="2"/>
            </a:pPr>
            <a:r>
              <a:rPr lang="ru-RU" sz="2400">
                <a:latin typeface="Calibri" pitchFamily="34" charset="0"/>
              </a:rPr>
              <a:t>КОГ – нейронная когнитивная группа (</a:t>
            </a:r>
            <a:r>
              <a:rPr lang="en-US" sz="2400" b="1">
                <a:latin typeface="Calibri" pitchFamily="34" charset="0"/>
              </a:rPr>
              <a:t>COgnitive Group</a:t>
            </a:r>
            <a:r>
              <a:rPr lang="en-US" sz="2400">
                <a:latin typeface="Calibri" pitchFamily="34" charset="0"/>
              </a:rPr>
              <a:t> </a:t>
            </a:r>
            <a:r>
              <a:rPr lang="ru-RU" sz="2400">
                <a:latin typeface="Calibri" pitchFamily="34" charset="0"/>
              </a:rPr>
              <a:t>– </a:t>
            </a:r>
            <a:r>
              <a:rPr lang="en-US" sz="2400">
                <a:latin typeface="Calibri" pitchFamily="34" charset="0"/>
              </a:rPr>
              <a:t>COG</a:t>
            </a:r>
            <a:r>
              <a:rPr lang="ru-RU" sz="2400">
                <a:latin typeface="Calibri" pitchFamily="34" charset="0"/>
              </a:rPr>
              <a:t>), активность которой обуславливает специфический опыт адаптивного агента.</a:t>
            </a:r>
            <a:endParaRPr lang="ru-RU" sz="2400" b="1">
              <a:solidFill>
                <a:srgbClr val="000000"/>
              </a:solidFill>
              <a:latin typeface="Calibri" pitchFamily="34" charset="0"/>
            </a:endParaRPr>
          </a:p>
        </p:txBody>
      </p:sp>
      <p:sp>
        <p:nvSpPr>
          <p:cNvPr id="28" name="Прямоугольник 27"/>
          <p:cNvSpPr/>
          <p:nvPr/>
        </p:nvSpPr>
        <p:spPr>
          <a:xfrm>
            <a:off x="-76199" y="-59358"/>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7" name="TextBox 46"/>
          <p:cNvSpPr txBox="1"/>
          <p:nvPr/>
        </p:nvSpPr>
        <p:spPr>
          <a:xfrm>
            <a:off x="158750" y="17463"/>
            <a:ext cx="2547938" cy="522287"/>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КОГ и когнитом</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59358"/>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158750" y="4763"/>
            <a:ext cx="5768975" cy="523875"/>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Что такое </a:t>
            </a:r>
            <a:r>
              <a:rPr lang="ru-RU" sz="2800" dirty="0" err="1">
                <a:solidFill>
                  <a:schemeClr val="bg1"/>
                </a:solidFill>
                <a:effectLst>
                  <a:outerShdw blurRad="38100" dist="38100" dir="2700000" algn="tl">
                    <a:srgbClr val="000000">
                      <a:alpha val="43137"/>
                    </a:srgbClr>
                  </a:outerShdw>
                </a:effectLst>
                <a:latin typeface="+mn-lt"/>
                <a:cs typeface="+mn-cs"/>
              </a:rPr>
              <a:t>ког</a:t>
            </a:r>
            <a:r>
              <a:rPr lang="ru-RU" sz="2800" dirty="0">
                <a:solidFill>
                  <a:schemeClr val="bg1"/>
                </a:solidFill>
                <a:effectLst>
                  <a:outerShdw blurRad="38100" dist="38100" dir="2700000" algn="tl">
                    <a:srgbClr val="000000">
                      <a:alpha val="43137"/>
                    </a:srgbClr>
                  </a:outerShdw>
                </a:effectLst>
                <a:latin typeface="+mn-lt"/>
                <a:cs typeface="+mn-cs"/>
              </a:rPr>
              <a:t> и что такое когнитом?</a:t>
            </a:r>
          </a:p>
        </p:txBody>
      </p:sp>
      <p:sp>
        <p:nvSpPr>
          <p:cNvPr id="51" name="Прямоугольник 50"/>
          <p:cNvSpPr/>
          <p:nvPr/>
        </p:nvSpPr>
        <p:spPr>
          <a:xfrm>
            <a:off x="598488" y="4005263"/>
            <a:ext cx="2963862" cy="2451100"/>
          </a:xfrm>
          <a:prstGeom prst="rect">
            <a:avLst/>
          </a:prstGeom>
          <a:solidFill>
            <a:sysClr val="window" lastClr="FFFFFF"/>
          </a:solidFill>
          <a:ln w="12700" cap="flat" cmpd="sng" algn="ctr">
            <a:noFill/>
            <a:prstDash val="solid"/>
          </a:ln>
          <a:effectLst/>
        </p:spPr>
        <p:txBody>
          <a:bodyPr anchor="ctr"/>
          <a:lstStyle/>
          <a:p>
            <a:pPr algn="ctr" fontAlgn="auto">
              <a:spcBef>
                <a:spcPts val="0"/>
              </a:spcBef>
              <a:spcAft>
                <a:spcPts val="0"/>
              </a:spcAft>
              <a:defRPr/>
            </a:pPr>
            <a:endParaRPr lang="ru-RU" kern="0">
              <a:solidFill>
                <a:prstClr val="white"/>
              </a:solidFill>
              <a:latin typeface="Calibri"/>
              <a:cs typeface="+mn-cs"/>
            </a:endParaRPr>
          </a:p>
        </p:txBody>
      </p:sp>
      <p:pic>
        <p:nvPicPr>
          <p:cNvPr id="52" name="Рисунок 51"/>
          <p:cNvPicPr>
            <a:picLocks noChangeAspect="1"/>
          </p:cNvPicPr>
          <p:nvPr/>
        </p:nvPicPr>
        <p:blipFill>
          <a:blip r:embed="rId3" cstate="print"/>
          <a:srcRect/>
          <a:stretch>
            <a:fillRect/>
          </a:stretch>
        </p:blipFill>
        <p:spPr bwMode="auto">
          <a:xfrm>
            <a:off x="598488" y="1468438"/>
            <a:ext cx="2963862" cy="2524125"/>
          </a:xfrm>
          <a:prstGeom prst="rect">
            <a:avLst/>
          </a:prstGeom>
          <a:solidFill>
            <a:srgbClr val="C0504D"/>
          </a:solidFill>
          <a:ln w="9525">
            <a:noFill/>
            <a:miter lim="800000"/>
            <a:headEnd/>
            <a:tailEnd/>
          </a:ln>
          <a:effectLst>
            <a:outerShdw dist="50800" dir="2700000" algn="tl" rotWithShape="0">
              <a:srgbClr val="000000">
                <a:alpha val="39999"/>
              </a:srgbClr>
            </a:outerShdw>
          </a:effectLst>
        </p:spPr>
      </p:pic>
      <p:sp>
        <p:nvSpPr>
          <p:cNvPr id="53" name="Прямоугольник 52"/>
          <p:cNvSpPr/>
          <p:nvPr/>
        </p:nvSpPr>
        <p:spPr>
          <a:xfrm>
            <a:off x="3979863" y="4740275"/>
            <a:ext cx="5045075" cy="769938"/>
          </a:xfrm>
          <a:prstGeom prst="rect">
            <a:avLst/>
          </a:prstGeom>
        </p:spPr>
        <p:txBody>
          <a:bodyPr>
            <a:spAutoFit/>
          </a:bodyPr>
          <a:lstStyle/>
          <a:p>
            <a:pPr fontAlgn="auto">
              <a:spcBef>
                <a:spcPts val="0"/>
              </a:spcBef>
              <a:spcAft>
                <a:spcPts val="0"/>
              </a:spcAft>
              <a:defRPr/>
            </a:pPr>
            <a:r>
              <a:rPr lang="ru-RU" sz="2400" b="1" i="1" kern="0" dirty="0" err="1">
                <a:solidFill>
                  <a:srgbClr val="C00000"/>
                </a:solidFill>
                <a:latin typeface="+mn-lt"/>
                <a:cs typeface="+mn-cs"/>
              </a:rPr>
              <a:t>Ког</a:t>
            </a:r>
            <a:r>
              <a:rPr lang="ru-RU" sz="2000" b="1" i="1" kern="0" dirty="0">
                <a:solidFill>
                  <a:prstClr val="black"/>
                </a:solidFill>
                <a:latin typeface="+mn-lt"/>
                <a:cs typeface="+mn-cs"/>
              </a:rPr>
              <a:t> </a:t>
            </a:r>
            <a:r>
              <a:rPr lang="ru-RU" sz="2000" b="1" kern="0" dirty="0">
                <a:solidFill>
                  <a:prstClr val="black"/>
                </a:solidFill>
                <a:latin typeface="+mn-lt"/>
                <a:cs typeface="+mn-cs"/>
              </a:rPr>
              <a:t>- </a:t>
            </a:r>
            <a:r>
              <a:rPr lang="ru-RU" sz="2000" kern="0" dirty="0">
                <a:solidFill>
                  <a:prstClr val="black"/>
                </a:solidFill>
                <a:latin typeface="+mn-lt"/>
                <a:cs typeface="+mn-cs"/>
              </a:rPr>
              <a:t>распределенная группа нейронов, сцепленная единым когнитивным опытом. </a:t>
            </a:r>
            <a:r>
              <a:rPr lang="en-US" sz="2000" kern="0" dirty="0">
                <a:solidFill>
                  <a:prstClr val="black"/>
                </a:solidFill>
                <a:latin typeface="+mn-lt"/>
                <a:cs typeface="+mn-cs"/>
              </a:rPr>
              <a:t> </a:t>
            </a:r>
            <a:endParaRPr lang="ru-RU" sz="2000" kern="0" dirty="0">
              <a:solidFill>
                <a:prstClr val="black"/>
              </a:solidFill>
              <a:latin typeface="+mn-lt"/>
              <a:cs typeface="+mn-cs"/>
            </a:endParaRPr>
          </a:p>
        </p:txBody>
      </p:sp>
      <p:sp>
        <p:nvSpPr>
          <p:cNvPr id="54" name="Прямоугольник 53"/>
          <p:cNvSpPr/>
          <p:nvPr/>
        </p:nvSpPr>
        <p:spPr>
          <a:xfrm>
            <a:off x="3778250" y="1363663"/>
            <a:ext cx="4883150" cy="3254375"/>
          </a:xfrm>
          <a:prstGeom prst="rect">
            <a:avLst/>
          </a:prstGeom>
        </p:spPr>
        <p:txBody>
          <a:bodyPr>
            <a:spAutoFit/>
          </a:bodyPr>
          <a:lstStyle/>
          <a:p>
            <a:pPr>
              <a:spcBef>
                <a:spcPts val="0"/>
              </a:spcBef>
              <a:spcAft>
                <a:spcPts val="0"/>
              </a:spcAft>
              <a:defRPr/>
            </a:pPr>
            <a:r>
              <a:rPr lang="en-US" sz="2800" b="1" i="1" kern="0" dirty="0">
                <a:solidFill>
                  <a:srgbClr val="C00000"/>
                </a:solidFill>
                <a:latin typeface="+mn-lt"/>
                <a:cs typeface="+mn-cs"/>
              </a:rPr>
              <a:t>“Cog” -</a:t>
            </a:r>
            <a:endParaRPr lang="ru-RU" sz="2800" b="1" i="1" kern="0" dirty="0">
              <a:solidFill>
                <a:srgbClr val="C00000"/>
              </a:solidFill>
              <a:latin typeface="+mn-lt"/>
              <a:cs typeface="+mn-cs"/>
            </a:endParaRPr>
          </a:p>
          <a:p>
            <a:pPr marL="342900" indent="-342900">
              <a:spcBef>
                <a:spcPts val="0"/>
              </a:spcBef>
              <a:spcAft>
                <a:spcPts val="0"/>
              </a:spcAft>
              <a:buFont typeface="+mj-lt"/>
              <a:buAutoNum type="arabicPeriod"/>
              <a:defRPr/>
            </a:pPr>
            <a:endParaRPr lang="en-US" sz="1100" kern="0" dirty="0">
              <a:solidFill>
                <a:prstClr val="black"/>
              </a:solidFill>
              <a:latin typeface="+mn-lt"/>
              <a:cs typeface="+mn-cs"/>
            </a:endParaRPr>
          </a:p>
          <a:p>
            <a:pPr marL="342900" indent="-342900">
              <a:spcBef>
                <a:spcPts val="0"/>
              </a:spcBef>
              <a:spcAft>
                <a:spcPts val="0"/>
              </a:spcAft>
              <a:buFont typeface="+mj-lt"/>
              <a:buAutoNum type="arabicPeriod"/>
              <a:defRPr/>
            </a:pPr>
            <a:r>
              <a:rPr lang="en-US" b="1" kern="0" dirty="0">
                <a:solidFill>
                  <a:prstClr val="black"/>
                </a:solidFill>
                <a:latin typeface="+mn-lt"/>
                <a:cs typeface="+mn-cs"/>
              </a:rPr>
              <a:t>A. </a:t>
            </a:r>
            <a:r>
              <a:rPr lang="en-US" b="1" i="1" kern="0" dirty="0">
                <a:latin typeface="+mn-lt"/>
                <a:cs typeface="+mn-cs"/>
              </a:rPr>
              <a:t>any of a series of teeth on the rim of a wheel, for transmitting or receiving motion by fitting between the teeth of another wheel; </a:t>
            </a:r>
            <a:endParaRPr lang="ru-RU" b="1" i="1" kern="0" dirty="0">
              <a:latin typeface="+mn-lt"/>
              <a:cs typeface="+mn-cs"/>
            </a:endParaRPr>
          </a:p>
          <a:p>
            <a:pPr marL="342900" indent="-342900">
              <a:spcBef>
                <a:spcPts val="0"/>
              </a:spcBef>
              <a:spcAft>
                <a:spcPts val="0"/>
              </a:spcAft>
              <a:buFont typeface="+mj-lt"/>
              <a:buAutoNum type="arabicPeriod"/>
              <a:defRPr/>
            </a:pPr>
            <a:endParaRPr lang="en-US" sz="1050" b="1" i="1" kern="0" dirty="0">
              <a:latin typeface="+mn-lt"/>
              <a:cs typeface="+mn-cs"/>
            </a:endParaRPr>
          </a:p>
          <a:p>
            <a:pPr marL="355600">
              <a:spcBef>
                <a:spcPts val="0"/>
              </a:spcBef>
              <a:spcAft>
                <a:spcPts val="0"/>
              </a:spcAft>
              <a:defRPr/>
            </a:pPr>
            <a:r>
              <a:rPr lang="en-US" b="1" kern="0" dirty="0">
                <a:latin typeface="+mn-lt"/>
                <a:cs typeface="+mn-cs"/>
              </a:rPr>
              <a:t>B. </a:t>
            </a:r>
            <a:r>
              <a:rPr lang="en-US" b="1" i="1" kern="0" dirty="0">
                <a:latin typeface="+mn-lt"/>
                <a:cs typeface="+mn-cs"/>
              </a:rPr>
              <a:t>a cogwheel</a:t>
            </a:r>
          </a:p>
          <a:p>
            <a:pPr marL="355600">
              <a:spcBef>
                <a:spcPts val="0"/>
              </a:spcBef>
              <a:spcAft>
                <a:spcPts val="0"/>
              </a:spcAft>
              <a:defRPr/>
            </a:pPr>
            <a:endParaRPr lang="en-US" sz="1200" b="1" i="1" kern="0" dirty="0">
              <a:latin typeface="+mn-lt"/>
              <a:cs typeface="+mn-cs"/>
            </a:endParaRPr>
          </a:p>
          <a:p>
            <a:pPr marL="342900" indent="-342900">
              <a:spcBef>
                <a:spcPts val="0"/>
              </a:spcBef>
              <a:spcAft>
                <a:spcPts val="0"/>
              </a:spcAft>
              <a:buFont typeface="+mj-lt"/>
              <a:buAutoNum type="arabicPeriod" startAt="2"/>
              <a:defRPr/>
            </a:pPr>
            <a:r>
              <a:rPr lang="en-US" b="1" i="1" kern="0" dirty="0">
                <a:latin typeface="+mn-lt"/>
                <a:cs typeface="+mn-cs"/>
              </a:rPr>
              <a:t>a person or thing regarded as a minor but necessary part of the structure of an activity or organization.</a:t>
            </a:r>
          </a:p>
        </p:txBody>
      </p:sp>
      <p:grpSp>
        <p:nvGrpSpPr>
          <p:cNvPr id="88074" name="Группа 54"/>
          <p:cNvGrpSpPr>
            <a:grpSpLocks/>
          </p:cNvGrpSpPr>
          <p:nvPr/>
        </p:nvGrpSpPr>
        <p:grpSpPr bwMode="auto">
          <a:xfrm>
            <a:off x="719138" y="4518025"/>
            <a:ext cx="2714625" cy="2368550"/>
            <a:chOff x="604865" y="4114800"/>
            <a:chExt cx="2714407" cy="2368296"/>
          </a:xfrm>
        </p:grpSpPr>
        <p:pic>
          <p:nvPicPr>
            <p:cNvPr id="56" name="Рисунок 55"/>
            <p:cNvPicPr>
              <a:picLocks noChangeAspect="1"/>
            </p:cNvPicPr>
            <p:nvPr/>
          </p:nvPicPr>
          <p:blipFill>
            <a:blip r:embed="rId4" cstate="print">
              <a:extLst>
                <a:ext uri="{28A0092B-C50C-407E-A947-70E740481C1C}"/>
              </a:extLst>
            </a:blip>
            <a:stretch>
              <a:fillRect/>
            </a:stretch>
          </p:blipFill>
          <p:spPr>
            <a:xfrm flipH="1">
              <a:off x="604865" y="4451369"/>
              <a:ext cx="2714407" cy="2031727"/>
            </a:xfrm>
            <a:prstGeom prst="rect">
              <a:avLst/>
            </a:prstGeom>
            <a:solidFill>
              <a:srgbClr val="C0504D"/>
            </a:solidFill>
            <a:ln>
              <a:solidFill>
                <a:sysClr val="window" lastClr="FFFFFF">
                  <a:lumMod val="65000"/>
                </a:sysClr>
              </a:solidFill>
            </a:ln>
            <a:scene3d>
              <a:camera prst="perspectiveRelaxed">
                <a:rot lat="17700000" lon="0" rev="0"/>
              </a:camera>
              <a:lightRig rig="threePt" dir="t"/>
            </a:scene3d>
          </p:spPr>
        </p:pic>
        <p:cxnSp>
          <p:nvCxnSpPr>
            <p:cNvPr id="88082" name="Прямая соединительная линия 56"/>
            <p:cNvCxnSpPr>
              <a:cxnSpLocks noChangeShapeType="1"/>
            </p:cNvCxnSpPr>
            <p:nvPr/>
          </p:nvCxnSpPr>
          <p:spPr bwMode="auto">
            <a:xfrm flipV="1">
              <a:off x="1839464" y="4255097"/>
              <a:ext cx="140892" cy="883356"/>
            </a:xfrm>
            <a:prstGeom prst="line">
              <a:avLst/>
            </a:prstGeom>
            <a:noFill/>
            <a:ln w="19050" algn="ctr">
              <a:solidFill>
                <a:srgbClr val="A6A6A6"/>
              </a:solidFill>
              <a:round/>
              <a:headEnd/>
              <a:tailEnd/>
            </a:ln>
          </p:spPr>
        </p:cxnSp>
        <p:cxnSp>
          <p:nvCxnSpPr>
            <p:cNvPr id="88083" name="Прямая соединительная линия 57"/>
            <p:cNvCxnSpPr>
              <a:cxnSpLocks noChangeShapeType="1"/>
            </p:cNvCxnSpPr>
            <p:nvPr/>
          </p:nvCxnSpPr>
          <p:spPr bwMode="auto">
            <a:xfrm flipV="1">
              <a:off x="1962068" y="4255097"/>
              <a:ext cx="18288" cy="883356"/>
            </a:xfrm>
            <a:prstGeom prst="line">
              <a:avLst/>
            </a:prstGeom>
            <a:noFill/>
            <a:ln w="19050" algn="ctr">
              <a:solidFill>
                <a:srgbClr val="A6A6A6"/>
              </a:solidFill>
              <a:round/>
              <a:headEnd/>
              <a:tailEnd/>
            </a:ln>
          </p:spPr>
        </p:cxnSp>
        <p:cxnSp>
          <p:nvCxnSpPr>
            <p:cNvPr id="88084" name="Прямая соединительная линия 58"/>
            <p:cNvCxnSpPr>
              <a:cxnSpLocks noChangeShapeType="1"/>
            </p:cNvCxnSpPr>
            <p:nvPr/>
          </p:nvCxnSpPr>
          <p:spPr bwMode="auto">
            <a:xfrm flipH="1" flipV="1">
              <a:off x="1980358" y="4255097"/>
              <a:ext cx="744307" cy="975271"/>
            </a:xfrm>
            <a:prstGeom prst="line">
              <a:avLst/>
            </a:prstGeom>
            <a:noFill/>
            <a:ln w="19050" algn="ctr">
              <a:solidFill>
                <a:srgbClr val="A6A6A6"/>
              </a:solidFill>
              <a:round/>
              <a:headEnd/>
              <a:tailEnd/>
            </a:ln>
          </p:spPr>
        </p:cxnSp>
        <p:cxnSp>
          <p:nvCxnSpPr>
            <p:cNvPr id="88085" name="Прямая соединительная линия 59"/>
            <p:cNvCxnSpPr>
              <a:cxnSpLocks noChangeShapeType="1"/>
              <a:endCxn id="0" idx="1"/>
            </p:cNvCxnSpPr>
            <p:nvPr/>
          </p:nvCxnSpPr>
          <p:spPr bwMode="auto">
            <a:xfrm flipH="1" flipV="1">
              <a:off x="1906358" y="4144062"/>
              <a:ext cx="670027" cy="1155638"/>
            </a:xfrm>
            <a:prstGeom prst="line">
              <a:avLst/>
            </a:prstGeom>
            <a:noFill/>
            <a:ln w="19050" algn="ctr">
              <a:solidFill>
                <a:srgbClr val="A6A6A6"/>
              </a:solidFill>
              <a:round/>
              <a:headEnd/>
              <a:tailEnd/>
            </a:ln>
          </p:spPr>
        </p:cxnSp>
        <p:cxnSp>
          <p:nvCxnSpPr>
            <p:cNvPr id="88086" name="Прямая соединительная линия 60"/>
            <p:cNvCxnSpPr>
              <a:cxnSpLocks noChangeShapeType="1"/>
            </p:cNvCxnSpPr>
            <p:nvPr/>
          </p:nvCxnSpPr>
          <p:spPr bwMode="auto">
            <a:xfrm flipH="1" flipV="1">
              <a:off x="1980357" y="4255097"/>
              <a:ext cx="701059" cy="1097032"/>
            </a:xfrm>
            <a:prstGeom prst="line">
              <a:avLst/>
            </a:prstGeom>
            <a:noFill/>
            <a:ln w="19050" algn="ctr">
              <a:solidFill>
                <a:srgbClr val="A6A6A6"/>
              </a:solidFill>
              <a:round/>
              <a:headEnd/>
              <a:tailEnd/>
            </a:ln>
          </p:spPr>
        </p:cxnSp>
        <p:cxnSp>
          <p:nvCxnSpPr>
            <p:cNvPr id="88087" name="Прямая соединительная линия 61"/>
            <p:cNvCxnSpPr>
              <a:cxnSpLocks noChangeShapeType="1"/>
            </p:cNvCxnSpPr>
            <p:nvPr/>
          </p:nvCxnSpPr>
          <p:spPr bwMode="auto">
            <a:xfrm flipH="1" flipV="1">
              <a:off x="1980356" y="4255097"/>
              <a:ext cx="20052" cy="959554"/>
            </a:xfrm>
            <a:prstGeom prst="line">
              <a:avLst/>
            </a:prstGeom>
            <a:noFill/>
            <a:ln w="19050" algn="ctr">
              <a:solidFill>
                <a:srgbClr val="A6A6A6"/>
              </a:solidFill>
              <a:round/>
              <a:headEnd/>
              <a:tailEnd/>
            </a:ln>
          </p:spPr>
        </p:cxnSp>
        <p:cxnSp>
          <p:nvCxnSpPr>
            <p:cNvPr id="88088" name="Прямая соединительная линия 62"/>
            <p:cNvCxnSpPr>
              <a:cxnSpLocks noChangeShapeType="1"/>
            </p:cNvCxnSpPr>
            <p:nvPr/>
          </p:nvCxnSpPr>
          <p:spPr bwMode="auto">
            <a:xfrm flipH="1" flipV="1">
              <a:off x="1980356" y="4255096"/>
              <a:ext cx="101568" cy="1293088"/>
            </a:xfrm>
            <a:prstGeom prst="line">
              <a:avLst/>
            </a:prstGeom>
            <a:noFill/>
            <a:ln w="19050" algn="ctr">
              <a:solidFill>
                <a:srgbClr val="A6A6A6"/>
              </a:solidFill>
              <a:round/>
              <a:headEnd/>
              <a:tailEnd/>
            </a:ln>
          </p:spPr>
        </p:cxnSp>
        <p:cxnSp>
          <p:nvCxnSpPr>
            <p:cNvPr id="88089" name="Прямая соединительная линия 63"/>
            <p:cNvCxnSpPr>
              <a:cxnSpLocks noChangeShapeType="1"/>
            </p:cNvCxnSpPr>
            <p:nvPr/>
          </p:nvCxnSpPr>
          <p:spPr bwMode="auto">
            <a:xfrm flipV="1">
              <a:off x="1756993" y="4255096"/>
              <a:ext cx="223363" cy="1175560"/>
            </a:xfrm>
            <a:prstGeom prst="line">
              <a:avLst/>
            </a:prstGeom>
            <a:noFill/>
            <a:ln w="19050" algn="ctr">
              <a:solidFill>
                <a:srgbClr val="A6A6A6"/>
              </a:solidFill>
              <a:round/>
              <a:headEnd/>
              <a:tailEnd/>
            </a:ln>
          </p:spPr>
        </p:cxnSp>
        <p:cxnSp>
          <p:nvCxnSpPr>
            <p:cNvPr id="88090" name="Прямая соединительная линия 64"/>
            <p:cNvCxnSpPr>
              <a:cxnSpLocks noChangeShapeType="1"/>
            </p:cNvCxnSpPr>
            <p:nvPr/>
          </p:nvCxnSpPr>
          <p:spPr bwMode="auto">
            <a:xfrm flipV="1">
              <a:off x="1533630" y="4255098"/>
              <a:ext cx="446726" cy="1441367"/>
            </a:xfrm>
            <a:prstGeom prst="line">
              <a:avLst/>
            </a:prstGeom>
            <a:noFill/>
            <a:ln w="19050" algn="ctr">
              <a:solidFill>
                <a:srgbClr val="A6A6A6"/>
              </a:solidFill>
              <a:round/>
              <a:headEnd/>
              <a:tailEnd/>
            </a:ln>
          </p:spPr>
        </p:cxnSp>
        <p:cxnSp>
          <p:nvCxnSpPr>
            <p:cNvPr id="88091" name="Прямая соединительная линия 65"/>
            <p:cNvCxnSpPr>
              <a:cxnSpLocks noChangeShapeType="1"/>
            </p:cNvCxnSpPr>
            <p:nvPr/>
          </p:nvCxnSpPr>
          <p:spPr bwMode="auto">
            <a:xfrm flipV="1">
              <a:off x="1284406" y="4255099"/>
              <a:ext cx="695950" cy="1490793"/>
            </a:xfrm>
            <a:prstGeom prst="line">
              <a:avLst/>
            </a:prstGeom>
            <a:noFill/>
            <a:ln w="19050" algn="ctr">
              <a:solidFill>
                <a:srgbClr val="A6A6A6"/>
              </a:solidFill>
              <a:round/>
              <a:headEnd/>
              <a:tailEnd/>
            </a:ln>
          </p:spPr>
        </p:cxnSp>
        <p:cxnSp>
          <p:nvCxnSpPr>
            <p:cNvPr id="88092" name="Прямая соединительная линия 66"/>
            <p:cNvCxnSpPr>
              <a:cxnSpLocks noChangeShapeType="1"/>
            </p:cNvCxnSpPr>
            <p:nvPr/>
          </p:nvCxnSpPr>
          <p:spPr bwMode="auto">
            <a:xfrm flipV="1">
              <a:off x="1235676" y="4255098"/>
              <a:ext cx="744680" cy="1175558"/>
            </a:xfrm>
            <a:prstGeom prst="line">
              <a:avLst/>
            </a:prstGeom>
            <a:noFill/>
            <a:ln w="19050" algn="ctr">
              <a:solidFill>
                <a:srgbClr val="A6A6A6"/>
              </a:solidFill>
              <a:round/>
              <a:headEnd/>
              <a:tailEnd/>
            </a:ln>
          </p:spPr>
        </p:cxnSp>
        <p:cxnSp>
          <p:nvCxnSpPr>
            <p:cNvPr id="88093" name="Прямая соединительная линия 68"/>
            <p:cNvCxnSpPr>
              <a:cxnSpLocks noChangeShapeType="1"/>
            </p:cNvCxnSpPr>
            <p:nvPr/>
          </p:nvCxnSpPr>
          <p:spPr bwMode="auto">
            <a:xfrm flipV="1">
              <a:off x="1393560" y="4316486"/>
              <a:ext cx="535761" cy="1044162"/>
            </a:xfrm>
            <a:prstGeom prst="line">
              <a:avLst/>
            </a:prstGeom>
            <a:noFill/>
            <a:ln w="19050" algn="ctr">
              <a:solidFill>
                <a:srgbClr val="A6A6A6"/>
              </a:solidFill>
              <a:round/>
              <a:headEnd/>
              <a:tailEnd/>
            </a:ln>
          </p:spPr>
        </p:cxnSp>
        <p:cxnSp>
          <p:nvCxnSpPr>
            <p:cNvPr id="88094" name="Прямая соединительная линия 69"/>
            <p:cNvCxnSpPr>
              <a:cxnSpLocks noChangeShapeType="1"/>
            </p:cNvCxnSpPr>
            <p:nvPr/>
          </p:nvCxnSpPr>
          <p:spPr bwMode="auto">
            <a:xfrm flipV="1">
              <a:off x="1868674" y="4255096"/>
              <a:ext cx="121295" cy="1293088"/>
            </a:xfrm>
            <a:prstGeom prst="line">
              <a:avLst/>
            </a:prstGeom>
            <a:noFill/>
            <a:ln w="19050" algn="ctr">
              <a:solidFill>
                <a:srgbClr val="A6A6A6"/>
              </a:solidFill>
              <a:round/>
              <a:headEnd/>
              <a:tailEnd/>
            </a:ln>
          </p:spPr>
        </p:cxnSp>
        <p:sp>
          <p:nvSpPr>
            <p:cNvPr id="71" name="Овал 70"/>
            <p:cNvSpPr/>
            <p:nvPr/>
          </p:nvSpPr>
          <p:spPr>
            <a:xfrm>
              <a:off x="1878288" y="4114800"/>
              <a:ext cx="191676" cy="199812"/>
            </a:xfrm>
            <a:prstGeom prst="ellipse">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19050">
              <a:solidFill>
                <a:sysClr val="window" lastClr="FFFFFF">
                  <a:lumMod val="65000"/>
                </a:sys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ru-RU" kern="0">
                <a:solidFill>
                  <a:srgbClr val="C00000"/>
                </a:solidFill>
                <a:latin typeface="Calibri"/>
                <a:cs typeface="+mn-cs"/>
              </a:endParaRPr>
            </a:p>
          </p:txBody>
        </p:sp>
      </p:grpSp>
      <p:sp>
        <p:nvSpPr>
          <p:cNvPr id="73" name="Прямоугольник 72"/>
          <p:cNvSpPr/>
          <p:nvPr/>
        </p:nvSpPr>
        <p:spPr>
          <a:xfrm>
            <a:off x="4006850" y="5662613"/>
            <a:ext cx="5222875" cy="1076325"/>
          </a:xfrm>
          <a:prstGeom prst="rect">
            <a:avLst/>
          </a:prstGeom>
        </p:spPr>
        <p:txBody>
          <a:bodyPr>
            <a:spAutoFit/>
          </a:bodyPr>
          <a:lstStyle/>
          <a:p>
            <a:pPr fontAlgn="auto">
              <a:spcBef>
                <a:spcPts val="0"/>
              </a:spcBef>
              <a:spcAft>
                <a:spcPts val="0"/>
              </a:spcAft>
              <a:defRPr/>
            </a:pPr>
            <a:r>
              <a:rPr lang="ru-RU" sz="2400" b="1" i="1" kern="0" dirty="0">
                <a:solidFill>
                  <a:srgbClr val="C00000"/>
                </a:solidFill>
                <a:latin typeface="+mn-lt"/>
                <a:cs typeface="+mn-cs"/>
              </a:rPr>
              <a:t>Когнитом</a:t>
            </a:r>
            <a:r>
              <a:rPr lang="ru-RU" sz="2000" b="1" kern="0" dirty="0">
                <a:solidFill>
                  <a:srgbClr val="C00000"/>
                </a:solidFill>
                <a:latin typeface="+mn-lt"/>
                <a:cs typeface="+mn-cs"/>
              </a:rPr>
              <a:t> </a:t>
            </a:r>
            <a:r>
              <a:rPr lang="ru-RU" sz="2000" b="1" kern="0" dirty="0">
                <a:solidFill>
                  <a:prstClr val="black"/>
                </a:solidFill>
                <a:latin typeface="+mn-lt"/>
                <a:cs typeface="+mn-cs"/>
              </a:rPr>
              <a:t> </a:t>
            </a:r>
            <a:r>
              <a:rPr lang="ru-RU" sz="2000" kern="0" dirty="0">
                <a:solidFill>
                  <a:prstClr val="black"/>
                </a:solidFill>
                <a:latin typeface="+mn-lt"/>
                <a:cs typeface="+mn-cs"/>
              </a:rPr>
              <a:t>–  сеть из всех когнитивных</a:t>
            </a:r>
            <a:r>
              <a:rPr lang="en-US" sz="2000" kern="0" dirty="0">
                <a:solidFill>
                  <a:prstClr val="black"/>
                </a:solidFill>
                <a:latin typeface="+mn-lt"/>
                <a:cs typeface="+mn-cs"/>
              </a:rPr>
              <a:t> </a:t>
            </a:r>
            <a:r>
              <a:rPr lang="ru-RU" sz="2000" kern="0" dirty="0">
                <a:solidFill>
                  <a:prstClr val="black"/>
                </a:solidFill>
                <a:latin typeface="+mn-lt"/>
                <a:cs typeface="+mn-cs"/>
              </a:rPr>
              <a:t>элементов (</a:t>
            </a:r>
            <a:r>
              <a:rPr lang="ru-RU" sz="2000" kern="0" dirty="0" err="1">
                <a:solidFill>
                  <a:prstClr val="black"/>
                </a:solidFill>
                <a:latin typeface="+mn-lt"/>
                <a:cs typeface="+mn-cs"/>
              </a:rPr>
              <a:t>КОГов</a:t>
            </a:r>
            <a:r>
              <a:rPr lang="ru-RU" sz="2000" kern="0" dirty="0">
                <a:solidFill>
                  <a:prstClr val="black"/>
                </a:solidFill>
                <a:latin typeface="+mn-lt"/>
                <a:cs typeface="+mn-cs"/>
              </a:rPr>
              <a:t>)  в нервной системе адаптивного агента</a:t>
            </a:r>
          </a:p>
        </p:txBody>
      </p:sp>
      <p:sp>
        <p:nvSpPr>
          <p:cNvPr id="74" name="Прямоугольник 73"/>
          <p:cNvSpPr/>
          <p:nvPr/>
        </p:nvSpPr>
        <p:spPr>
          <a:xfrm>
            <a:off x="747591" y="3792334"/>
            <a:ext cx="2685981" cy="1687714"/>
          </a:xfrm>
          <a:prstGeom prst="rect">
            <a:avLst/>
          </a:prstGeom>
          <a:solidFill>
            <a:sysClr val="window" lastClr="FFFFFF">
              <a:alpha val="41000"/>
            </a:sysClr>
          </a:solidFill>
          <a:ln w="38100" cap="flat" cmpd="sng" algn="ctr">
            <a:solidFill>
              <a:sysClr val="windowText" lastClr="000000">
                <a:lumMod val="50000"/>
                <a:lumOff val="50000"/>
              </a:sysClr>
            </a:solidFill>
            <a:prstDash val="solid"/>
          </a:ln>
          <a:effectLst/>
          <a:scene3d>
            <a:camera prst="perspectiveRelaxed">
              <a:rot lat="17673603" lon="0" rev="0"/>
            </a:camera>
            <a:lightRig rig="threePt" dir="t"/>
          </a:scene3d>
        </p:spPr>
        <p:txBody>
          <a:bodyPr anchor="ctr"/>
          <a:lstStyle/>
          <a:p>
            <a:pPr algn="ctr" fontAlgn="auto">
              <a:spcBef>
                <a:spcPts val="0"/>
              </a:spcBef>
              <a:spcAft>
                <a:spcPts val="0"/>
              </a:spcAft>
              <a:defRPr/>
            </a:pPr>
            <a:endParaRPr lang="ru-RU" kern="0">
              <a:solidFill>
                <a:prstClr val="white"/>
              </a:solidFill>
              <a:latin typeface="Calibri"/>
              <a:cs typeface="+mn-cs"/>
            </a:endParaRPr>
          </a:p>
        </p:txBody>
      </p:sp>
      <p:sp>
        <p:nvSpPr>
          <p:cNvPr id="75" name="Стрелка вниз 74"/>
          <p:cNvSpPr/>
          <p:nvPr/>
        </p:nvSpPr>
        <p:spPr>
          <a:xfrm>
            <a:off x="1808163" y="3856038"/>
            <a:ext cx="585787" cy="369887"/>
          </a:xfrm>
          <a:prstGeom prst="downArrow">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ru-RU" kern="0">
              <a:solidFill>
                <a:prstClr val="white"/>
              </a:solidFill>
              <a:latin typeface="Calibri"/>
              <a:cs typeface="+mn-cs"/>
            </a:endParaRPr>
          </a:p>
        </p:txBody>
      </p:sp>
      <p:sp>
        <p:nvSpPr>
          <p:cNvPr id="88078" name="TextBox 1"/>
          <p:cNvSpPr txBox="1">
            <a:spLocks noChangeArrowheads="1"/>
          </p:cNvSpPr>
          <p:nvPr/>
        </p:nvSpPr>
        <p:spPr bwMode="auto">
          <a:xfrm>
            <a:off x="2085975" y="4586288"/>
            <a:ext cx="1435100" cy="339725"/>
          </a:xfrm>
          <a:prstGeom prst="rect">
            <a:avLst/>
          </a:prstGeom>
          <a:noFill/>
          <a:ln w="9525">
            <a:noFill/>
            <a:miter lim="800000"/>
            <a:headEnd/>
            <a:tailEnd/>
          </a:ln>
        </p:spPr>
        <p:txBody>
          <a:bodyPr wrap="none">
            <a:spAutoFit/>
          </a:bodyPr>
          <a:lstStyle/>
          <a:p>
            <a:r>
              <a:rPr lang="ru-RU" sz="1600" i="1">
                <a:latin typeface="Calibri" pitchFamily="34" charset="0"/>
              </a:rPr>
              <a:t>Ког (вершина)</a:t>
            </a:r>
          </a:p>
        </p:txBody>
      </p:sp>
      <p:sp>
        <p:nvSpPr>
          <p:cNvPr id="88079" name="TextBox 27"/>
          <p:cNvSpPr txBox="1">
            <a:spLocks noChangeArrowheads="1"/>
          </p:cNvSpPr>
          <p:nvPr/>
        </p:nvSpPr>
        <p:spPr bwMode="auto">
          <a:xfrm>
            <a:off x="609600" y="906463"/>
            <a:ext cx="3071813" cy="400050"/>
          </a:xfrm>
          <a:prstGeom prst="rect">
            <a:avLst/>
          </a:prstGeom>
          <a:noFill/>
          <a:ln w="9525">
            <a:noFill/>
            <a:miter lim="800000"/>
            <a:headEnd/>
            <a:tailEnd/>
          </a:ln>
        </p:spPr>
        <p:txBody>
          <a:bodyPr wrap="none">
            <a:spAutoFit/>
          </a:bodyPr>
          <a:lstStyle/>
          <a:p>
            <a:r>
              <a:rPr lang="ru-RU" sz="2000" i="1">
                <a:latin typeface="Calibri" pitchFamily="34" charset="0"/>
              </a:rPr>
              <a:t>Ког – когнитивная группа</a:t>
            </a:r>
          </a:p>
        </p:txBody>
      </p:sp>
      <p:sp>
        <p:nvSpPr>
          <p:cNvPr id="88080" name="TextBox 28"/>
          <p:cNvSpPr txBox="1">
            <a:spLocks noChangeArrowheads="1"/>
          </p:cNvSpPr>
          <p:nvPr/>
        </p:nvSpPr>
        <p:spPr bwMode="auto">
          <a:xfrm>
            <a:off x="2012950" y="6042025"/>
            <a:ext cx="1604963" cy="338138"/>
          </a:xfrm>
          <a:prstGeom prst="rect">
            <a:avLst/>
          </a:prstGeom>
          <a:noFill/>
          <a:ln w="9525">
            <a:noFill/>
            <a:miter lim="800000"/>
            <a:headEnd/>
            <a:tailEnd/>
          </a:ln>
        </p:spPr>
        <p:txBody>
          <a:bodyPr wrap="none">
            <a:spAutoFit/>
          </a:bodyPr>
          <a:lstStyle/>
          <a:p>
            <a:r>
              <a:rPr lang="ru-RU" sz="1600" i="1">
                <a:latin typeface="Calibri" pitchFamily="34" charset="0"/>
              </a:rPr>
              <a:t>КОГ (основание)</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84525"/>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1"/>
          </a:p>
        </p:txBody>
      </p:sp>
      <p:sp>
        <p:nvSpPr>
          <p:cNvPr id="47" name="TextBox 46"/>
          <p:cNvSpPr txBox="1"/>
          <p:nvPr/>
        </p:nvSpPr>
        <p:spPr>
          <a:xfrm>
            <a:off x="158750" y="-15875"/>
            <a:ext cx="6738938" cy="522288"/>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Любой </a:t>
            </a:r>
            <a:r>
              <a:rPr lang="ru-RU" sz="2800" dirty="0" err="1">
                <a:solidFill>
                  <a:schemeClr val="bg1"/>
                </a:solidFill>
                <a:effectLst>
                  <a:outerShdw blurRad="38100" dist="38100" dir="2700000" algn="tl">
                    <a:srgbClr val="000000">
                      <a:alpha val="43137"/>
                    </a:srgbClr>
                  </a:outerShdw>
                </a:effectLst>
                <a:latin typeface="+mn-lt"/>
                <a:cs typeface="+mn-cs"/>
              </a:rPr>
              <a:t>ког</a:t>
            </a:r>
            <a:r>
              <a:rPr lang="ru-RU" sz="2800" dirty="0">
                <a:solidFill>
                  <a:schemeClr val="bg1"/>
                </a:solidFill>
                <a:effectLst>
                  <a:outerShdw blurRad="38100" dist="38100" dir="2700000" algn="tl">
                    <a:srgbClr val="000000">
                      <a:alpha val="43137"/>
                    </a:srgbClr>
                  </a:outerShdw>
                </a:effectLst>
                <a:latin typeface="+mn-lt"/>
                <a:cs typeface="+mn-cs"/>
              </a:rPr>
              <a:t> может быть описан как сноп …</a:t>
            </a:r>
          </a:p>
        </p:txBody>
      </p:sp>
      <p:pic>
        <p:nvPicPr>
          <p:cNvPr id="90118" name="Рисунок 179"/>
          <p:cNvPicPr>
            <a:picLocks noChangeAspect="1"/>
          </p:cNvPicPr>
          <p:nvPr/>
        </p:nvPicPr>
        <p:blipFill>
          <a:blip r:embed="rId3" cstate="print"/>
          <a:srcRect/>
          <a:stretch>
            <a:fillRect/>
          </a:stretch>
        </p:blipFill>
        <p:spPr bwMode="auto">
          <a:xfrm>
            <a:off x="890588" y="1625600"/>
            <a:ext cx="7329487" cy="4502150"/>
          </a:xfrm>
          <a:prstGeom prst="rect">
            <a:avLst/>
          </a:prstGeom>
          <a:noFill/>
          <a:ln w="9525">
            <a:noFill/>
            <a:miter lim="800000"/>
            <a:headEnd/>
            <a:tailEnd/>
          </a:ln>
        </p:spPr>
      </p:pic>
      <p:sp>
        <p:nvSpPr>
          <p:cNvPr id="90119" name="TextBox 1"/>
          <p:cNvSpPr txBox="1">
            <a:spLocks noChangeArrowheads="1"/>
          </p:cNvSpPr>
          <p:nvPr/>
        </p:nvSpPr>
        <p:spPr bwMode="auto">
          <a:xfrm>
            <a:off x="6442075" y="2771775"/>
            <a:ext cx="2601913" cy="1323975"/>
          </a:xfrm>
          <a:prstGeom prst="rect">
            <a:avLst/>
          </a:prstGeom>
          <a:noFill/>
          <a:ln w="9525">
            <a:noFill/>
            <a:miter lim="800000"/>
            <a:headEnd/>
            <a:tailEnd/>
          </a:ln>
        </p:spPr>
        <p:txBody>
          <a:bodyPr>
            <a:spAutoFit/>
          </a:bodyPr>
          <a:lstStyle/>
          <a:p>
            <a:r>
              <a:rPr lang="ru-RU" sz="1600">
                <a:latin typeface="Calibri" pitchFamily="34" charset="0"/>
              </a:rPr>
              <a:t>с новыми свойствами,</a:t>
            </a:r>
          </a:p>
          <a:p>
            <a:r>
              <a:rPr lang="ru-RU" sz="1600">
                <a:latin typeface="Calibri" pitchFamily="34" charset="0"/>
              </a:rPr>
              <a:t>не имевшимися у элементов основания (например «коническая устойчивость»)</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84525"/>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7" name="TextBox 46"/>
          <p:cNvSpPr txBox="1"/>
          <p:nvPr/>
        </p:nvSpPr>
        <p:spPr>
          <a:xfrm>
            <a:off x="158750" y="-15875"/>
            <a:ext cx="5886450" cy="522288"/>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 или как </a:t>
            </a:r>
            <a:r>
              <a:rPr lang="ru-RU" sz="2800" dirty="0" err="1">
                <a:solidFill>
                  <a:schemeClr val="bg1"/>
                </a:solidFill>
                <a:effectLst>
                  <a:outerShdw blurRad="38100" dist="38100" dir="2700000" algn="tl">
                    <a:srgbClr val="000000">
                      <a:alpha val="43137"/>
                    </a:srgbClr>
                  </a:outerShdw>
                </a:effectLst>
                <a:latin typeface="+mn-lt"/>
                <a:cs typeface="+mn-cs"/>
              </a:rPr>
              <a:t>гиперсимплекс</a:t>
            </a:r>
            <a:r>
              <a:rPr lang="ru-RU" sz="2800" dirty="0">
                <a:solidFill>
                  <a:schemeClr val="bg1"/>
                </a:solidFill>
                <a:effectLst>
                  <a:outerShdw blurRad="38100" dist="38100" dir="2700000" algn="tl">
                    <a:srgbClr val="000000">
                      <a:alpha val="43137"/>
                    </a:srgbClr>
                  </a:outerShdw>
                </a:effectLst>
                <a:latin typeface="+mn-lt"/>
                <a:cs typeface="+mn-cs"/>
              </a:rPr>
              <a:t> в гиперсети</a:t>
            </a:r>
          </a:p>
        </p:txBody>
      </p:sp>
      <p:sp>
        <p:nvSpPr>
          <p:cNvPr id="92166" name="Прямоугольник 24"/>
          <p:cNvSpPr>
            <a:spLocks noChangeArrowheads="1"/>
          </p:cNvSpPr>
          <p:nvPr/>
        </p:nvSpPr>
        <p:spPr bwMode="auto">
          <a:xfrm>
            <a:off x="158750" y="1557338"/>
            <a:ext cx="4765675" cy="5078412"/>
          </a:xfrm>
          <a:prstGeom prst="rect">
            <a:avLst/>
          </a:prstGeom>
          <a:noFill/>
          <a:ln w="9525">
            <a:noFill/>
            <a:miter lim="800000"/>
            <a:headEnd/>
            <a:tailEnd/>
          </a:ln>
        </p:spPr>
        <p:txBody>
          <a:bodyPr>
            <a:spAutoFit/>
          </a:bodyPr>
          <a:lstStyle/>
          <a:p>
            <a:r>
              <a:rPr lang="ru-RU">
                <a:solidFill>
                  <a:srgbClr val="000000"/>
                </a:solidFill>
                <a:latin typeface="Calibri" pitchFamily="34" charset="0"/>
              </a:rPr>
              <a:t>Гиперсети состоят из геометрических структур, известных как </a:t>
            </a:r>
            <a:r>
              <a:rPr lang="ru-RU" b="1">
                <a:solidFill>
                  <a:srgbClr val="000000"/>
                </a:solidFill>
                <a:latin typeface="Calibri" pitchFamily="34" charset="0"/>
              </a:rPr>
              <a:t>реляционные симплексы </a:t>
            </a:r>
            <a:r>
              <a:rPr lang="ru-RU">
                <a:solidFill>
                  <a:srgbClr val="000000"/>
                </a:solidFill>
                <a:latin typeface="Calibri" pitchFamily="34" charset="0"/>
              </a:rPr>
              <a:t>или </a:t>
            </a:r>
            <a:r>
              <a:rPr lang="ru-RU" b="1">
                <a:solidFill>
                  <a:srgbClr val="000000"/>
                </a:solidFill>
                <a:latin typeface="Calibri" pitchFamily="34" charset="0"/>
              </a:rPr>
              <a:t>гиперсимплексы. </a:t>
            </a:r>
            <a:r>
              <a:rPr lang="ru-RU">
                <a:solidFill>
                  <a:srgbClr val="000000"/>
                </a:solidFill>
                <a:latin typeface="Calibri" pitchFamily="34" charset="0"/>
              </a:rPr>
              <a:t>Основание гиперсимплекса содержит множество элементов одного уровня, а его вершина образуется описанием их отношений и приобретает интегральные свойства, делающие ее элементом сети более высокого уровня – гиперсети. Реляционным такое структурированное множество элементов называется потому, что их отношения эксплицитно заданы. Гиперсеть представляет собой совокупность связанных гиперсимплексов. </a:t>
            </a:r>
          </a:p>
          <a:p>
            <a:endParaRPr lang="ru-RU">
              <a:solidFill>
                <a:srgbClr val="000000"/>
              </a:solidFill>
              <a:latin typeface="Calibri" pitchFamily="34" charset="0"/>
            </a:endParaRPr>
          </a:p>
          <a:p>
            <a:r>
              <a:rPr lang="ru-RU">
                <a:solidFill>
                  <a:srgbClr val="000000"/>
                </a:solidFill>
                <a:latin typeface="Calibri" pitchFamily="34" charset="0"/>
              </a:rPr>
              <a:t>Гиперсети являются инструментом формализации структуры и динамики в многоуровневых системах.</a:t>
            </a:r>
          </a:p>
          <a:p>
            <a:endParaRPr lang="ru-RU">
              <a:solidFill>
                <a:srgbClr val="000000"/>
              </a:solidFill>
              <a:latin typeface="Calibri" pitchFamily="34" charset="0"/>
            </a:endParaRPr>
          </a:p>
        </p:txBody>
      </p:sp>
      <p:pic>
        <p:nvPicPr>
          <p:cNvPr id="92167" name="Рисунок 25"/>
          <p:cNvPicPr>
            <a:picLocks noChangeAspect="1"/>
          </p:cNvPicPr>
          <p:nvPr/>
        </p:nvPicPr>
        <p:blipFill>
          <a:blip r:embed="rId3" cstate="print"/>
          <a:srcRect/>
          <a:stretch>
            <a:fillRect/>
          </a:stretch>
        </p:blipFill>
        <p:spPr bwMode="auto">
          <a:xfrm>
            <a:off x="5599113" y="1735138"/>
            <a:ext cx="3205162" cy="1824037"/>
          </a:xfrm>
          <a:prstGeom prst="rect">
            <a:avLst/>
          </a:prstGeom>
          <a:noFill/>
          <a:ln w="9525">
            <a:noFill/>
            <a:miter lim="800000"/>
            <a:headEnd/>
            <a:tailEnd/>
          </a:ln>
        </p:spPr>
      </p:pic>
      <p:sp>
        <p:nvSpPr>
          <p:cNvPr id="92168" name="TextBox 1"/>
          <p:cNvSpPr txBox="1">
            <a:spLocks noChangeArrowheads="1"/>
          </p:cNvSpPr>
          <p:nvPr/>
        </p:nvSpPr>
        <p:spPr bwMode="auto">
          <a:xfrm>
            <a:off x="158750" y="769938"/>
            <a:ext cx="8001000" cy="708025"/>
          </a:xfrm>
          <a:prstGeom prst="rect">
            <a:avLst/>
          </a:prstGeom>
          <a:noFill/>
          <a:ln w="9525">
            <a:noFill/>
            <a:miter lim="800000"/>
            <a:headEnd/>
            <a:tailEnd/>
          </a:ln>
        </p:spPr>
        <p:txBody>
          <a:bodyPr>
            <a:spAutoFit/>
          </a:bodyPr>
          <a:lstStyle/>
          <a:p>
            <a:r>
              <a:rPr lang="ru-RU" sz="2000" b="1">
                <a:solidFill>
                  <a:srgbClr val="920000"/>
                </a:solidFill>
                <a:latin typeface="Calibri" pitchFamily="34" charset="0"/>
              </a:rPr>
              <a:t>Гиперсети являются кандидатным математическим формализмом, для описания организации высших функций мозга. </a:t>
            </a:r>
          </a:p>
        </p:txBody>
      </p:sp>
      <p:pic>
        <p:nvPicPr>
          <p:cNvPr id="92169" name="Рисунок 3"/>
          <p:cNvPicPr>
            <a:picLocks noChangeAspect="1"/>
          </p:cNvPicPr>
          <p:nvPr/>
        </p:nvPicPr>
        <p:blipFill>
          <a:blip r:embed="rId4" cstate="print"/>
          <a:srcRect/>
          <a:stretch>
            <a:fillRect/>
          </a:stretch>
        </p:blipFill>
        <p:spPr bwMode="auto">
          <a:xfrm>
            <a:off x="5345113" y="4010025"/>
            <a:ext cx="3182937" cy="2643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10" name="Рисунок 184"/>
          <p:cNvPicPr>
            <a:picLocks noChangeAspect="1"/>
          </p:cNvPicPr>
          <p:nvPr/>
        </p:nvPicPr>
        <p:blipFill>
          <a:blip r:embed="rId3" cstate="print"/>
          <a:srcRect t="31586"/>
          <a:stretch>
            <a:fillRect/>
          </a:stretch>
        </p:blipFill>
        <p:spPr bwMode="auto">
          <a:xfrm>
            <a:off x="158750" y="1870075"/>
            <a:ext cx="8707438" cy="2554288"/>
          </a:xfrm>
          <a:prstGeom prst="rect">
            <a:avLst/>
          </a:prstGeom>
          <a:noFill/>
          <a:ln w="9525">
            <a:noFill/>
            <a:miter lim="800000"/>
            <a:headEnd/>
            <a:tailEnd/>
          </a:ln>
        </p:spPr>
      </p:pic>
      <p:sp>
        <p:nvSpPr>
          <p:cNvPr id="94211" name="TextBox 185"/>
          <p:cNvSpPr txBox="1">
            <a:spLocks noChangeArrowheads="1"/>
          </p:cNvSpPr>
          <p:nvPr/>
        </p:nvSpPr>
        <p:spPr bwMode="auto">
          <a:xfrm>
            <a:off x="661988" y="4743450"/>
            <a:ext cx="8093075" cy="1476375"/>
          </a:xfrm>
          <a:prstGeom prst="rect">
            <a:avLst/>
          </a:prstGeom>
          <a:noFill/>
          <a:ln w="9525">
            <a:noFill/>
            <a:miter lim="800000"/>
            <a:headEnd/>
            <a:tailEnd/>
          </a:ln>
        </p:spPr>
        <p:txBody>
          <a:bodyPr>
            <a:spAutoFit/>
          </a:bodyPr>
          <a:lstStyle/>
          <a:p>
            <a:r>
              <a:rPr lang="ru-RU">
                <a:solidFill>
                  <a:srgbClr val="000000"/>
                </a:solidFill>
                <a:latin typeface="Calibri" pitchFamily="34" charset="0"/>
              </a:rPr>
              <a:t>Гиперсети характеризуются тремя основными идеями: (1) «реляционного симплекса» или «гиперсимплекса», (2) того, что гиперсимплексы являются однозначным средством различения уровней в многоуровневых системах и (3) того, что они могут поддерживать устойчивую структуру </a:t>
            </a:r>
            <a:r>
              <a:rPr lang="en-US">
                <a:solidFill>
                  <a:srgbClr val="000000"/>
                </a:solidFill>
                <a:latin typeface="Calibri" pitchFamily="34" charset="0"/>
              </a:rPr>
              <a:t>(backcloth) </a:t>
            </a:r>
            <a:r>
              <a:rPr lang="ru-RU">
                <a:solidFill>
                  <a:srgbClr val="000000"/>
                </a:solidFill>
                <a:latin typeface="Calibri" pitchFamily="34" charset="0"/>
              </a:rPr>
              <a:t>и динамику активности </a:t>
            </a:r>
            <a:r>
              <a:rPr lang="en-US">
                <a:solidFill>
                  <a:srgbClr val="000000"/>
                </a:solidFill>
                <a:latin typeface="Calibri" pitchFamily="34" charset="0"/>
              </a:rPr>
              <a:t>(traffic) </a:t>
            </a:r>
            <a:r>
              <a:rPr lang="ru-RU">
                <a:solidFill>
                  <a:srgbClr val="000000"/>
                </a:solidFill>
                <a:latin typeface="Calibri" pitchFamily="34" charset="0"/>
              </a:rPr>
              <a:t>в многоуровневых системах.</a:t>
            </a:r>
          </a:p>
        </p:txBody>
      </p:sp>
      <p:sp>
        <p:nvSpPr>
          <p:cNvPr id="4" name="TextBox 3"/>
          <p:cNvSpPr txBox="1"/>
          <p:nvPr/>
        </p:nvSpPr>
        <p:spPr>
          <a:xfrm>
            <a:off x="1009650" y="863600"/>
            <a:ext cx="6877050" cy="830263"/>
          </a:xfrm>
          <a:prstGeom prst="rect">
            <a:avLst/>
          </a:prstGeom>
          <a:noFill/>
        </p:spPr>
        <p:txBody>
          <a:bodyPr>
            <a:spAutoFit/>
          </a:bodyPr>
          <a:lstStyle/>
          <a:p>
            <a:pPr algn="ctr" fontAlgn="auto">
              <a:spcBef>
                <a:spcPts val="0"/>
              </a:spcBef>
              <a:spcAft>
                <a:spcPts val="0"/>
              </a:spcAft>
              <a:defRPr/>
            </a:pPr>
            <a:r>
              <a:rPr lang="ru-RU" sz="2400" dirty="0">
                <a:solidFill>
                  <a:schemeClr val="tx1">
                    <a:lumMod val="65000"/>
                    <a:lumOff val="35000"/>
                  </a:schemeClr>
                </a:solidFill>
                <a:latin typeface="+mn-lt"/>
                <a:cs typeface="+mn-cs"/>
              </a:rPr>
              <a:t>Гиперсети представляют собой естественное расширение графов, гиперграфов и сетей</a:t>
            </a:r>
          </a:p>
        </p:txBody>
      </p:sp>
      <p:sp>
        <p:nvSpPr>
          <p:cNvPr id="27" name="Прямоугольник 26"/>
          <p:cNvSpPr/>
          <p:nvPr/>
        </p:nvSpPr>
        <p:spPr>
          <a:xfrm>
            <a:off x="-76199" y="-67747"/>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8" name="TextBox 27"/>
          <p:cNvSpPr txBox="1"/>
          <p:nvPr/>
        </p:nvSpPr>
        <p:spPr>
          <a:xfrm>
            <a:off x="158750" y="0"/>
            <a:ext cx="2424113" cy="523875"/>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Гиперсети это:</a:t>
            </a:r>
            <a:endParaRPr lang="ru-RU" sz="2800" i="1" dirty="0">
              <a:solidFill>
                <a:schemeClr val="bg1"/>
              </a:solidFill>
              <a:effectLst>
                <a:outerShdw blurRad="38100" dist="38100" dir="2700000" algn="tl">
                  <a:srgbClr val="000000">
                    <a:alpha val="43137"/>
                  </a:srgbClr>
                </a:outerShdw>
              </a:effectLst>
              <a:latin typeface="+mn-lt"/>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67747"/>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7" name="TextBox 46"/>
          <p:cNvSpPr txBox="1"/>
          <p:nvPr/>
        </p:nvSpPr>
        <p:spPr>
          <a:xfrm>
            <a:off x="158750" y="-4763"/>
            <a:ext cx="2424113" cy="522288"/>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Гиперсети это:</a:t>
            </a:r>
            <a:endParaRPr lang="ru-RU" sz="2800" i="1" dirty="0">
              <a:solidFill>
                <a:schemeClr val="bg1"/>
              </a:solidFill>
              <a:effectLst>
                <a:outerShdw blurRad="38100" dist="38100" dir="2700000" algn="tl">
                  <a:srgbClr val="000000">
                    <a:alpha val="43137"/>
                  </a:srgbClr>
                </a:outerShdw>
              </a:effectLst>
              <a:latin typeface="+mn-lt"/>
              <a:cs typeface="+mn-cs"/>
            </a:endParaRPr>
          </a:p>
        </p:txBody>
      </p:sp>
      <p:pic>
        <p:nvPicPr>
          <p:cNvPr id="96262" name="Рисунок 25"/>
          <p:cNvPicPr>
            <a:picLocks noChangeAspect="1"/>
          </p:cNvPicPr>
          <p:nvPr/>
        </p:nvPicPr>
        <p:blipFill>
          <a:blip r:embed="rId3" cstate="print"/>
          <a:srcRect/>
          <a:stretch>
            <a:fillRect/>
          </a:stretch>
        </p:blipFill>
        <p:spPr bwMode="auto">
          <a:xfrm>
            <a:off x="1054100" y="2363788"/>
            <a:ext cx="6578600" cy="4279900"/>
          </a:xfrm>
          <a:prstGeom prst="rect">
            <a:avLst/>
          </a:prstGeom>
          <a:noFill/>
          <a:ln w="9525">
            <a:noFill/>
            <a:miter lim="800000"/>
            <a:headEnd/>
            <a:tailEnd/>
          </a:ln>
        </p:spPr>
      </p:pic>
      <p:sp>
        <p:nvSpPr>
          <p:cNvPr id="96263" name="TextBox 26"/>
          <p:cNvSpPr txBox="1">
            <a:spLocks noChangeArrowheads="1"/>
          </p:cNvSpPr>
          <p:nvPr/>
        </p:nvSpPr>
        <p:spPr bwMode="auto">
          <a:xfrm>
            <a:off x="596900" y="1314450"/>
            <a:ext cx="5583238" cy="523875"/>
          </a:xfrm>
          <a:prstGeom prst="rect">
            <a:avLst/>
          </a:prstGeom>
          <a:noFill/>
          <a:ln w="9525">
            <a:noFill/>
            <a:miter lim="800000"/>
            <a:headEnd/>
            <a:tailEnd/>
          </a:ln>
        </p:spPr>
        <p:txBody>
          <a:bodyPr wrap="none">
            <a:spAutoFit/>
          </a:bodyPr>
          <a:lstStyle/>
          <a:p>
            <a:r>
              <a:rPr lang="ru-RU" sz="2800">
                <a:solidFill>
                  <a:srgbClr val="000000"/>
                </a:solidFill>
                <a:latin typeface="Calibri" pitchFamily="34" charset="0"/>
              </a:rPr>
              <a:t>Гиперсети – это сети сетей сетей</a:t>
            </a:r>
            <a:r>
              <a:rPr lang="en-US" sz="2800">
                <a:solidFill>
                  <a:srgbClr val="000000"/>
                </a:solidFill>
                <a:latin typeface="Calibri" pitchFamily="34" charset="0"/>
              </a:rPr>
              <a:t>…</a:t>
            </a:r>
            <a:endParaRPr lang="ru-RU" sz="28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TextBox 36"/>
          <p:cNvSpPr txBox="1">
            <a:spLocks noChangeArrowheads="1"/>
          </p:cNvSpPr>
          <p:nvPr/>
        </p:nvSpPr>
        <p:spPr bwMode="auto">
          <a:xfrm>
            <a:off x="1135063" y="1103313"/>
            <a:ext cx="7112000" cy="461962"/>
          </a:xfrm>
          <a:prstGeom prst="rect">
            <a:avLst/>
          </a:prstGeom>
          <a:noFill/>
          <a:ln w="9525">
            <a:noFill/>
            <a:miter lim="800000"/>
            <a:headEnd/>
            <a:tailEnd/>
          </a:ln>
        </p:spPr>
        <p:txBody>
          <a:bodyPr wrap="none">
            <a:spAutoFit/>
          </a:bodyPr>
          <a:lstStyle/>
          <a:p>
            <a:r>
              <a:rPr lang="el-GR" sz="2400" b="1" i="1">
                <a:latin typeface="Calibri" pitchFamily="34" charset="0"/>
              </a:rPr>
              <a:t>α</a:t>
            </a:r>
            <a:r>
              <a:rPr lang="ru-RU" sz="2400" b="1" i="1">
                <a:latin typeface="Calibri" pitchFamily="34" charset="0"/>
              </a:rPr>
              <a:t>-коги </a:t>
            </a:r>
            <a:r>
              <a:rPr lang="ru-RU" sz="2400">
                <a:latin typeface="Calibri" pitchFamily="34" charset="0"/>
              </a:rPr>
              <a:t>– это классические функциональные системы</a:t>
            </a:r>
          </a:p>
        </p:txBody>
      </p:sp>
      <p:sp>
        <p:nvSpPr>
          <p:cNvPr id="42" name="TextBox 41"/>
          <p:cNvSpPr txBox="1"/>
          <p:nvPr/>
        </p:nvSpPr>
        <p:spPr>
          <a:xfrm>
            <a:off x="1255713" y="1616075"/>
            <a:ext cx="6937375" cy="1322388"/>
          </a:xfrm>
          <a:prstGeom prst="rect">
            <a:avLst/>
          </a:prstGeom>
          <a:noFill/>
        </p:spPr>
        <p:txBody>
          <a:bodyPr wrap="none">
            <a:spAutoFit/>
          </a:bodyPr>
          <a:lstStyle/>
          <a:p>
            <a:pPr marL="457200" indent="-457200" fontAlgn="auto">
              <a:spcBef>
                <a:spcPts val="0"/>
              </a:spcBef>
              <a:spcAft>
                <a:spcPts val="0"/>
              </a:spcAft>
              <a:buFont typeface="Arial" panose="020B0604020202020204" pitchFamily="34" charset="0"/>
              <a:buChar char="•"/>
              <a:defRPr/>
            </a:pPr>
            <a:r>
              <a:rPr lang="el-GR" sz="2000" b="1" i="1" dirty="0">
                <a:latin typeface="+mn-lt"/>
                <a:cs typeface="+mn-cs"/>
              </a:rPr>
              <a:t>α</a:t>
            </a:r>
            <a:r>
              <a:rPr lang="ru-RU" sz="2000" b="1" i="1" dirty="0">
                <a:latin typeface="+mn-lt"/>
                <a:cs typeface="+mn-cs"/>
              </a:rPr>
              <a:t>-</a:t>
            </a:r>
            <a:r>
              <a:rPr lang="ru-RU" sz="2000" b="1" i="1" dirty="0" err="1">
                <a:latin typeface="+mn-lt"/>
                <a:cs typeface="+mn-cs"/>
              </a:rPr>
              <a:t>коги</a:t>
            </a:r>
            <a:r>
              <a:rPr lang="ru-RU" sz="2000" b="1" i="1" dirty="0">
                <a:latin typeface="+mn-lt"/>
                <a:cs typeface="+mn-cs"/>
              </a:rPr>
              <a:t> </a:t>
            </a:r>
            <a:r>
              <a:rPr lang="ru-RU" sz="2000" dirty="0">
                <a:latin typeface="+mn-lt"/>
                <a:cs typeface="+mn-cs"/>
              </a:rPr>
              <a:t>обладают </a:t>
            </a:r>
            <a:r>
              <a:rPr lang="ru-RU" sz="2000" dirty="0" err="1">
                <a:latin typeface="+mn-lt"/>
                <a:cs typeface="+mn-cs"/>
              </a:rPr>
              <a:t>операциональной</a:t>
            </a:r>
            <a:r>
              <a:rPr lang="ru-RU" sz="2000" dirty="0">
                <a:latin typeface="+mn-lt"/>
                <a:cs typeface="+mn-cs"/>
              </a:rPr>
              <a:t> архитектоникой</a:t>
            </a:r>
            <a:endParaRPr lang="en-US" sz="2000" dirty="0">
              <a:latin typeface="+mn-lt"/>
              <a:cs typeface="+mn-cs"/>
            </a:endParaRPr>
          </a:p>
          <a:p>
            <a:pPr marL="457200" indent="-457200" fontAlgn="auto">
              <a:spcBef>
                <a:spcPts val="0"/>
              </a:spcBef>
              <a:spcAft>
                <a:spcPts val="0"/>
              </a:spcAft>
              <a:buFont typeface="Arial" panose="020B0604020202020204" pitchFamily="34" charset="0"/>
              <a:buChar char="•"/>
              <a:defRPr/>
            </a:pPr>
            <a:r>
              <a:rPr lang="el-GR" sz="2000" b="1" i="1" dirty="0">
                <a:latin typeface="+mn-lt"/>
                <a:cs typeface="+mn-cs"/>
              </a:rPr>
              <a:t>α</a:t>
            </a:r>
            <a:r>
              <a:rPr lang="ru-RU" sz="2000" b="1" i="1" dirty="0">
                <a:latin typeface="+mn-lt"/>
                <a:cs typeface="+mn-cs"/>
              </a:rPr>
              <a:t>-</a:t>
            </a:r>
            <a:r>
              <a:rPr lang="ru-RU" sz="2000" b="1" i="1" dirty="0" err="1">
                <a:latin typeface="+mn-lt"/>
                <a:cs typeface="+mn-cs"/>
              </a:rPr>
              <a:t>коги</a:t>
            </a:r>
            <a:r>
              <a:rPr lang="ru-RU" sz="2000" b="1" i="1" dirty="0">
                <a:latin typeface="+mn-lt"/>
                <a:cs typeface="+mn-cs"/>
              </a:rPr>
              <a:t> </a:t>
            </a:r>
            <a:r>
              <a:rPr lang="ru-RU" sz="2000" dirty="0">
                <a:latin typeface="+mn-lt"/>
                <a:cs typeface="+mn-cs"/>
              </a:rPr>
              <a:t>выделяются по результату для адаптивного агента</a:t>
            </a:r>
            <a:endParaRPr lang="en-US" sz="2000" dirty="0">
              <a:latin typeface="+mn-lt"/>
              <a:cs typeface="+mn-cs"/>
            </a:endParaRPr>
          </a:p>
          <a:p>
            <a:pPr fontAlgn="auto">
              <a:spcBef>
                <a:spcPts val="0"/>
              </a:spcBef>
              <a:spcAft>
                <a:spcPts val="0"/>
              </a:spcAft>
              <a:defRPr/>
            </a:pPr>
            <a:endParaRPr lang="ru-RU" sz="2000" dirty="0">
              <a:latin typeface="+mn-lt"/>
              <a:cs typeface="+mn-cs"/>
            </a:endParaRPr>
          </a:p>
          <a:p>
            <a:pPr marL="457200" indent="-457200" fontAlgn="auto">
              <a:spcBef>
                <a:spcPts val="0"/>
              </a:spcBef>
              <a:spcAft>
                <a:spcPts val="0"/>
              </a:spcAft>
              <a:buFont typeface="Arial" panose="020B0604020202020204" pitchFamily="34" charset="0"/>
              <a:buChar char="•"/>
              <a:defRPr/>
            </a:pPr>
            <a:endParaRPr lang="ru-RU" sz="2000" dirty="0">
              <a:latin typeface="+mn-lt"/>
              <a:cs typeface="+mn-cs"/>
            </a:endParaRPr>
          </a:p>
        </p:txBody>
      </p:sp>
      <p:sp>
        <p:nvSpPr>
          <p:cNvPr id="46" name="Прямоугольник 45"/>
          <p:cNvSpPr/>
          <p:nvPr/>
        </p:nvSpPr>
        <p:spPr>
          <a:xfrm>
            <a:off x="-76199" y="-84525"/>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7" name="TextBox 46"/>
          <p:cNvSpPr txBox="1"/>
          <p:nvPr/>
        </p:nvSpPr>
        <p:spPr>
          <a:xfrm>
            <a:off x="158750" y="-34925"/>
            <a:ext cx="5300663" cy="523875"/>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Виды когнитивных групп: </a:t>
            </a:r>
            <a:r>
              <a:rPr lang="el-GR" sz="2800" b="1" i="1" dirty="0">
                <a:solidFill>
                  <a:schemeClr val="bg1"/>
                </a:solidFill>
                <a:effectLst>
                  <a:outerShdw blurRad="38100" dist="38100" dir="2700000" algn="tl">
                    <a:srgbClr val="000000">
                      <a:alpha val="43137"/>
                    </a:srgbClr>
                  </a:outerShdw>
                </a:effectLst>
                <a:latin typeface="+mn-lt"/>
                <a:cs typeface="+mn-cs"/>
              </a:rPr>
              <a:t>α-</a:t>
            </a:r>
            <a:r>
              <a:rPr lang="ru-RU" sz="2800" b="1" i="1" dirty="0" err="1">
                <a:solidFill>
                  <a:schemeClr val="bg1"/>
                </a:solidFill>
                <a:effectLst>
                  <a:outerShdw blurRad="38100" dist="38100" dir="2700000" algn="tl">
                    <a:srgbClr val="000000">
                      <a:alpha val="43137"/>
                    </a:srgbClr>
                  </a:outerShdw>
                </a:effectLst>
                <a:latin typeface="+mn-lt"/>
                <a:cs typeface="+mn-cs"/>
              </a:rPr>
              <a:t>коги</a:t>
            </a:r>
            <a:r>
              <a:rPr lang="ru-RU" sz="2800" b="1" i="1" dirty="0">
                <a:solidFill>
                  <a:schemeClr val="bg1"/>
                </a:solidFill>
                <a:effectLst>
                  <a:outerShdw blurRad="38100" dist="38100" dir="2700000" algn="tl">
                    <a:srgbClr val="000000">
                      <a:alpha val="43137"/>
                    </a:srgbClr>
                  </a:outerShdw>
                </a:effectLst>
                <a:latin typeface="+mn-lt"/>
                <a:cs typeface="+mn-cs"/>
              </a:rPr>
              <a:t>  </a:t>
            </a:r>
          </a:p>
        </p:txBody>
      </p:sp>
      <p:pic>
        <p:nvPicPr>
          <p:cNvPr id="98312" name="Picture 3" descr="PKA - oper architect"/>
          <p:cNvPicPr>
            <a:picLocks noChangeAspect="1" noChangeArrowheads="1"/>
          </p:cNvPicPr>
          <p:nvPr/>
        </p:nvPicPr>
        <p:blipFill>
          <a:blip r:embed="rId3" cstate="print"/>
          <a:srcRect t="6711"/>
          <a:stretch>
            <a:fillRect/>
          </a:stretch>
        </p:blipFill>
        <p:spPr bwMode="auto">
          <a:xfrm>
            <a:off x="1516063" y="2579688"/>
            <a:ext cx="6346825" cy="338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84525"/>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158750" y="-34925"/>
            <a:ext cx="5300663" cy="523875"/>
          </a:xfrm>
          <a:prstGeom prst="rect">
            <a:avLst/>
          </a:prstGeom>
          <a:noFill/>
        </p:spPr>
        <p:txBody>
          <a:bodyPr wrap="none">
            <a:spAutoFit/>
          </a:bodyPr>
          <a:lstStyle/>
          <a:p>
            <a:pPr fontAlgn="auto">
              <a:spcBef>
                <a:spcPts val="0"/>
              </a:spcBef>
              <a:spcAft>
                <a:spcPts val="0"/>
              </a:spcAft>
              <a:defRPr/>
            </a:pPr>
            <a:r>
              <a:rPr lang="ru-RU" sz="2800" dirty="0">
                <a:solidFill>
                  <a:schemeClr val="bg1"/>
                </a:solidFill>
                <a:effectLst>
                  <a:outerShdw blurRad="38100" dist="38100" dir="2700000" algn="tl">
                    <a:srgbClr val="000000">
                      <a:alpha val="43137"/>
                    </a:srgbClr>
                  </a:outerShdw>
                </a:effectLst>
                <a:latin typeface="+mn-lt"/>
                <a:cs typeface="+mn-cs"/>
              </a:rPr>
              <a:t>Виды когнитивных групп: </a:t>
            </a:r>
            <a:r>
              <a:rPr lang="el-GR" sz="2800" b="1" i="1" dirty="0">
                <a:solidFill>
                  <a:schemeClr val="bg1"/>
                </a:solidFill>
                <a:effectLst>
                  <a:outerShdw blurRad="38100" dist="38100" dir="2700000" algn="tl">
                    <a:srgbClr val="000000">
                      <a:alpha val="43137"/>
                    </a:srgbClr>
                  </a:outerShdw>
                </a:effectLst>
                <a:latin typeface="+mn-lt"/>
                <a:cs typeface="+mn-cs"/>
              </a:rPr>
              <a:t>α-</a:t>
            </a:r>
            <a:r>
              <a:rPr lang="ru-RU" sz="2800" b="1" i="1" dirty="0" err="1">
                <a:solidFill>
                  <a:schemeClr val="bg1"/>
                </a:solidFill>
                <a:effectLst>
                  <a:outerShdw blurRad="38100" dist="38100" dir="2700000" algn="tl">
                    <a:srgbClr val="000000">
                      <a:alpha val="43137"/>
                    </a:srgbClr>
                  </a:outerShdw>
                </a:effectLst>
                <a:latin typeface="+mn-lt"/>
                <a:cs typeface="+mn-cs"/>
              </a:rPr>
              <a:t>коги</a:t>
            </a:r>
            <a:r>
              <a:rPr lang="ru-RU" sz="2800" b="1" i="1" dirty="0">
                <a:solidFill>
                  <a:schemeClr val="bg1"/>
                </a:solidFill>
                <a:effectLst>
                  <a:outerShdw blurRad="38100" dist="38100" dir="2700000" algn="tl">
                    <a:srgbClr val="000000">
                      <a:alpha val="43137"/>
                    </a:srgbClr>
                  </a:outerShdw>
                </a:effectLst>
                <a:latin typeface="+mn-lt"/>
                <a:cs typeface="+mn-cs"/>
              </a:rPr>
              <a:t>  </a:t>
            </a:r>
          </a:p>
        </p:txBody>
      </p:sp>
      <p:sp>
        <p:nvSpPr>
          <p:cNvPr id="100358" name="TextBox 36"/>
          <p:cNvSpPr txBox="1">
            <a:spLocks noChangeArrowheads="1"/>
          </p:cNvSpPr>
          <p:nvPr/>
        </p:nvSpPr>
        <p:spPr bwMode="auto">
          <a:xfrm>
            <a:off x="1133475" y="1096963"/>
            <a:ext cx="7112000" cy="461962"/>
          </a:xfrm>
          <a:prstGeom prst="rect">
            <a:avLst/>
          </a:prstGeom>
          <a:noFill/>
          <a:ln w="9525">
            <a:noFill/>
            <a:miter lim="800000"/>
            <a:headEnd/>
            <a:tailEnd/>
          </a:ln>
        </p:spPr>
        <p:txBody>
          <a:bodyPr wrap="none">
            <a:spAutoFit/>
          </a:bodyPr>
          <a:lstStyle/>
          <a:p>
            <a:r>
              <a:rPr lang="el-GR" sz="2400" b="1" i="1">
                <a:latin typeface="Calibri" pitchFamily="34" charset="0"/>
              </a:rPr>
              <a:t>α</a:t>
            </a:r>
            <a:r>
              <a:rPr lang="ru-RU" sz="2400" b="1" i="1">
                <a:latin typeface="Calibri" pitchFamily="34" charset="0"/>
              </a:rPr>
              <a:t>-коги </a:t>
            </a:r>
            <a:r>
              <a:rPr lang="ru-RU" sz="2400">
                <a:latin typeface="Calibri" pitchFamily="34" charset="0"/>
              </a:rPr>
              <a:t>– это классические функциональные системы</a:t>
            </a:r>
          </a:p>
        </p:txBody>
      </p:sp>
      <p:sp>
        <p:nvSpPr>
          <p:cNvPr id="100359" name="TextBox 40"/>
          <p:cNvSpPr txBox="1">
            <a:spLocks noChangeArrowheads="1"/>
          </p:cNvSpPr>
          <p:nvPr/>
        </p:nvSpPr>
        <p:spPr bwMode="auto">
          <a:xfrm>
            <a:off x="1246188" y="1620838"/>
            <a:ext cx="6937375" cy="1016000"/>
          </a:xfrm>
          <a:prstGeom prst="rect">
            <a:avLst/>
          </a:prstGeom>
          <a:noFill/>
          <a:ln w="9525">
            <a:noFill/>
            <a:miter lim="800000"/>
            <a:headEnd/>
            <a:tailEnd/>
          </a:ln>
        </p:spPr>
        <p:txBody>
          <a:bodyPr wrap="none">
            <a:spAutoFit/>
          </a:bodyPr>
          <a:lstStyle/>
          <a:p>
            <a:pPr marL="457200" indent="-457200">
              <a:buFont typeface="Arial" charset="0"/>
              <a:buChar char="•"/>
            </a:pPr>
            <a:r>
              <a:rPr lang="el-GR" sz="2000" b="1" i="1">
                <a:latin typeface="Calibri" pitchFamily="34" charset="0"/>
              </a:rPr>
              <a:t>α</a:t>
            </a:r>
            <a:r>
              <a:rPr lang="ru-RU" sz="2000" b="1" i="1">
                <a:latin typeface="Calibri" pitchFamily="34" charset="0"/>
              </a:rPr>
              <a:t>-коги </a:t>
            </a:r>
            <a:r>
              <a:rPr lang="ru-RU" sz="2000">
                <a:latin typeface="Calibri" pitchFamily="34" charset="0"/>
              </a:rPr>
              <a:t>обладают операциональной архитектоникой</a:t>
            </a:r>
            <a:endParaRPr lang="en-US" sz="2000">
              <a:latin typeface="Calibri" pitchFamily="34" charset="0"/>
            </a:endParaRPr>
          </a:p>
          <a:p>
            <a:pPr marL="457200" indent="-457200">
              <a:buFont typeface="Arial" charset="0"/>
              <a:buChar char="•"/>
            </a:pPr>
            <a:r>
              <a:rPr lang="el-GR" sz="2000" b="1" i="1">
                <a:latin typeface="Calibri" pitchFamily="34" charset="0"/>
              </a:rPr>
              <a:t>α</a:t>
            </a:r>
            <a:r>
              <a:rPr lang="ru-RU" sz="2000" b="1" i="1">
                <a:latin typeface="Calibri" pitchFamily="34" charset="0"/>
              </a:rPr>
              <a:t>-коги </a:t>
            </a:r>
            <a:r>
              <a:rPr lang="ru-RU" sz="2000">
                <a:latin typeface="Calibri" pitchFamily="34" charset="0"/>
              </a:rPr>
              <a:t>выделяются по результату для адаптивного агента</a:t>
            </a:r>
            <a:endParaRPr lang="en-US" sz="2000">
              <a:latin typeface="Calibri" pitchFamily="34" charset="0"/>
            </a:endParaRPr>
          </a:p>
          <a:p>
            <a:pPr marL="457200" indent="-457200">
              <a:buFont typeface="Arial" charset="0"/>
              <a:buChar char="•"/>
            </a:pPr>
            <a:r>
              <a:rPr lang="el-GR" sz="2000" b="1" i="1">
                <a:latin typeface="Calibri" pitchFamily="34" charset="0"/>
              </a:rPr>
              <a:t>α</a:t>
            </a:r>
            <a:r>
              <a:rPr lang="ru-RU" sz="2000" b="1" i="1">
                <a:latin typeface="Calibri" pitchFamily="34" charset="0"/>
              </a:rPr>
              <a:t>-коги </a:t>
            </a:r>
            <a:r>
              <a:rPr lang="ru-RU" sz="2000">
                <a:latin typeface="Calibri" pitchFamily="34" charset="0"/>
              </a:rPr>
              <a:t>имеют распределенную локализацию в мозге </a:t>
            </a:r>
          </a:p>
        </p:txBody>
      </p:sp>
      <p:grpSp>
        <p:nvGrpSpPr>
          <p:cNvPr id="100360" name="Группа 41"/>
          <p:cNvGrpSpPr>
            <a:grpSpLocks/>
          </p:cNvGrpSpPr>
          <p:nvPr/>
        </p:nvGrpSpPr>
        <p:grpSpPr bwMode="auto">
          <a:xfrm>
            <a:off x="274638" y="3506788"/>
            <a:ext cx="8640762" cy="3181350"/>
            <a:chOff x="251520" y="3317124"/>
            <a:chExt cx="8641105" cy="3182643"/>
          </a:xfrm>
        </p:grpSpPr>
        <p:pic>
          <p:nvPicPr>
            <p:cNvPr id="100361" name="Picture 2"/>
            <p:cNvPicPr>
              <a:picLocks noChangeAspect="1" noChangeArrowheads="1"/>
            </p:cNvPicPr>
            <p:nvPr/>
          </p:nvPicPr>
          <p:blipFill>
            <a:blip r:embed="rId3" cstate="print"/>
            <a:srcRect l="3494" t="38605" r="2377" b="25839"/>
            <a:stretch>
              <a:fillRect/>
            </a:stretch>
          </p:blipFill>
          <p:spPr bwMode="auto">
            <a:xfrm>
              <a:off x="251520" y="3710431"/>
              <a:ext cx="6474691" cy="1528835"/>
            </a:xfrm>
            <a:prstGeom prst="rect">
              <a:avLst/>
            </a:prstGeom>
            <a:noFill/>
            <a:ln w="9525">
              <a:noFill/>
              <a:miter lim="800000"/>
              <a:headEnd/>
              <a:tailEnd/>
            </a:ln>
          </p:spPr>
        </p:pic>
        <p:sp>
          <p:nvSpPr>
            <p:cNvPr id="100362" name="TextBox 43"/>
            <p:cNvSpPr txBox="1">
              <a:spLocks noChangeArrowheads="1"/>
            </p:cNvSpPr>
            <p:nvPr/>
          </p:nvSpPr>
          <p:spPr bwMode="auto">
            <a:xfrm>
              <a:off x="6897104" y="5635435"/>
              <a:ext cx="1544654" cy="707886"/>
            </a:xfrm>
            <a:prstGeom prst="rect">
              <a:avLst/>
            </a:prstGeom>
            <a:noFill/>
            <a:ln w="9525">
              <a:noFill/>
              <a:miter lim="800000"/>
              <a:headEnd/>
              <a:tailEnd/>
            </a:ln>
          </p:spPr>
          <p:txBody>
            <a:bodyPr wrap="none">
              <a:spAutoFit/>
            </a:bodyPr>
            <a:lstStyle/>
            <a:p>
              <a:r>
                <a:rPr lang="ru-RU" sz="2000" b="1">
                  <a:solidFill>
                    <a:srgbClr val="365F9C"/>
                  </a:solidFill>
                  <a:latin typeface="Calibri" pitchFamily="34" charset="0"/>
                </a:rPr>
                <a:t>Коннектом:</a:t>
              </a:r>
              <a:r>
                <a:rPr lang="en-US" sz="2000" b="1">
                  <a:solidFill>
                    <a:srgbClr val="365F9C"/>
                  </a:solidFill>
                  <a:latin typeface="Calibri" pitchFamily="34" charset="0"/>
                </a:rPr>
                <a:t> </a:t>
              </a:r>
              <a:endParaRPr lang="ru-RU" sz="2000" b="1">
                <a:solidFill>
                  <a:srgbClr val="365F9C"/>
                </a:solidFill>
                <a:latin typeface="Calibri" pitchFamily="34" charset="0"/>
              </a:endParaRPr>
            </a:p>
            <a:p>
              <a:r>
                <a:rPr lang="ru-RU" sz="2000">
                  <a:solidFill>
                    <a:srgbClr val="000000"/>
                  </a:solidFill>
                  <a:latin typeface="Calibri" pitchFamily="34" charset="0"/>
                </a:rPr>
                <a:t>нейроны</a:t>
              </a:r>
            </a:p>
          </p:txBody>
        </p:sp>
        <p:sp>
          <p:nvSpPr>
            <p:cNvPr id="100363" name="TextBox 44"/>
            <p:cNvSpPr txBox="1">
              <a:spLocks noChangeArrowheads="1"/>
            </p:cNvSpPr>
            <p:nvPr/>
          </p:nvSpPr>
          <p:spPr bwMode="auto">
            <a:xfrm>
              <a:off x="1151466" y="3317124"/>
              <a:ext cx="541221" cy="584775"/>
            </a:xfrm>
            <a:prstGeom prst="rect">
              <a:avLst/>
            </a:prstGeom>
            <a:noFill/>
            <a:ln w="9525">
              <a:noFill/>
              <a:miter lim="800000"/>
              <a:headEnd/>
              <a:tailEnd/>
            </a:ln>
          </p:spPr>
          <p:txBody>
            <a:bodyPr>
              <a:spAutoFit/>
            </a:bodyPr>
            <a:lstStyle/>
            <a:p>
              <a:r>
                <a:rPr lang="el-GR" sz="3200" b="1">
                  <a:solidFill>
                    <a:srgbClr val="262626"/>
                  </a:solidFill>
                  <a:latin typeface="Calibri" pitchFamily="34" charset="0"/>
                </a:rPr>
                <a:t>α</a:t>
              </a:r>
              <a:r>
                <a:rPr lang="en-US" sz="2600" b="1" baseline="-25000">
                  <a:solidFill>
                    <a:srgbClr val="262626"/>
                  </a:solidFill>
                  <a:latin typeface="Calibri" pitchFamily="34" charset="0"/>
                </a:rPr>
                <a:t>1</a:t>
              </a:r>
              <a:endParaRPr lang="ru-RU" sz="2600" b="1">
                <a:solidFill>
                  <a:srgbClr val="262626"/>
                </a:solidFill>
                <a:latin typeface="Calibri" pitchFamily="34" charset="0"/>
              </a:endParaRPr>
            </a:p>
          </p:txBody>
        </p:sp>
        <p:sp>
          <p:nvSpPr>
            <p:cNvPr id="100364" name="TextBox 45"/>
            <p:cNvSpPr txBox="1">
              <a:spLocks noChangeArrowheads="1"/>
            </p:cNvSpPr>
            <p:nvPr/>
          </p:nvSpPr>
          <p:spPr bwMode="auto">
            <a:xfrm>
              <a:off x="6934781" y="3507140"/>
              <a:ext cx="1957844" cy="1261884"/>
            </a:xfrm>
            <a:prstGeom prst="rect">
              <a:avLst/>
            </a:prstGeom>
            <a:noFill/>
            <a:ln w="9525">
              <a:noFill/>
              <a:miter lim="800000"/>
              <a:headEnd/>
              <a:tailEnd/>
            </a:ln>
          </p:spPr>
          <p:txBody>
            <a:bodyPr wrap="none">
              <a:spAutoFit/>
            </a:bodyPr>
            <a:lstStyle/>
            <a:p>
              <a:r>
                <a:rPr lang="ru-RU" sz="2000" b="1">
                  <a:solidFill>
                    <a:srgbClr val="C00000"/>
                  </a:solidFill>
                  <a:latin typeface="Calibri" pitchFamily="34" charset="0"/>
                </a:rPr>
                <a:t>Когнитом: </a:t>
              </a:r>
            </a:p>
            <a:p>
              <a:r>
                <a:rPr lang="el-GR" sz="2000" b="1" i="1">
                  <a:latin typeface="Calibri" pitchFamily="34" charset="0"/>
                </a:rPr>
                <a:t>α</a:t>
              </a:r>
              <a:r>
                <a:rPr lang="ru-RU" sz="2000" b="1" i="1">
                  <a:latin typeface="Calibri" pitchFamily="34" charset="0"/>
                </a:rPr>
                <a:t>-коги</a:t>
              </a:r>
            </a:p>
            <a:p>
              <a:r>
                <a:rPr lang="ru-RU">
                  <a:latin typeface="Calibri" pitchFamily="34" charset="0"/>
                </a:rPr>
                <a:t>(функциональные</a:t>
              </a:r>
            </a:p>
            <a:p>
              <a:r>
                <a:rPr lang="ru-RU">
                  <a:latin typeface="Calibri" pitchFamily="34" charset="0"/>
                </a:rPr>
                <a:t>системы)</a:t>
              </a:r>
            </a:p>
          </p:txBody>
        </p:sp>
        <p:grpSp>
          <p:nvGrpSpPr>
            <p:cNvPr id="100365" name="Группа 46"/>
            <p:cNvGrpSpPr>
              <a:grpSpLocks/>
            </p:cNvGrpSpPr>
            <p:nvPr/>
          </p:nvGrpSpPr>
          <p:grpSpPr bwMode="auto">
            <a:xfrm>
              <a:off x="381032" y="5254441"/>
              <a:ext cx="6328561" cy="1245326"/>
              <a:chOff x="2368730" y="698472"/>
              <a:chExt cx="7256134" cy="1557048"/>
            </a:xfrm>
          </p:grpSpPr>
          <p:pic>
            <p:nvPicPr>
              <p:cNvPr id="100368" name="Picture 2" descr="http://www.alphagalileo.org/AssetViewer.aspx?AssetId=79384&amp;CultureCode=en&amp;MaxWidth=800&amp;MaxHeight=400"/>
              <p:cNvPicPr>
                <a:picLocks noChangeAspect="1" noChangeArrowheads="1"/>
              </p:cNvPicPr>
              <p:nvPr/>
            </p:nvPicPr>
            <p:blipFill>
              <a:blip r:embed="rId4" cstate="print"/>
              <a:srcRect l="10323" t="4231" r="14934" b="4564"/>
              <a:stretch>
                <a:fillRect/>
              </a:stretch>
            </p:blipFill>
            <p:spPr bwMode="auto">
              <a:xfrm>
                <a:off x="2368730" y="698472"/>
                <a:ext cx="1842613" cy="1557048"/>
              </a:xfrm>
              <a:prstGeom prst="rect">
                <a:avLst/>
              </a:prstGeom>
              <a:noFill/>
              <a:ln w="9525">
                <a:noFill/>
                <a:miter lim="800000"/>
                <a:headEnd/>
                <a:tailEnd/>
              </a:ln>
            </p:spPr>
          </p:pic>
          <p:pic>
            <p:nvPicPr>
              <p:cNvPr id="100369" name="Picture 2" descr="http://www.alphagalileo.org/AssetViewer.aspx?AssetId=79384&amp;CultureCode=en&amp;MaxWidth=800&amp;MaxHeight=400"/>
              <p:cNvPicPr>
                <a:picLocks noChangeAspect="1" noChangeArrowheads="1"/>
              </p:cNvPicPr>
              <p:nvPr/>
            </p:nvPicPr>
            <p:blipFill>
              <a:blip r:embed="rId4" cstate="print"/>
              <a:srcRect l="10323" t="4231" r="14934" b="4564"/>
              <a:stretch>
                <a:fillRect/>
              </a:stretch>
            </p:blipFill>
            <p:spPr bwMode="auto">
              <a:xfrm>
                <a:off x="4173237" y="698472"/>
                <a:ext cx="1842613" cy="1557048"/>
              </a:xfrm>
              <a:prstGeom prst="rect">
                <a:avLst/>
              </a:prstGeom>
              <a:noFill/>
              <a:ln w="9525">
                <a:noFill/>
                <a:miter lim="800000"/>
                <a:headEnd/>
                <a:tailEnd/>
              </a:ln>
            </p:spPr>
          </p:pic>
          <p:pic>
            <p:nvPicPr>
              <p:cNvPr id="100370" name="Picture 2" descr="http://www.alphagalileo.org/AssetViewer.aspx?AssetId=79384&amp;CultureCode=en&amp;MaxWidth=800&amp;MaxHeight=400"/>
              <p:cNvPicPr>
                <a:picLocks noChangeAspect="1" noChangeArrowheads="1"/>
              </p:cNvPicPr>
              <p:nvPr/>
            </p:nvPicPr>
            <p:blipFill>
              <a:blip r:embed="rId4" cstate="print"/>
              <a:srcRect l="10323" t="4231" r="14934" b="4564"/>
              <a:stretch>
                <a:fillRect/>
              </a:stretch>
            </p:blipFill>
            <p:spPr bwMode="auto">
              <a:xfrm>
                <a:off x="5977744" y="698472"/>
                <a:ext cx="1842613" cy="1557048"/>
              </a:xfrm>
              <a:prstGeom prst="rect">
                <a:avLst/>
              </a:prstGeom>
              <a:noFill/>
              <a:ln w="9525">
                <a:noFill/>
                <a:miter lim="800000"/>
                <a:headEnd/>
                <a:tailEnd/>
              </a:ln>
            </p:spPr>
          </p:pic>
          <p:pic>
            <p:nvPicPr>
              <p:cNvPr id="100371" name="Picture 2" descr="http://www.alphagalileo.org/AssetViewer.aspx?AssetId=79384&amp;CultureCode=en&amp;MaxWidth=800&amp;MaxHeight=400"/>
              <p:cNvPicPr>
                <a:picLocks noChangeAspect="1" noChangeArrowheads="1"/>
              </p:cNvPicPr>
              <p:nvPr/>
            </p:nvPicPr>
            <p:blipFill>
              <a:blip r:embed="rId4" cstate="print"/>
              <a:srcRect l="10323" t="4231" r="14934" b="4564"/>
              <a:stretch>
                <a:fillRect/>
              </a:stretch>
            </p:blipFill>
            <p:spPr bwMode="auto">
              <a:xfrm>
                <a:off x="7782251" y="698472"/>
                <a:ext cx="1842613" cy="1557048"/>
              </a:xfrm>
              <a:prstGeom prst="rect">
                <a:avLst/>
              </a:prstGeom>
              <a:noFill/>
              <a:ln w="9525">
                <a:noFill/>
                <a:miter lim="800000"/>
                <a:headEnd/>
                <a:tailEnd/>
              </a:ln>
            </p:spPr>
          </p:pic>
        </p:grpSp>
        <p:sp>
          <p:nvSpPr>
            <p:cNvPr id="100366" name="TextBox 47"/>
            <p:cNvSpPr txBox="1">
              <a:spLocks noChangeArrowheads="1"/>
            </p:cNvSpPr>
            <p:nvPr/>
          </p:nvSpPr>
          <p:spPr bwMode="auto">
            <a:xfrm>
              <a:off x="2787076" y="3317124"/>
              <a:ext cx="541221" cy="584775"/>
            </a:xfrm>
            <a:prstGeom prst="rect">
              <a:avLst/>
            </a:prstGeom>
            <a:noFill/>
            <a:ln w="9525">
              <a:noFill/>
              <a:miter lim="800000"/>
              <a:headEnd/>
              <a:tailEnd/>
            </a:ln>
          </p:spPr>
          <p:txBody>
            <a:bodyPr>
              <a:spAutoFit/>
            </a:bodyPr>
            <a:lstStyle/>
            <a:p>
              <a:r>
                <a:rPr lang="el-GR" sz="3200" b="1">
                  <a:solidFill>
                    <a:srgbClr val="262626"/>
                  </a:solidFill>
                  <a:latin typeface="Calibri" pitchFamily="34" charset="0"/>
                </a:rPr>
                <a:t>α</a:t>
              </a:r>
              <a:r>
                <a:rPr lang="ru-RU" sz="2600" b="1" baseline="-25000">
                  <a:solidFill>
                    <a:srgbClr val="262626"/>
                  </a:solidFill>
                  <a:latin typeface="Calibri" pitchFamily="34" charset="0"/>
                </a:rPr>
                <a:t>2</a:t>
              </a:r>
              <a:endParaRPr lang="ru-RU" sz="2600" b="1">
                <a:solidFill>
                  <a:srgbClr val="262626"/>
                </a:solidFill>
                <a:latin typeface="Calibri" pitchFamily="34" charset="0"/>
              </a:endParaRPr>
            </a:p>
          </p:txBody>
        </p:sp>
        <p:sp>
          <p:nvSpPr>
            <p:cNvPr id="100367" name="TextBox 48"/>
            <p:cNvSpPr txBox="1">
              <a:spLocks noChangeArrowheads="1"/>
            </p:cNvSpPr>
            <p:nvPr/>
          </p:nvSpPr>
          <p:spPr bwMode="auto">
            <a:xfrm>
              <a:off x="4300869" y="3317124"/>
              <a:ext cx="541221" cy="584775"/>
            </a:xfrm>
            <a:prstGeom prst="rect">
              <a:avLst/>
            </a:prstGeom>
            <a:noFill/>
            <a:ln w="9525">
              <a:noFill/>
              <a:miter lim="800000"/>
              <a:headEnd/>
              <a:tailEnd/>
            </a:ln>
          </p:spPr>
          <p:txBody>
            <a:bodyPr>
              <a:spAutoFit/>
            </a:bodyPr>
            <a:lstStyle/>
            <a:p>
              <a:r>
                <a:rPr lang="el-GR" sz="3200" b="1">
                  <a:solidFill>
                    <a:srgbClr val="262626"/>
                  </a:solidFill>
                  <a:latin typeface="Calibri" pitchFamily="34" charset="0"/>
                </a:rPr>
                <a:t>α</a:t>
              </a:r>
              <a:r>
                <a:rPr lang="ru-RU" sz="2600" b="1" baseline="-25000">
                  <a:solidFill>
                    <a:srgbClr val="262626"/>
                  </a:solidFill>
                  <a:latin typeface="Calibri" pitchFamily="34" charset="0"/>
                </a:rPr>
                <a:t>3</a:t>
              </a:r>
              <a:endParaRPr lang="ru-RU" sz="2600" b="1">
                <a:solidFill>
                  <a:srgbClr val="262626"/>
                </a:solidFill>
                <a:latin typeface="Calibri" pitchFamily="34" charset="0"/>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67747"/>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158750" y="6350"/>
            <a:ext cx="5160963" cy="522288"/>
          </a:xfrm>
          <a:prstGeom prst="rect">
            <a:avLst/>
          </a:prstGeom>
          <a:noFill/>
        </p:spPr>
        <p:txBody>
          <a:bodyPr wrap="none">
            <a:spAutoFit/>
          </a:bodyPr>
          <a:lstStyle/>
          <a:p>
            <a:pPr fontAlgn="auto">
              <a:spcBef>
                <a:spcPts val="0"/>
              </a:spcBef>
              <a:spcAft>
                <a:spcPts val="0"/>
              </a:spcAft>
              <a:defRPr/>
            </a:pPr>
            <a:r>
              <a:rPr lang="el-GR" sz="2800" b="1" i="1" dirty="0">
                <a:solidFill>
                  <a:schemeClr val="bg1"/>
                </a:solidFill>
                <a:effectLst>
                  <a:outerShdw blurRad="38100" dist="38100" dir="2700000" algn="tl">
                    <a:srgbClr val="000000">
                      <a:alpha val="43137"/>
                    </a:srgbClr>
                  </a:outerShdw>
                </a:effectLst>
                <a:latin typeface="+mn-lt"/>
                <a:cs typeface="+mn-cs"/>
              </a:rPr>
              <a:t>α-</a:t>
            </a:r>
            <a:r>
              <a:rPr lang="ru-RU" sz="2800" b="1" i="1" dirty="0" err="1">
                <a:solidFill>
                  <a:schemeClr val="bg1"/>
                </a:solidFill>
                <a:effectLst>
                  <a:outerShdw blurRad="38100" dist="38100" dir="2700000" algn="tl">
                    <a:srgbClr val="000000">
                      <a:alpha val="43137"/>
                    </a:srgbClr>
                  </a:outerShdw>
                </a:effectLst>
                <a:latin typeface="+mn-lt"/>
                <a:cs typeface="+mn-cs"/>
              </a:rPr>
              <a:t>коги</a:t>
            </a:r>
            <a:r>
              <a:rPr lang="ru-RU" sz="2800" b="1" i="1" dirty="0">
                <a:solidFill>
                  <a:schemeClr val="bg1"/>
                </a:solidFill>
                <a:effectLst>
                  <a:outerShdw blurRad="38100" dist="38100" dir="2700000" algn="tl">
                    <a:srgbClr val="000000">
                      <a:alpha val="43137"/>
                    </a:srgbClr>
                  </a:outerShdw>
                </a:effectLst>
                <a:latin typeface="+mn-lt"/>
                <a:cs typeface="+mn-cs"/>
              </a:rPr>
              <a:t> </a:t>
            </a:r>
            <a:r>
              <a:rPr lang="ru-RU" sz="2800" dirty="0">
                <a:solidFill>
                  <a:schemeClr val="bg1"/>
                </a:solidFill>
                <a:effectLst>
                  <a:outerShdw blurRad="38100" dist="38100" dir="2700000" algn="tl">
                    <a:srgbClr val="000000">
                      <a:alpha val="43137"/>
                    </a:srgbClr>
                  </a:outerShdw>
                </a:effectLst>
                <a:latin typeface="+mn-lt"/>
                <a:cs typeface="+mn-cs"/>
              </a:rPr>
              <a:t>образуют связи </a:t>
            </a:r>
            <a:r>
              <a:rPr lang="ru-RU" sz="2800" dirty="0">
                <a:solidFill>
                  <a:schemeClr val="bg1"/>
                </a:solidFill>
                <a:latin typeface="+mn-lt"/>
                <a:cs typeface="+mn-cs"/>
              </a:rPr>
              <a:t>- </a:t>
            </a:r>
            <a:r>
              <a:rPr lang="el-GR" sz="2800" b="1" i="1" dirty="0">
                <a:solidFill>
                  <a:schemeClr val="bg1"/>
                </a:solidFill>
                <a:effectLst>
                  <a:outerShdw blurRad="38100" dist="38100" dir="2700000" algn="tl">
                    <a:srgbClr val="000000">
                      <a:alpha val="43137"/>
                    </a:srgbClr>
                  </a:outerShdw>
                </a:effectLst>
                <a:latin typeface="+mn-lt"/>
                <a:cs typeface="+mn-cs"/>
              </a:rPr>
              <a:t>α-</a:t>
            </a:r>
            <a:r>
              <a:rPr lang="ru-RU" sz="2800" b="1" i="1" dirty="0" err="1">
                <a:solidFill>
                  <a:schemeClr val="bg1"/>
                </a:solidFill>
                <a:effectLst>
                  <a:outerShdw blurRad="38100" dist="38100" dir="2700000" algn="tl">
                    <a:srgbClr val="000000">
                      <a:alpha val="43137"/>
                    </a:srgbClr>
                  </a:outerShdw>
                </a:effectLst>
                <a:latin typeface="+mn-lt"/>
                <a:cs typeface="+mn-cs"/>
              </a:rPr>
              <a:t>локи</a:t>
            </a:r>
            <a:r>
              <a:rPr lang="ru-RU" sz="2800" dirty="0">
                <a:solidFill>
                  <a:schemeClr val="bg1"/>
                </a:solidFill>
                <a:latin typeface="+mn-lt"/>
                <a:cs typeface="+mn-cs"/>
              </a:rPr>
              <a:t> </a:t>
            </a:r>
            <a:r>
              <a:rPr lang="ru-RU" sz="2800" b="1" i="1" dirty="0">
                <a:solidFill>
                  <a:schemeClr val="bg1"/>
                </a:solidFill>
                <a:effectLst>
                  <a:outerShdw blurRad="38100" dist="38100" dir="2700000" algn="tl">
                    <a:srgbClr val="000000">
                      <a:alpha val="43137"/>
                    </a:srgbClr>
                  </a:outerShdw>
                </a:effectLst>
                <a:latin typeface="+mn-lt"/>
                <a:cs typeface="+mn-cs"/>
              </a:rPr>
              <a:t> </a:t>
            </a:r>
          </a:p>
        </p:txBody>
      </p:sp>
      <p:sp>
        <p:nvSpPr>
          <p:cNvPr id="102406" name="TextBox 36"/>
          <p:cNvSpPr txBox="1">
            <a:spLocks noChangeArrowheads="1"/>
          </p:cNvSpPr>
          <p:nvPr/>
        </p:nvSpPr>
        <p:spPr bwMode="auto">
          <a:xfrm>
            <a:off x="1133475" y="1096963"/>
            <a:ext cx="7112000" cy="461962"/>
          </a:xfrm>
          <a:prstGeom prst="rect">
            <a:avLst/>
          </a:prstGeom>
          <a:noFill/>
          <a:ln w="9525">
            <a:noFill/>
            <a:miter lim="800000"/>
            <a:headEnd/>
            <a:tailEnd/>
          </a:ln>
        </p:spPr>
        <p:txBody>
          <a:bodyPr wrap="none">
            <a:spAutoFit/>
          </a:bodyPr>
          <a:lstStyle/>
          <a:p>
            <a:r>
              <a:rPr lang="el-GR" sz="2400" b="1" i="1">
                <a:latin typeface="Calibri" pitchFamily="34" charset="0"/>
              </a:rPr>
              <a:t>α</a:t>
            </a:r>
            <a:r>
              <a:rPr lang="ru-RU" sz="2400" b="1" i="1">
                <a:latin typeface="Calibri" pitchFamily="34" charset="0"/>
              </a:rPr>
              <a:t>-коги </a:t>
            </a:r>
            <a:r>
              <a:rPr lang="ru-RU" sz="2400">
                <a:latin typeface="Calibri" pitchFamily="34" charset="0"/>
              </a:rPr>
              <a:t>– это классические функциональные системы</a:t>
            </a:r>
          </a:p>
        </p:txBody>
      </p:sp>
      <p:grpSp>
        <p:nvGrpSpPr>
          <p:cNvPr id="102407" name="Группа 3"/>
          <p:cNvGrpSpPr>
            <a:grpSpLocks/>
          </p:cNvGrpSpPr>
          <p:nvPr/>
        </p:nvGrpSpPr>
        <p:grpSpPr bwMode="auto">
          <a:xfrm>
            <a:off x="255588" y="3497263"/>
            <a:ext cx="8642350" cy="3181350"/>
            <a:chOff x="251520" y="3317124"/>
            <a:chExt cx="8641105" cy="3182643"/>
          </a:xfrm>
        </p:grpSpPr>
        <p:pic>
          <p:nvPicPr>
            <p:cNvPr id="102413" name="Picture 2"/>
            <p:cNvPicPr>
              <a:picLocks noChangeAspect="1" noChangeArrowheads="1"/>
            </p:cNvPicPr>
            <p:nvPr/>
          </p:nvPicPr>
          <p:blipFill>
            <a:blip r:embed="rId3" cstate="print"/>
            <a:srcRect l="3494" t="38605" r="2377" b="25839"/>
            <a:stretch>
              <a:fillRect/>
            </a:stretch>
          </p:blipFill>
          <p:spPr bwMode="auto">
            <a:xfrm>
              <a:off x="251520" y="3710431"/>
              <a:ext cx="6474691" cy="1528835"/>
            </a:xfrm>
            <a:prstGeom prst="rect">
              <a:avLst/>
            </a:prstGeom>
            <a:noFill/>
            <a:ln w="9525">
              <a:noFill/>
              <a:miter lim="800000"/>
              <a:headEnd/>
              <a:tailEnd/>
            </a:ln>
          </p:spPr>
        </p:pic>
        <p:sp>
          <p:nvSpPr>
            <p:cNvPr id="102414" name="TextBox 27"/>
            <p:cNvSpPr txBox="1">
              <a:spLocks noChangeArrowheads="1"/>
            </p:cNvSpPr>
            <p:nvPr/>
          </p:nvSpPr>
          <p:spPr bwMode="auto">
            <a:xfrm>
              <a:off x="6897104" y="5635435"/>
              <a:ext cx="1544654" cy="707886"/>
            </a:xfrm>
            <a:prstGeom prst="rect">
              <a:avLst/>
            </a:prstGeom>
            <a:noFill/>
            <a:ln w="9525">
              <a:noFill/>
              <a:miter lim="800000"/>
              <a:headEnd/>
              <a:tailEnd/>
            </a:ln>
          </p:spPr>
          <p:txBody>
            <a:bodyPr wrap="none">
              <a:spAutoFit/>
            </a:bodyPr>
            <a:lstStyle/>
            <a:p>
              <a:r>
                <a:rPr lang="ru-RU" sz="2000" b="1">
                  <a:solidFill>
                    <a:srgbClr val="365F9C"/>
                  </a:solidFill>
                  <a:latin typeface="Calibri" pitchFamily="34" charset="0"/>
                </a:rPr>
                <a:t>Коннектом:</a:t>
              </a:r>
              <a:r>
                <a:rPr lang="en-US" sz="2000" b="1">
                  <a:solidFill>
                    <a:srgbClr val="365F9C"/>
                  </a:solidFill>
                  <a:latin typeface="Calibri" pitchFamily="34" charset="0"/>
                </a:rPr>
                <a:t> </a:t>
              </a:r>
              <a:endParaRPr lang="ru-RU" sz="2000" b="1">
                <a:solidFill>
                  <a:srgbClr val="365F9C"/>
                </a:solidFill>
                <a:latin typeface="Calibri" pitchFamily="34" charset="0"/>
              </a:endParaRPr>
            </a:p>
            <a:p>
              <a:r>
                <a:rPr lang="ru-RU" sz="2000">
                  <a:solidFill>
                    <a:srgbClr val="000000"/>
                  </a:solidFill>
                  <a:latin typeface="Calibri" pitchFamily="34" charset="0"/>
                </a:rPr>
                <a:t>нейроны</a:t>
              </a:r>
            </a:p>
          </p:txBody>
        </p:sp>
        <p:sp>
          <p:nvSpPr>
            <p:cNvPr id="102415" name="TextBox 28"/>
            <p:cNvSpPr txBox="1">
              <a:spLocks noChangeArrowheads="1"/>
            </p:cNvSpPr>
            <p:nvPr/>
          </p:nvSpPr>
          <p:spPr bwMode="auto">
            <a:xfrm>
              <a:off x="1151466" y="3317124"/>
              <a:ext cx="541221" cy="584775"/>
            </a:xfrm>
            <a:prstGeom prst="rect">
              <a:avLst/>
            </a:prstGeom>
            <a:noFill/>
            <a:ln w="9525">
              <a:noFill/>
              <a:miter lim="800000"/>
              <a:headEnd/>
              <a:tailEnd/>
            </a:ln>
          </p:spPr>
          <p:txBody>
            <a:bodyPr>
              <a:spAutoFit/>
            </a:bodyPr>
            <a:lstStyle/>
            <a:p>
              <a:r>
                <a:rPr lang="el-GR" sz="3200" b="1">
                  <a:solidFill>
                    <a:srgbClr val="262626"/>
                  </a:solidFill>
                  <a:latin typeface="Calibri" pitchFamily="34" charset="0"/>
                </a:rPr>
                <a:t>α</a:t>
              </a:r>
              <a:r>
                <a:rPr lang="en-US" sz="2600" b="1" baseline="-25000">
                  <a:solidFill>
                    <a:srgbClr val="262626"/>
                  </a:solidFill>
                  <a:latin typeface="Calibri" pitchFamily="34" charset="0"/>
                </a:rPr>
                <a:t>1</a:t>
              </a:r>
              <a:endParaRPr lang="ru-RU" sz="2600" b="1">
                <a:solidFill>
                  <a:srgbClr val="262626"/>
                </a:solidFill>
                <a:latin typeface="Calibri" pitchFamily="34" charset="0"/>
              </a:endParaRPr>
            </a:p>
          </p:txBody>
        </p:sp>
        <p:sp>
          <p:nvSpPr>
            <p:cNvPr id="102416" name="TextBox 29"/>
            <p:cNvSpPr txBox="1">
              <a:spLocks noChangeArrowheads="1"/>
            </p:cNvSpPr>
            <p:nvPr/>
          </p:nvSpPr>
          <p:spPr bwMode="auto">
            <a:xfrm>
              <a:off x="6934781" y="3507140"/>
              <a:ext cx="1957844" cy="1261884"/>
            </a:xfrm>
            <a:prstGeom prst="rect">
              <a:avLst/>
            </a:prstGeom>
            <a:noFill/>
            <a:ln w="9525">
              <a:noFill/>
              <a:miter lim="800000"/>
              <a:headEnd/>
              <a:tailEnd/>
            </a:ln>
          </p:spPr>
          <p:txBody>
            <a:bodyPr wrap="none">
              <a:spAutoFit/>
            </a:bodyPr>
            <a:lstStyle/>
            <a:p>
              <a:r>
                <a:rPr lang="ru-RU" sz="2000" b="1">
                  <a:solidFill>
                    <a:srgbClr val="C00000"/>
                  </a:solidFill>
                  <a:latin typeface="Calibri" pitchFamily="34" charset="0"/>
                </a:rPr>
                <a:t>Когнитом: </a:t>
              </a:r>
            </a:p>
            <a:p>
              <a:r>
                <a:rPr lang="el-GR" sz="2000" b="1" i="1">
                  <a:latin typeface="Calibri" pitchFamily="34" charset="0"/>
                </a:rPr>
                <a:t>α</a:t>
              </a:r>
              <a:r>
                <a:rPr lang="ru-RU" sz="2000" b="1" i="1">
                  <a:latin typeface="Calibri" pitchFamily="34" charset="0"/>
                </a:rPr>
                <a:t>-коги</a:t>
              </a:r>
            </a:p>
            <a:p>
              <a:r>
                <a:rPr lang="ru-RU">
                  <a:latin typeface="Calibri" pitchFamily="34" charset="0"/>
                </a:rPr>
                <a:t>(функциональные</a:t>
              </a:r>
            </a:p>
            <a:p>
              <a:r>
                <a:rPr lang="ru-RU">
                  <a:latin typeface="Calibri" pitchFamily="34" charset="0"/>
                </a:rPr>
                <a:t>системы)</a:t>
              </a:r>
            </a:p>
          </p:txBody>
        </p:sp>
        <p:grpSp>
          <p:nvGrpSpPr>
            <p:cNvPr id="102417" name="Группа 30"/>
            <p:cNvGrpSpPr>
              <a:grpSpLocks/>
            </p:cNvGrpSpPr>
            <p:nvPr/>
          </p:nvGrpSpPr>
          <p:grpSpPr bwMode="auto">
            <a:xfrm>
              <a:off x="381032" y="5254441"/>
              <a:ext cx="6328561" cy="1245326"/>
              <a:chOff x="2368730" y="698472"/>
              <a:chExt cx="7256134" cy="1557048"/>
            </a:xfrm>
          </p:grpSpPr>
          <p:pic>
            <p:nvPicPr>
              <p:cNvPr id="102420" name="Picture 2" descr="http://www.alphagalileo.org/AssetViewer.aspx?AssetId=79384&amp;CultureCode=en&amp;MaxWidth=800&amp;MaxHeight=400"/>
              <p:cNvPicPr>
                <a:picLocks noChangeAspect="1" noChangeArrowheads="1"/>
              </p:cNvPicPr>
              <p:nvPr/>
            </p:nvPicPr>
            <p:blipFill>
              <a:blip r:embed="rId4" cstate="print"/>
              <a:srcRect l="10323" t="4231" r="14934" b="4564"/>
              <a:stretch>
                <a:fillRect/>
              </a:stretch>
            </p:blipFill>
            <p:spPr bwMode="auto">
              <a:xfrm>
                <a:off x="2368730" y="698472"/>
                <a:ext cx="1842613" cy="1557048"/>
              </a:xfrm>
              <a:prstGeom prst="rect">
                <a:avLst/>
              </a:prstGeom>
              <a:noFill/>
              <a:ln w="9525">
                <a:noFill/>
                <a:miter lim="800000"/>
                <a:headEnd/>
                <a:tailEnd/>
              </a:ln>
            </p:spPr>
          </p:pic>
          <p:pic>
            <p:nvPicPr>
              <p:cNvPr id="102421" name="Picture 2" descr="http://www.alphagalileo.org/AssetViewer.aspx?AssetId=79384&amp;CultureCode=en&amp;MaxWidth=800&amp;MaxHeight=400"/>
              <p:cNvPicPr>
                <a:picLocks noChangeAspect="1" noChangeArrowheads="1"/>
              </p:cNvPicPr>
              <p:nvPr/>
            </p:nvPicPr>
            <p:blipFill>
              <a:blip r:embed="rId4" cstate="print"/>
              <a:srcRect l="10323" t="4231" r="14934" b="4564"/>
              <a:stretch>
                <a:fillRect/>
              </a:stretch>
            </p:blipFill>
            <p:spPr bwMode="auto">
              <a:xfrm>
                <a:off x="4173237" y="698472"/>
                <a:ext cx="1842613" cy="1557048"/>
              </a:xfrm>
              <a:prstGeom prst="rect">
                <a:avLst/>
              </a:prstGeom>
              <a:noFill/>
              <a:ln w="9525">
                <a:noFill/>
                <a:miter lim="800000"/>
                <a:headEnd/>
                <a:tailEnd/>
              </a:ln>
            </p:spPr>
          </p:pic>
          <p:pic>
            <p:nvPicPr>
              <p:cNvPr id="102422" name="Picture 2" descr="http://www.alphagalileo.org/AssetViewer.aspx?AssetId=79384&amp;CultureCode=en&amp;MaxWidth=800&amp;MaxHeight=400"/>
              <p:cNvPicPr>
                <a:picLocks noChangeAspect="1" noChangeArrowheads="1"/>
              </p:cNvPicPr>
              <p:nvPr/>
            </p:nvPicPr>
            <p:blipFill>
              <a:blip r:embed="rId4" cstate="print"/>
              <a:srcRect l="10323" t="4231" r="14934" b="4564"/>
              <a:stretch>
                <a:fillRect/>
              </a:stretch>
            </p:blipFill>
            <p:spPr bwMode="auto">
              <a:xfrm>
                <a:off x="5977744" y="698472"/>
                <a:ext cx="1842613" cy="1557048"/>
              </a:xfrm>
              <a:prstGeom prst="rect">
                <a:avLst/>
              </a:prstGeom>
              <a:noFill/>
              <a:ln w="9525">
                <a:noFill/>
                <a:miter lim="800000"/>
                <a:headEnd/>
                <a:tailEnd/>
              </a:ln>
            </p:spPr>
          </p:pic>
          <p:pic>
            <p:nvPicPr>
              <p:cNvPr id="102423" name="Picture 2" descr="http://www.alphagalileo.org/AssetViewer.aspx?AssetId=79384&amp;CultureCode=en&amp;MaxWidth=800&amp;MaxHeight=400"/>
              <p:cNvPicPr>
                <a:picLocks noChangeAspect="1" noChangeArrowheads="1"/>
              </p:cNvPicPr>
              <p:nvPr/>
            </p:nvPicPr>
            <p:blipFill>
              <a:blip r:embed="rId4" cstate="print"/>
              <a:srcRect l="10323" t="4231" r="14934" b="4564"/>
              <a:stretch>
                <a:fillRect/>
              </a:stretch>
            </p:blipFill>
            <p:spPr bwMode="auto">
              <a:xfrm>
                <a:off x="7782251" y="698472"/>
                <a:ext cx="1842613" cy="1557048"/>
              </a:xfrm>
              <a:prstGeom prst="rect">
                <a:avLst/>
              </a:prstGeom>
              <a:noFill/>
              <a:ln w="9525">
                <a:noFill/>
                <a:miter lim="800000"/>
                <a:headEnd/>
                <a:tailEnd/>
              </a:ln>
            </p:spPr>
          </p:pic>
        </p:grpSp>
        <p:sp>
          <p:nvSpPr>
            <p:cNvPr id="102418" name="TextBox 37"/>
            <p:cNvSpPr txBox="1">
              <a:spLocks noChangeArrowheads="1"/>
            </p:cNvSpPr>
            <p:nvPr/>
          </p:nvSpPr>
          <p:spPr bwMode="auto">
            <a:xfrm>
              <a:off x="2777550" y="3317124"/>
              <a:ext cx="541221" cy="584775"/>
            </a:xfrm>
            <a:prstGeom prst="rect">
              <a:avLst/>
            </a:prstGeom>
            <a:noFill/>
            <a:ln w="9525">
              <a:noFill/>
              <a:miter lim="800000"/>
              <a:headEnd/>
              <a:tailEnd/>
            </a:ln>
          </p:spPr>
          <p:txBody>
            <a:bodyPr>
              <a:spAutoFit/>
            </a:bodyPr>
            <a:lstStyle/>
            <a:p>
              <a:r>
                <a:rPr lang="el-GR" sz="3200" b="1">
                  <a:solidFill>
                    <a:srgbClr val="262626"/>
                  </a:solidFill>
                  <a:latin typeface="Calibri" pitchFamily="34" charset="0"/>
                </a:rPr>
                <a:t>α</a:t>
              </a:r>
              <a:r>
                <a:rPr lang="ru-RU" sz="2600" b="1" baseline="-25000">
                  <a:solidFill>
                    <a:srgbClr val="262626"/>
                  </a:solidFill>
                  <a:latin typeface="Calibri" pitchFamily="34" charset="0"/>
                </a:rPr>
                <a:t>2</a:t>
              </a:r>
              <a:endParaRPr lang="ru-RU" sz="2600" b="1">
                <a:solidFill>
                  <a:srgbClr val="262626"/>
                </a:solidFill>
                <a:latin typeface="Calibri" pitchFamily="34" charset="0"/>
              </a:endParaRPr>
            </a:p>
          </p:txBody>
        </p:sp>
        <p:sp>
          <p:nvSpPr>
            <p:cNvPr id="102419" name="TextBox 38"/>
            <p:cNvSpPr txBox="1">
              <a:spLocks noChangeArrowheads="1"/>
            </p:cNvSpPr>
            <p:nvPr/>
          </p:nvSpPr>
          <p:spPr bwMode="auto">
            <a:xfrm>
              <a:off x="4300869" y="3317124"/>
              <a:ext cx="541221" cy="584775"/>
            </a:xfrm>
            <a:prstGeom prst="rect">
              <a:avLst/>
            </a:prstGeom>
            <a:noFill/>
            <a:ln w="9525">
              <a:noFill/>
              <a:miter lim="800000"/>
              <a:headEnd/>
              <a:tailEnd/>
            </a:ln>
          </p:spPr>
          <p:txBody>
            <a:bodyPr>
              <a:spAutoFit/>
            </a:bodyPr>
            <a:lstStyle/>
            <a:p>
              <a:r>
                <a:rPr lang="el-GR" sz="3200" b="1">
                  <a:solidFill>
                    <a:srgbClr val="262626"/>
                  </a:solidFill>
                  <a:latin typeface="Calibri" pitchFamily="34" charset="0"/>
                </a:rPr>
                <a:t>α</a:t>
              </a:r>
              <a:r>
                <a:rPr lang="ru-RU" sz="2600" b="1" baseline="-25000">
                  <a:solidFill>
                    <a:srgbClr val="262626"/>
                  </a:solidFill>
                  <a:latin typeface="Calibri" pitchFamily="34" charset="0"/>
                </a:rPr>
                <a:t>3</a:t>
              </a:r>
              <a:endParaRPr lang="ru-RU" sz="2600" b="1">
                <a:solidFill>
                  <a:srgbClr val="262626"/>
                </a:solidFill>
                <a:latin typeface="Calibri" pitchFamily="34" charset="0"/>
              </a:endParaRPr>
            </a:p>
          </p:txBody>
        </p:sp>
      </p:grpSp>
      <p:sp>
        <p:nvSpPr>
          <p:cNvPr id="41" name="TextBox 40"/>
          <p:cNvSpPr txBox="1"/>
          <p:nvPr/>
        </p:nvSpPr>
        <p:spPr>
          <a:xfrm>
            <a:off x="1246188" y="1620838"/>
            <a:ext cx="6942137" cy="1630362"/>
          </a:xfrm>
          <a:prstGeom prst="rect">
            <a:avLst/>
          </a:prstGeom>
          <a:noFill/>
        </p:spPr>
        <p:txBody>
          <a:bodyPr wrap="none">
            <a:spAutoFit/>
          </a:bodyPr>
          <a:lstStyle/>
          <a:p>
            <a:pPr marL="457200" indent="-457200" fontAlgn="auto">
              <a:spcBef>
                <a:spcPts val="0"/>
              </a:spcBef>
              <a:spcAft>
                <a:spcPts val="0"/>
              </a:spcAft>
              <a:buFont typeface="Arial" panose="020B0604020202020204" pitchFamily="34" charset="0"/>
              <a:buChar char="•"/>
              <a:defRPr/>
            </a:pPr>
            <a:r>
              <a:rPr lang="el-GR" sz="2000" b="1" i="1" dirty="0">
                <a:latin typeface="+mn-lt"/>
                <a:cs typeface="+mn-cs"/>
              </a:rPr>
              <a:t>α</a:t>
            </a:r>
            <a:r>
              <a:rPr lang="ru-RU" sz="2000" b="1" i="1" dirty="0">
                <a:latin typeface="+mn-lt"/>
                <a:cs typeface="+mn-cs"/>
              </a:rPr>
              <a:t>-</a:t>
            </a:r>
            <a:r>
              <a:rPr lang="ru-RU" sz="2000" b="1" i="1" dirty="0" err="1">
                <a:latin typeface="+mn-lt"/>
                <a:cs typeface="+mn-cs"/>
              </a:rPr>
              <a:t>коги</a:t>
            </a:r>
            <a:r>
              <a:rPr lang="ru-RU" sz="2000" b="1" i="1" dirty="0">
                <a:latin typeface="+mn-lt"/>
                <a:cs typeface="+mn-cs"/>
              </a:rPr>
              <a:t> </a:t>
            </a:r>
            <a:r>
              <a:rPr lang="ru-RU" sz="2000" dirty="0">
                <a:latin typeface="+mn-lt"/>
                <a:cs typeface="+mn-cs"/>
              </a:rPr>
              <a:t>обладают </a:t>
            </a:r>
            <a:r>
              <a:rPr lang="ru-RU" sz="2000" dirty="0" err="1">
                <a:latin typeface="+mn-lt"/>
                <a:cs typeface="+mn-cs"/>
              </a:rPr>
              <a:t>операциональной</a:t>
            </a:r>
            <a:r>
              <a:rPr lang="ru-RU" sz="2000" dirty="0">
                <a:latin typeface="+mn-lt"/>
                <a:cs typeface="+mn-cs"/>
              </a:rPr>
              <a:t> архитектоникой</a:t>
            </a:r>
            <a:endParaRPr lang="en-US" sz="2000" dirty="0">
              <a:latin typeface="+mn-lt"/>
              <a:cs typeface="+mn-cs"/>
            </a:endParaRPr>
          </a:p>
          <a:p>
            <a:pPr marL="457200" indent="-457200" fontAlgn="auto">
              <a:spcBef>
                <a:spcPts val="0"/>
              </a:spcBef>
              <a:spcAft>
                <a:spcPts val="0"/>
              </a:spcAft>
              <a:buFont typeface="Arial" panose="020B0604020202020204" pitchFamily="34" charset="0"/>
              <a:buChar char="•"/>
              <a:defRPr/>
            </a:pPr>
            <a:r>
              <a:rPr lang="el-GR" sz="2000" b="1" i="1" dirty="0">
                <a:latin typeface="+mn-lt"/>
                <a:cs typeface="+mn-cs"/>
              </a:rPr>
              <a:t>α</a:t>
            </a:r>
            <a:r>
              <a:rPr lang="ru-RU" sz="2000" b="1" i="1" dirty="0">
                <a:latin typeface="+mn-lt"/>
                <a:cs typeface="+mn-cs"/>
              </a:rPr>
              <a:t>-</a:t>
            </a:r>
            <a:r>
              <a:rPr lang="ru-RU" sz="2000" b="1" i="1" dirty="0" err="1">
                <a:latin typeface="+mn-lt"/>
                <a:cs typeface="+mn-cs"/>
              </a:rPr>
              <a:t>коги</a:t>
            </a:r>
            <a:r>
              <a:rPr lang="ru-RU" sz="2000" b="1" i="1" dirty="0">
                <a:latin typeface="+mn-lt"/>
                <a:cs typeface="+mn-cs"/>
              </a:rPr>
              <a:t> </a:t>
            </a:r>
            <a:r>
              <a:rPr lang="ru-RU" sz="2000" dirty="0">
                <a:latin typeface="+mn-lt"/>
                <a:cs typeface="+mn-cs"/>
              </a:rPr>
              <a:t>выделяются по результату для адаптивного агента</a:t>
            </a:r>
            <a:endParaRPr lang="en-US" sz="2000" dirty="0">
              <a:latin typeface="+mn-lt"/>
              <a:cs typeface="+mn-cs"/>
            </a:endParaRPr>
          </a:p>
          <a:p>
            <a:pPr marL="457200" indent="-457200" fontAlgn="auto">
              <a:spcBef>
                <a:spcPts val="0"/>
              </a:spcBef>
              <a:spcAft>
                <a:spcPts val="0"/>
              </a:spcAft>
              <a:buFont typeface="Arial" panose="020B0604020202020204" pitchFamily="34" charset="0"/>
              <a:buChar char="•"/>
              <a:defRPr/>
            </a:pPr>
            <a:r>
              <a:rPr lang="el-GR" sz="2000" b="1" i="1" dirty="0">
                <a:latin typeface="+mn-lt"/>
                <a:cs typeface="+mn-cs"/>
              </a:rPr>
              <a:t>α</a:t>
            </a:r>
            <a:r>
              <a:rPr lang="ru-RU" sz="2000" b="1" i="1" dirty="0">
                <a:latin typeface="+mn-lt"/>
                <a:cs typeface="+mn-cs"/>
              </a:rPr>
              <a:t>-</a:t>
            </a:r>
            <a:r>
              <a:rPr lang="ru-RU" sz="2000" b="1" i="1" dirty="0" err="1">
                <a:latin typeface="+mn-lt"/>
                <a:cs typeface="+mn-cs"/>
              </a:rPr>
              <a:t>коги</a:t>
            </a:r>
            <a:r>
              <a:rPr lang="ru-RU" sz="2000" b="1" i="1" dirty="0">
                <a:latin typeface="+mn-lt"/>
                <a:cs typeface="+mn-cs"/>
              </a:rPr>
              <a:t> </a:t>
            </a:r>
            <a:r>
              <a:rPr lang="ru-RU" sz="2000" dirty="0">
                <a:latin typeface="+mn-lt"/>
                <a:cs typeface="+mn-cs"/>
              </a:rPr>
              <a:t>имеют распределенную локализацию в мозге</a:t>
            </a:r>
            <a:endParaRPr lang="en-US" sz="2000" dirty="0">
              <a:latin typeface="+mn-lt"/>
              <a:cs typeface="+mn-cs"/>
            </a:endParaRPr>
          </a:p>
          <a:p>
            <a:pPr marL="457200" indent="-457200" fontAlgn="auto">
              <a:spcBef>
                <a:spcPts val="0"/>
              </a:spcBef>
              <a:spcAft>
                <a:spcPts val="0"/>
              </a:spcAft>
              <a:buFont typeface="Arial" panose="020B0604020202020204" pitchFamily="34" charset="0"/>
              <a:buChar char="•"/>
              <a:defRPr/>
            </a:pPr>
            <a:r>
              <a:rPr lang="el-GR" sz="2000" b="1" i="1" dirty="0">
                <a:latin typeface="+mn-lt"/>
                <a:cs typeface="+mn-cs"/>
              </a:rPr>
              <a:t>α</a:t>
            </a:r>
            <a:r>
              <a:rPr lang="ru-RU" sz="2000" b="1" i="1" dirty="0">
                <a:latin typeface="+mn-lt"/>
                <a:cs typeface="+mn-cs"/>
              </a:rPr>
              <a:t>-</a:t>
            </a:r>
            <a:r>
              <a:rPr lang="ru-RU" sz="2000" b="1" i="1" dirty="0" err="1">
                <a:latin typeface="+mn-lt"/>
                <a:cs typeface="+mn-cs"/>
              </a:rPr>
              <a:t>коги</a:t>
            </a:r>
            <a:r>
              <a:rPr lang="ru-RU" sz="2000" b="1" i="1" dirty="0">
                <a:latin typeface="+mn-lt"/>
                <a:cs typeface="+mn-cs"/>
              </a:rPr>
              <a:t> </a:t>
            </a:r>
            <a:r>
              <a:rPr lang="ru-RU" sz="2000" dirty="0">
                <a:latin typeface="+mn-lt"/>
                <a:cs typeface="+mn-cs"/>
              </a:rPr>
              <a:t>образуют связи друг с другом - </a:t>
            </a:r>
            <a:r>
              <a:rPr lang="el-GR" sz="2000" b="1" i="1" dirty="0">
                <a:latin typeface="+mn-lt"/>
                <a:cs typeface="+mn-cs"/>
              </a:rPr>
              <a:t>α</a:t>
            </a:r>
            <a:r>
              <a:rPr lang="ru-RU" sz="2000" b="1" i="1" dirty="0">
                <a:latin typeface="+mn-lt"/>
                <a:cs typeface="+mn-cs"/>
              </a:rPr>
              <a:t>-</a:t>
            </a:r>
            <a:r>
              <a:rPr lang="ru-RU" sz="2000" b="1" i="1" dirty="0" err="1">
                <a:latin typeface="+mn-lt"/>
                <a:cs typeface="+mn-cs"/>
              </a:rPr>
              <a:t>локи</a:t>
            </a:r>
            <a:endParaRPr lang="en-US" sz="2000" dirty="0">
              <a:latin typeface="+mn-lt"/>
              <a:cs typeface="+mn-cs"/>
            </a:endParaRPr>
          </a:p>
          <a:p>
            <a:pPr fontAlgn="auto">
              <a:spcBef>
                <a:spcPts val="0"/>
              </a:spcBef>
              <a:spcAft>
                <a:spcPts val="0"/>
              </a:spcAft>
              <a:defRPr/>
            </a:pPr>
            <a:endParaRPr lang="ru-RU" sz="2000" dirty="0">
              <a:latin typeface="+mn-lt"/>
              <a:cs typeface="+mn-cs"/>
            </a:endParaRPr>
          </a:p>
        </p:txBody>
      </p:sp>
      <p:sp>
        <p:nvSpPr>
          <p:cNvPr id="102409" name="Прямоугольник 4"/>
          <p:cNvSpPr>
            <a:spLocks noChangeArrowheads="1"/>
          </p:cNvSpPr>
          <p:nvPr/>
        </p:nvSpPr>
        <p:spPr bwMode="auto">
          <a:xfrm>
            <a:off x="3886200" y="3175000"/>
            <a:ext cx="809625" cy="400050"/>
          </a:xfrm>
          <a:prstGeom prst="rect">
            <a:avLst/>
          </a:prstGeom>
          <a:noFill/>
          <a:ln w="9525">
            <a:noFill/>
            <a:miter lim="800000"/>
            <a:headEnd/>
            <a:tailEnd/>
          </a:ln>
        </p:spPr>
        <p:txBody>
          <a:bodyPr wrap="none">
            <a:spAutoFit/>
          </a:bodyPr>
          <a:lstStyle/>
          <a:p>
            <a:r>
              <a:rPr lang="el-GR" sz="2000" b="1" i="1">
                <a:latin typeface="Calibri" pitchFamily="34" charset="0"/>
              </a:rPr>
              <a:t>α</a:t>
            </a:r>
            <a:r>
              <a:rPr lang="ru-RU" sz="2000" b="1" i="1">
                <a:latin typeface="Calibri" pitchFamily="34" charset="0"/>
              </a:rPr>
              <a:t>-лок</a:t>
            </a:r>
            <a:endParaRPr lang="ru-RU" sz="2000">
              <a:latin typeface="Calibri" pitchFamily="34" charset="0"/>
            </a:endParaRPr>
          </a:p>
        </p:txBody>
      </p:sp>
      <p:sp>
        <p:nvSpPr>
          <p:cNvPr id="40" name="Дуга 39"/>
          <p:cNvSpPr/>
          <p:nvPr/>
        </p:nvSpPr>
        <p:spPr>
          <a:xfrm rot="18895283">
            <a:off x="1538288" y="3589338"/>
            <a:ext cx="2276475" cy="2193925"/>
          </a:xfrm>
          <a:prstGeom prst="arc">
            <a:avLst>
              <a:gd name="adj1" fmla="val 16200000"/>
              <a:gd name="adj2" fmla="val 265275"/>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42" name="Дуга 41"/>
          <p:cNvSpPr/>
          <p:nvPr/>
        </p:nvSpPr>
        <p:spPr>
          <a:xfrm rot="18895283">
            <a:off x="3139282" y="3579019"/>
            <a:ext cx="2274887" cy="2193925"/>
          </a:xfrm>
          <a:prstGeom prst="arc">
            <a:avLst>
              <a:gd name="adj1" fmla="val 16200000"/>
              <a:gd name="adj2" fmla="val 265275"/>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102412" name="Прямоугольник 42"/>
          <p:cNvSpPr>
            <a:spLocks noChangeArrowheads="1"/>
          </p:cNvSpPr>
          <p:nvPr/>
        </p:nvSpPr>
        <p:spPr bwMode="auto">
          <a:xfrm>
            <a:off x="2382838" y="3178175"/>
            <a:ext cx="809625" cy="400050"/>
          </a:xfrm>
          <a:prstGeom prst="rect">
            <a:avLst/>
          </a:prstGeom>
          <a:noFill/>
          <a:ln w="9525">
            <a:noFill/>
            <a:miter lim="800000"/>
            <a:headEnd/>
            <a:tailEnd/>
          </a:ln>
        </p:spPr>
        <p:txBody>
          <a:bodyPr wrap="none">
            <a:spAutoFit/>
          </a:bodyPr>
          <a:lstStyle/>
          <a:p>
            <a:r>
              <a:rPr lang="el-GR" sz="2000" b="1" i="1">
                <a:latin typeface="Calibri" pitchFamily="34" charset="0"/>
              </a:rPr>
              <a:t>α</a:t>
            </a:r>
            <a:r>
              <a:rPr lang="ru-RU" sz="2000" b="1" i="1">
                <a:latin typeface="Calibri" pitchFamily="34" charset="0"/>
              </a:rPr>
              <a:t>-лок</a:t>
            </a:r>
            <a:endParaRPr lang="ru-RU" sz="2000">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600"/>
        </a:solidFill>
        <a:effectLst/>
      </p:bgPr>
    </p:bg>
    <p:spTree>
      <p:nvGrpSpPr>
        <p:cNvPr id="1" name=""/>
        <p:cNvGrpSpPr/>
        <p:nvPr/>
      </p:nvGrpSpPr>
      <p:grpSpPr>
        <a:xfrm>
          <a:off x="0" y="0"/>
          <a:ext cx="0" cy="0"/>
          <a:chOff x="0" y="0"/>
          <a:chExt cx="0" cy="0"/>
        </a:xfrm>
      </p:grpSpPr>
      <p:pic>
        <p:nvPicPr>
          <p:cNvPr id="31746" name="Рисунок 33"/>
          <p:cNvPicPr>
            <a:picLocks noChangeAspect="1"/>
          </p:cNvPicPr>
          <p:nvPr/>
        </p:nvPicPr>
        <p:blipFill>
          <a:blip r:embed="rId3" cstate="print"/>
          <a:srcRect l="3549" t="778"/>
          <a:stretch>
            <a:fillRect/>
          </a:stretch>
        </p:blipFill>
        <p:spPr bwMode="auto">
          <a:xfrm>
            <a:off x="93663" y="682625"/>
            <a:ext cx="4699000" cy="6107113"/>
          </a:xfrm>
          <a:prstGeom prst="rect">
            <a:avLst/>
          </a:prstGeom>
          <a:noFill/>
          <a:ln w="9525">
            <a:noFill/>
            <a:miter lim="800000"/>
            <a:headEnd/>
            <a:tailEnd/>
          </a:ln>
        </p:spPr>
      </p:pic>
      <p:pic>
        <p:nvPicPr>
          <p:cNvPr id="35" name="Рисунок 34"/>
          <p:cNvPicPr>
            <a:picLocks noChangeAspect="1"/>
          </p:cNvPicPr>
          <p:nvPr/>
        </p:nvPicPr>
        <p:blipFill rotWithShape="1">
          <a:blip r:embed="rId4" cstate="print"/>
          <a:srcRect l="6477" t="20057" r="5004" b="70063"/>
          <a:stretch/>
        </p:blipFill>
        <p:spPr>
          <a:xfrm>
            <a:off x="0" y="614363"/>
            <a:ext cx="9120188" cy="1127125"/>
          </a:xfrm>
          <a:prstGeom prst="rect">
            <a:avLst/>
          </a:prstGeom>
          <a:ln w="9525">
            <a:solidFill>
              <a:schemeClr val="bg2">
                <a:lumMod val="75000"/>
              </a:schemeClr>
            </a:solidFill>
          </a:ln>
          <a:effectLst/>
        </p:spPr>
      </p:pic>
      <p:sp>
        <p:nvSpPr>
          <p:cNvPr id="37" name="Прямоугольник 36"/>
          <p:cNvSpPr/>
          <p:nvPr/>
        </p:nvSpPr>
        <p:spPr>
          <a:xfrm>
            <a:off x="-92824" y="-51805"/>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3" name="Группа 12"/>
          <p:cNvGrpSpPr>
            <a:grpSpLocks/>
          </p:cNvGrpSpPr>
          <p:nvPr/>
        </p:nvGrpSpPr>
        <p:grpSpPr bwMode="auto">
          <a:xfrm>
            <a:off x="5287963" y="2438400"/>
            <a:ext cx="2859087" cy="4370388"/>
            <a:chOff x="5287203" y="2438620"/>
            <a:chExt cx="2860527" cy="4369975"/>
          </a:xfrm>
        </p:grpSpPr>
        <p:grpSp>
          <p:nvGrpSpPr>
            <p:cNvPr id="31753" name="Группа 13"/>
            <p:cNvGrpSpPr>
              <a:grpSpLocks/>
            </p:cNvGrpSpPr>
            <p:nvPr/>
          </p:nvGrpSpPr>
          <p:grpSpPr bwMode="auto">
            <a:xfrm>
              <a:off x="6039943" y="2438620"/>
              <a:ext cx="1393715" cy="1245564"/>
              <a:chOff x="5995493" y="2510165"/>
              <a:chExt cx="1393715" cy="1245564"/>
            </a:xfrm>
          </p:grpSpPr>
          <p:sp>
            <p:nvSpPr>
              <p:cNvPr id="17" name="TextBox 16"/>
              <p:cNvSpPr txBox="1"/>
              <p:nvPr/>
            </p:nvSpPr>
            <p:spPr>
              <a:xfrm>
                <a:off x="5995493" y="2510165"/>
                <a:ext cx="1393715" cy="369332"/>
              </a:xfrm>
              <a:prstGeom prst="rect">
                <a:avLst/>
              </a:prstGeom>
              <a:noFill/>
              <a:ln>
                <a:solidFill>
                  <a:schemeClr val="accent1">
                    <a:lumMod val="40000"/>
                    <a:lumOff val="60000"/>
                  </a:schemeClr>
                </a:solidFill>
              </a:ln>
              <a:effectLst>
                <a:glow rad="139700">
                  <a:schemeClr val="accent5">
                    <a:satMod val="175000"/>
                    <a:alpha val="40000"/>
                  </a:schemeClr>
                </a:glow>
              </a:effectLst>
            </p:spPr>
            <p:txBody>
              <a:bodyPr wrap="none">
                <a:spAutoFit/>
              </a:bodyPr>
              <a:lstStyle/>
              <a:p>
                <a:pPr fontAlgn="auto">
                  <a:spcBef>
                    <a:spcPts val="0"/>
                  </a:spcBef>
                  <a:spcAft>
                    <a:spcPts val="0"/>
                  </a:spcAft>
                  <a:defRPr/>
                </a:pPr>
                <a:r>
                  <a:rPr lang="en-US" dirty="0" err="1">
                    <a:solidFill>
                      <a:prstClr val="black"/>
                    </a:solidFill>
                    <a:latin typeface="+mn-lt"/>
                    <a:cs typeface="+mn-cs"/>
                  </a:rPr>
                  <a:t>Montealegre</a:t>
                </a:r>
                <a:endParaRPr lang="ru-RU" dirty="0">
                  <a:solidFill>
                    <a:prstClr val="black"/>
                  </a:solidFill>
                  <a:latin typeface="+mn-lt"/>
                  <a:cs typeface="+mn-cs"/>
                </a:endParaRPr>
              </a:p>
            </p:txBody>
          </p:sp>
          <p:sp>
            <p:nvSpPr>
              <p:cNvPr id="18" name="TextBox 17"/>
              <p:cNvSpPr txBox="1"/>
              <p:nvPr/>
            </p:nvSpPr>
            <p:spPr>
              <a:xfrm>
                <a:off x="6133575" y="3386397"/>
                <a:ext cx="1078885" cy="369332"/>
              </a:xfrm>
              <a:prstGeom prst="rect">
                <a:avLst/>
              </a:prstGeom>
              <a:noFill/>
              <a:ln>
                <a:solidFill>
                  <a:schemeClr val="accent1">
                    <a:lumMod val="40000"/>
                    <a:lumOff val="60000"/>
                  </a:schemeClr>
                </a:solidFill>
              </a:ln>
              <a:effectLst>
                <a:glow rad="139700">
                  <a:schemeClr val="accent5">
                    <a:satMod val="175000"/>
                    <a:alpha val="40000"/>
                  </a:schemeClr>
                </a:glow>
              </a:effectLst>
            </p:spPr>
            <p:txBody>
              <a:bodyPr wrap="none">
                <a:spAutoFit/>
              </a:bodyPr>
              <a:lstStyle/>
              <a:p>
                <a:pPr fontAlgn="auto">
                  <a:spcBef>
                    <a:spcPts val="0"/>
                  </a:spcBef>
                  <a:spcAft>
                    <a:spcPts val="0"/>
                  </a:spcAft>
                  <a:defRPr/>
                </a:pPr>
                <a:r>
                  <a:rPr lang="en-US" dirty="0">
                    <a:solidFill>
                      <a:prstClr val="black"/>
                    </a:solidFill>
                    <a:latin typeface="+mn-lt"/>
                    <a:cs typeface="+mn-cs"/>
                  </a:rPr>
                  <a:t>Bernstein</a:t>
                </a:r>
                <a:endParaRPr lang="ru-RU" dirty="0">
                  <a:solidFill>
                    <a:prstClr val="black"/>
                  </a:solidFill>
                  <a:latin typeface="+mn-lt"/>
                  <a:cs typeface="+mn-cs"/>
                </a:endParaRPr>
              </a:p>
            </p:txBody>
          </p:sp>
          <p:sp>
            <p:nvSpPr>
              <p:cNvPr id="19" name="Стрелка вниз 18"/>
              <p:cNvSpPr/>
              <p:nvPr/>
            </p:nvSpPr>
            <p:spPr>
              <a:xfrm>
                <a:off x="6453037" y="2930813"/>
                <a:ext cx="438371" cy="404774"/>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pic>
          <p:nvPicPr>
            <p:cNvPr id="15" name="Picture 4" descr="http://www.carnegiehall.org/bernstein/images/timeline/tl_1951_marriage.jpg"/>
            <p:cNvPicPr>
              <a:picLocks noChangeAspect="1" noChangeArrowheads="1"/>
            </p:cNvPicPr>
            <p:nvPr/>
          </p:nvPicPr>
          <p:blipFill rotWithShape="1">
            <a:blip r:embed="rId5" cstate="print">
              <a:extLst>
                <a:ext uri="{28A0092B-C50C-407E-A947-70E740481C1C}"/>
              </a:extLst>
            </a:blip>
            <a:srcRect l="10202" t="13763" r="12712" b="6375"/>
            <a:stretch/>
          </p:blipFill>
          <p:spPr bwMode="auto">
            <a:xfrm>
              <a:off x="5836450" y="3960485"/>
              <a:ext cx="1762031" cy="23314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extLst>
          </p:spPr>
        </p:pic>
        <p:sp>
          <p:nvSpPr>
            <p:cNvPr id="31755" name="TextBox 15"/>
            <p:cNvSpPr txBox="1">
              <a:spLocks noChangeArrowheads="1"/>
            </p:cNvSpPr>
            <p:nvPr/>
          </p:nvSpPr>
          <p:spPr bwMode="auto">
            <a:xfrm>
              <a:off x="5287203" y="6367256"/>
              <a:ext cx="2860527" cy="441339"/>
            </a:xfrm>
            <a:prstGeom prst="rect">
              <a:avLst/>
            </a:prstGeom>
            <a:noFill/>
            <a:ln w="9525">
              <a:noFill/>
              <a:miter lim="800000"/>
              <a:headEnd/>
              <a:tailEnd/>
            </a:ln>
          </p:spPr>
          <p:txBody>
            <a:bodyPr wrap="none">
              <a:spAutoFit/>
            </a:bodyPr>
            <a:lstStyle/>
            <a:p>
              <a:pPr algn="ctr">
                <a:lnSpc>
                  <a:spcPct val="80000"/>
                </a:lnSpc>
              </a:pPr>
              <a:r>
                <a:rPr lang="en-US" sz="1400">
                  <a:solidFill>
                    <a:srgbClr val="000000"/>
                  </a:solidFill>
                  <a:latin typeface="Calibri" pitchFamily="34" charset="0"/>
                </a:rPr>
                <a:t>Actress Felicia Montoalegre married </a:t>
              </a:r>
            </a:p>
            <a:p>
              <a:pPr algn="ctr">
                <a:lnSpc>
                  <a:spcPct val="80000"/>
                </a:lnSpc>
              </a:pPr>
              <a:r>
                <a:rPr lang="en-US" sz="1400">
                  <a:solidFill>
                    <a:srgbClr val="000000"/>
                  </a:solidFill>
                  <a:latin typeface="Calibri" pitchFamily="34" charset="0"/>
                </a:rPr>
                <a:t>to  conductor Leonard Bernstein</a:t>
              </a:r>
              <a:endParaRPr lang="ru-RU" sz="1400">
                <a:solidFill>
                  <a:srgbClr val="000000"/>
                </a:solidFill>
                <a:latin typeface="Calibri" pitchFamily="34" charset="0"/>
              </a:endParaRPr>
            </a:p>
          </p:txBody>
        </p:sp>
      </p:grpSp>
      <p:sp>
        <p:nvSpPr>
          <p:cNvPr id="20" name="TextBox 19"/>
          <p:cNvSpPr txBox="1"/>
          <p:nvPr/>
        </p:nvSpPr>
        <p:spPr>
          <a:xfrm>
            <a:off x="158750" y="33338"/>
            <a:ext cx="2568575" cy="522287"/>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Связи в разуме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84525"/>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158750" y="-28575"/>
            <a:ext cx="8486775" cy="523875"/>
          </a:xfrm>
          <a:prstGeom prst="rect">
            <a:avLst/>
          </a:prstGeom>
          <a:noFill/>
        </p:spPr>
        <p:txBody>
          <a:bodyPr wrap="none">
            <a:spAutoFit/>
          </a:bodyPr>
          <a:lstStyle/>
          <a:p>
            <a:r>
              <a:rPr lang="el-GR" sz="2800" b="1">
                <a:solidFill>
                  <a:schemeClr val="bg1"/>
                </a:solidFill>
                <a:effectLst>
                  <a:outerShdw blurRad="38100" dist="38100" dir="2700000" algn="tl">
                    <a:srgbClr val="C0C0C0"/>
                  </a:outerShdw>
                </a:effectLst>
                <a:latin typeface="Calibri" pitchFamily="34" charset="0"/>
              </a:rPr>
              <a:t>β</a:t>
            </a:r>
            <a:r>
              <a:rPr lang="el-GR" sz="2800" b="1" i="1">
                <a:solidFill>
                  <a:schemeClr val="bg1"/>
                </a:solidFill>
                <a:effectLst>
                  <a:outerShdw blurRad="38100" dist="38100" dir="2700000" algn="tl">
                    <a:srgbClr val="C0C0C0"/>
                  </a:outerShdw>
                </a:effectLst>
                <a:latin typeface="Calibri" pitchFamily="34" charset="0"/>
              </a:rPr>
              <a:t>-</a:t>
            </a:r>
            <a:r>
              <a:rPr lang="ru-RU" sz="2800" b="1" i="1">
                <a:solidFill>
                  <a:schemeClr val="bg1"/>
                </a:solidFill>
                <a:effectLst>
                  <a:outerShdw blurRad="38100" dist="38100" dir="2700000" algn="tl">
                    <a:srgbClr val="C0C0C0"/>
                  </a:outerShdw>
                </a:effectLst>
                <a:latin typeface="Calibri" pitchFamily="34" charset="0"/>
              </a:rPr>
              <a:t>коги</a:t>
            </a:r>
            <a:r>
              <a:rPr lang="ru-RU" sz="2800">
                <a:solidFill>
                  <a:schemeClr val="bg1"/>
                </a:solidFill>
                <a:effectLst>
                  <a:outerShdw blurRad="38100" dist="38100" dir="2700000" algn="tl">
                    <a:srgbClr val="C0C0C0"/>
                  </a:outerShdw>
                </a:effectLst>
                <a:latin typeface="Calibri" pitchFamily="34" charset="0"/>
              </a:rPr>
              <a:t> возникают в результате суперпозиции</a:t>
            </a:r>
            <a:r>
              <a:rPr lang="ru-RU" sz="2800" b="1" i="1">
                <a:solidFill>
                  <a:schemeClr val="bg1"/>
                </a:solidFill>
                <a:effectLst>
                  <a:outerShdw blurRad="38100" dist="38100" dir="2700000" algn="tl">
                    <a:srgbClr val="C0C0C0"/>
                  </a:outerShdw>
                </a:effectLst>
                <a:latin typeface="Calibri" pitchFamily="34" charset="0"/>
              </a:rPr>
              <a:t> </a:t>
            </a:r>
            <a:r>
              <a:rPr lang="el-GR" sz="2800" b="1" i="1">
                <a:solidFill>
                  <a:schemeClr val="bg1"/>
                </a:solidFill>
                <a:effectLst>
                  <a:outerShdw blurRad="38100" dist="38100" dir="2700000" algn="tl">
                    <a:srgbClr val="C0C0C0"/>
                  </a:outerShdw>
                </a:effectLst>
                <a:latin typeface="Calibri" pitchFamily="34" charset="0"/>
              </a:rPr>
              <a:t>α-</a:t>
            </a:r>
            <a:r>
              <a:rPr lang="ru-RU" sz="2800" b="1" i="1">
                <a:solidFill>
                  <a:schemeClr val="bg1"/>
                </a:solidFill>
                <a:effectLst>
                  <a:outerShdw blurRad="38100" dist="38100" dir="2700000" algn="tl">
                    <a:srgbClr val="C0C0C0"/>
                  </a:outerShdw>
                </a:effectLst>
                <a:latin typeface="Calibri" pitchFamily="34" charset="0"/>
              </a:rPr>
              <a:t>когов </a:t>
            </a:r>
          </a:p>
        </p:txBody>
      </p:sp>
      <p:sp>
        <p:nvSpPr>
          <p:cNvPr id="104454" name="TextBox 36"/>
          <p:cNvSpPr txBox="1">
            <a:spLocks noChangeArrowheads="1"/>
          </p:cNvSpPr>
          <p:nvPr/>
        </p:nvSpPr>
        <p:spPr bwMode="auto">
          <a:xfrm>
            <a:off x="1117600" y="900113"/>
            <a:ext cx="6500813" cy="460375"/>
          </a:xfrm>
          <a:prstGeom prst="rect">
            <a:avLst/>
          </a:prstGeom>
          <a:noFill/>
          <a:ln w="9525">
            <a:noFill/>
            <a:miter lim="800000"/>
            <a:headEnd/>
            <a:tailEnd/>
          </a:ln>
        </p:spPr>
        <p:txBody>
          <a:bodyPr wrap="none">
            <a:spAutoFit/>
          </a:bodyPr>
          <a:lstStyle/>
          <a:p>
            <a:r>
              <a:rPr lang="el-GR" sz="2400" b="1">
                <a:latin typeface="Calibri" pitchFamily="34" charset="0"/>
              </a:rPr>
              <a:t>β</a:t>
            </a:r>
            <a:r>
              <a:rPr lang="ru-RU" sz="2400" b="1" i="1">
                <a:latin typeface="Calibri" pitchFamily="34" charset="0"/>
              </a:rPr>
              <a:t>-коги </a:t>
            </a:r>
            <a:r>
              <a:rPr lang="ru-RU" sz="2400">
                <a:latin typeface="Calibri" pitchFamily="34" charset="0"/>
              </a:rPr>
              <a:t>– это классические нейронные ансамбли</a:t>
            </a:r>
          </a:p>
        </p:txBody>
      </p:sp>
      <p:pic>
        <p:nvPicPr>
          <p:cNvPr id="104455" name="Picture 2"/>
          <p:cNvPicPr>
            <a:picLocks noChangeAspect="1" noChangeArrowheads="1"/>
          </p:cNvPicPr>
          <p:nvPr/>
        </p:nvPicPr>
        <p:blipFill>
          <a:blip r:embed="rId3" cstate="print"/>
          <a:srcRect l="3494" r="2377" b="25839"/>
          <a:stretch>
            <a:fillRect/>
          </a:stretch>
        </p:blipFill>
        <p:spPr bwMode="auto">
          <a:xfrm>
            <a:off x="227013" y="2030413"/>
            <a:ext cx="6473825" cy="3189287"/>
          </a:xfrm>
          <a:prstGeom prst="rect">
            <a:avLst/>
          </a:prstGeom>
          <a:noFill/>
          <a:ln w="9525">
            <a:noFill/>
            <a:miter lim="800000"/>
            <a:headEnd/>
            <a:tailEnd/>
          </a:ln>
        </p:spPr>
      </p:pic>
      <p:sp>
        <p:nvSpPr>
          <p:cNvPr id="104456" name="TextBox 41"/>
          <p:cNvSpPr txBox="1">
            <a:spLocks noChangeArrowheads="1"/>
          </p:cNvSpPr>
          <p:nvPr/>
        </p:nvSpPr>
        <p:spPr bwMode="auto">
          <a:xfrm>
            <a:off x="6872288" y="5614988"/>
            <a:ext cx="1544637" cy="708025"/>
          </a:xfrm>
          <a:prstGeom prst="rect">
            <a:avLst/>
          </a:prstGeom>
          <a:noFill/>
          <a:ln w="9525">
            <a:noFill/>
            <a:miter lim="800000"/>
            <a:headEnd/>
            <a:tailEnd/>
          </a:ln>
        </p:spPr>
        <p:txBody>
          <a:bodyPr wrap="none">
            <a:spAutoFit/>
          </a:bodyPr>
          <a:lstStyle/>
          <a:p>
            <a:r>
              <a:rPr lang="ru-RU" sz="2000" b="1">
                <a:solidFill>
                  <a:srgbClr val="365F9C"/>
                </a:solidFill>
                <a:latin typeface="Calibri" pitchFamily="34" charset="0"/>
              </a:rPr>
              <a:t>Коннектом:</a:t>
            </a:r>
            <a:r>
              <a:rPr lang="en-US" sz="2000" b="1">
                <a:solidFill>
                  <a:srgbClr val="365F9C"/>
                </a:solidFill>
                <a:latin typeface="Calibri" pitchFamily="34" charset="0"/>
              </a:rPr>
              <a:t> </a:t>
            </a:r>
            <a:endParaRPr lang="ru-RU" sz="2000" b="1">
              <a:solidFill>
                <a:srgbClr val="365F9C"/>
              </a:solidFill>
              <a:latin typeface="Calibri" pitchFamily="34" charset="0"/>
            </a:endParaRPr>
          </a:p>
          <a:p>
            <a:r>
              <a:rPr lang="ru-RU" sz="2000">
                <a:solidFill>
                  <a:srgbClr val="000000"/>
                </a:solidFill>
                <a:latin typeface="Calibri" pitchFamily="34" charset="0"/>
              </a:rPr>
              <a:t>нейроны</a:t>
            </a:r>
          </a:p>
        </p:txBody>
      </p:sp>
      <p:sp>
        <p:nvSpPr>
          <p:cNvPr id="104457" name="TextBox 42"/>
          <p:cNvSpPr txBox="1">
            <a:spLocks noChangeArrowheads="1"/>
          </p:cNvSpPr>
          <p:nvPr/>
        </p:nvSpPr>
        <p:spPr bwMode="auto">
          <a:xfrm>
            <a:off x="1162050" y="1668463"/>
            <a:ext cx="457200" cy="461962"/>
          </a:xfrm>
          <a:prstGeom prst="rect">
            <a:avLst/>
          </a:prstGeom>
          <a:noFill/>
          <a:ln w="9525">
            <a:noFill/>
            <a:miter lim="800000"/>
            <a:headEnd/>
            <a:tailEnd/>
          </a:ln>
        </p:spPr>
        <p:txBody>
          <a:bodyPr wrap="none">
            <a:spAutoFit/>
          </a:bodyPr>
          <a:lstStyle/>
          <a:p>
            <a:r>
              <a:rPr lang="el-GR" sz="2400" b="1">
                <a:solidFill>
                  <a:srgbClr val="262626"/>
                </a:solidFill>
                <a:latin typeface="Calibri" pitchFamily="34" charset="0"/>
              </a:rPr>
              <a:t>β</a:t>
            </a:r>
            <a:r>
              <a:rPr lang="ru-RU" sz="2400" b="1" baseline="-25000">
                <a:solidFill>
                  <a:srgbClr val="262626"/>
                </a:solidFill>
                <a:latin typeface="Calibri" pitchFamily="34" charset="0"/>
              </a:rPr>
              <a:t>1</a:t>
            </a:r>
          </a:p>
        </p:txBody>
      </p:sp>
      <p:sp>
        <p:nvSpPr>
          <p:cNvPr id="104458" name="TextBox 43"/>
          <p:cNvSpPr txBox="1">
            <a:spLocks noChangeArrowheads="1"/>
          </p:cNvSpPr>
          <p:nvPr/>
        </p:nvSpPr>
        <p:spPr bwMode="auto">
          <a:xfrm>
            <a:off x="5338763" y="1668463"/>
            <a:ext cx="533400" cy="461962"/>
          </a:xfrm>
          <a:prstGeom prst="rect">
            <a:avLst/>
          </a:prstGeom>
          <a:noFill/>
          <a:ln w="9525">
            <a:noFill/>
            <a:miter lim="800000"/>
            <a:headEnd/>
            <a:tailEnd/>
          </a:ln>
        </p:spPr>
        <p:txBody>
          <a:bodyPr wrap="none">
            <a:spAutoFit/>
          </a:bodyPr>
          <a:lstStyle/>
          <a:p>
            <a:r>
              <a:rPr lang="el-GR" sz="2400" b="1">
                <a:solidFill>
                  <a:srgbClr val="262626"/>
                </a:solidFill>
                <a:latin typeface="Calibri" pitchFamily="34" charset="0"/>
              </a:rPr>
              <a:t>β </a:t>
            </a:r>
            <a:r>
              <a:rPr lang="en-US" sz="2400" b="1" baseline="-25000">
                <a:solidFill>
                  <a:srgbClr val="262626"/>
                </a:solidFill>
                <a:latin typeface="Calibri" pitchFamily="34" charset="0"/>
              </a:rPr>
              <a:t>n</a:t>
            </a:r>
            <a:endParaRPr lang="ru-RU" sz="2400" b="1" baseline="-25000">
              <a:solidFill>
                <a:srgbClr val="262626"/>
              </a:solidFill>
              <a:latin typeface="Calibri" pitchFamily="34" charset="0"/>
            </a:endParaRPr>
          </a:p>
        </p:txBody>
      </p:sp>
      <p:sp>
        <p:nvSpPr>
          <p:cNvPr id="104459" name="TextBox 44"/>
          <p:cNvSpPr txBox="1">
            <a:spLocks noChangeArrowheads="1"/>
          </p:cNvSpPr>
          <p:nvPr/>
        </p:nvSpPr>
        <p:spPr bwMode="auto">
          <a:xfrm>
            <a:off x="2170113" y="1668463"/>
            <a:ext cx="527050" cy="461962"/>
          </a:xfrm>
          <a:prstGeom prst="rect">
            <a:avLst/>
          </a:prstGeom>
          <a:noFill/>
          <a:ln w="9525">
            <a:noFill/>
            <a:miter lim="800000"/>
            <a:headEnd/>
            <a:tailEnd/>
          </a:ln>
        </p:spPr>
        <p:txBody>
          <a:bodyPr wrap="none">
            <a:spAutoFit/>
          </a:bodyPr>
          <a:lstStyle/>
          <a:p>
            <a:r>
              <a:rPr lang="el-GR" sz="2400" b="1">
                <a:solidFill>
                  <a:srgbClr val="262626"/>
                </a:solidFill>
                <a:latin typeface="Calibri" pitchFamily="34" charset="0"/>
              </a:rPr>
              <a:t>β </a:t>
            </a:r>
            <a:r>
              <a:rPr lang="ru-RU" sz="2400" b="1" baseline="-25000">
                <a:solidFill>
                  <a:srgbClr val="262626"/>
                </a:solidFill>
                <a:latin typeface="Calibri" pitchFamily="34" charset="0"/>
              </a:rPr>
              <a:t>2</a:t>
            </a:r>
          </a:p>
        </p:txBody>
      </p:sp>
      <p:sp>
        <p:nvSpPr>
          <p:cNvPr id="104460" name="TextBox 45"/>
          <p:cNvSpPr txBox="1">
            <a:spLocks noChangeArrowheads="1"/>
          </p:cNvSpPr>
          <p:nvPr/>
        </p:nvSpPr>
        <p:spPr bwMode="auto">
          <a:xfrm>
            <a:off x="3178175" y="1668463"/>
            <a:ext cx="527050" cy="461962"/>
          </a:xfrm>
          <a:prstGeom prst="rect">
            <a:avLst/>
          </a:prstGeom>
          <a:noFill/>
          <a:ln w="9525">
            <a:noFill/>
            <a:miter lim="800000"/>
            <a:headEnd/>
            <a:tailEnd/>
          </a:ln>
        </p:spPr>
        <p:txBody>
          <a:bodyPr wrap="none">
            <a:spAutoFit/>
          </a:bodyPr>
          <a:lstStyle/>
          <a:p>
            <a:r>
              <a:rPr lang="el-GR" sz="2400" b="1">
                <a:solidFill>
                  <a:srgbClr val="262626"/>
                </a:solidFill>
                <a:latin typeface="Calibri" pitchFamily="34" charset="0"/>
              </a:rPr>
              <a:t>β </a:t>
            </a:r>
            <a:r>
              <a:rPr lang="ru-RU" sz="2400" b="1" baseline="-25000">
                <a:solidFill>
                  <a:srgbClr val="262626"/>
                </a:solidFill>
                <a:latin typeface="Calibri" pitchFamily="34" charset="0"/>
              </a:rPr>
              <a:t>3</a:t>
            </a:r>
          </a:p>
        </p:txBody>
      </p:sp>
      <p:sp>
        <p:nvSpPr>
          <p:cNvPr id="104461" name="TextBox 46"/>
          <p:cNvSpPr txBox="1">
            <a:spLocks noChangeArrowheads="1"/>
          </p:cNvSpPr>
          <p:nvPr/>
        </p:nvSpPr>
        <p:spPr bwMode="auto">
          <a:xfrm>
            <a:off x="4402138" y="1727200"/>
            <a:ext cx="368300" cy="385763"/>
          </a:xfrm>
          <a:prstGeom prst="rect">
            <a:avLst/>
          </a:prstGeom>
          <a:noFill/>
          <a:ln w="9525">
            <a:noFill/>
            <a:miter lim="800000"/>
            <a:headEnd/>
            <a:tailEnd/>
          </a:ln>
        </p:spPr>
        <p:txBody>
          <a:bodyPr wrap="none">
            <a:spAutoFit/>
          </a:bodyPr>
          <a:lstStyle/>
          <a:p>
            <a:r>
              <a:rPr lang="en-US" sz="2000" b="1">
                <a:solidFill>
                  <a:srgbClr val="262626"/>
                </a:solidFill>
                <a:latin typeface="Calibri" pitchFamily="34" charset="0"/>
              </a:rPr>
              <a:t>…</a:t>
            </a:r>
            <a:endParaRPr lang="ru-RU" sz="2000" b="1">
              <a:solidFill>
                <a:srgbClr val="262626"/>
              </a:solidFill>
              <a:latin typeface="Calibri" pitchFamily="34" charset="0"/>
            </a:endParaRPr>
          </a:p>
        </p:txBody>
      </p:sp>
      <p:grpSp>
        <p:nvGrpSpPr>
          <p:cNvPr id="48" name="Группа 47"/>
          <p:cNvGrpSpPr>
            <a:grpSpLocks/>
          </p:cNvGrpSpPr>
          <p:nvPr/>
        </p:nvGrpSpPr>
        <p:grpSpPr bwMode="auto">
          <a:xfrm>
            <a:off x="6757988" y="1652588"/>
            <a:ext cx="2289175" cy="3090862"/>
            <a:chOff x="6897104" y="1383959"/>
            <a:chExt cx="2289338" cy="3090307"/>
          </a:xfrm>
        </p:grpSpPr>
        <p:sp>
          <p:nvSpPr>
            <p:cNvPr id="104471" name="TextBox 48"/>
            <p:cNvSpPr txBox="1">
              <a:spLocks noChangeArrowheads="1"/>
            </p:cNvSpPr>
            <p:nvPr/>
          </p:nvSpPr>
          <p:spPr bwMode="auto">
            <a:xfrm>
              <a:off x="6897104" y="3212382"/>
              <a:ext cx="2155398" cy="1261884"/>
            </a:xfrm>
            <a:prstGeom prst="rect">
              <a:avLst/>
            </a:prstGeom>
            <a:noFill/>
            <a:ln w="9525">
              <a:noFill/>
              <a:miter lim="800000"/>
              <a:headEnd/>
              <a:tailEnd/>
            </a:ln>
          </p:spPr>
          <p:txBody>
            <a:bodyPr wrap="none">
              <a:spAutoFit/>
            </a:bodyPr>
            <a:lstStyle/>
            <a:p>
              <a:r>
                <a:rPr lang="ru-RU" sz="2000" b="1">
                  <a:solidFill>
                    <a:srgbClr val="C00000"/>
                  </a:solidFill>
                  <a:latin typeface="Calibri" pitchFamily="34" charset="0"/>
                </a:rPr>
                <a:t>Когнитом</a:t>
              </a:r>
              <a:r>
                <a:rPr lang="en-US" sz="2000" b="1">
                  <a:solidFill>
                    <a:srgbClr val="C00000"/>
                  </a:solidFill>
                  <a:latin typeface="Calibri" pitchFamily="34" charset="0"/>
                </a:rPr>
                <a:t>,</a:t>
              </a:r>
              <a:r>
                <a:rPr lang="ru-RU" sz="2000" b="1">
                  <a:solidFill>
                    <a:srgbClr val="C00000"/>
                  </a:solidFill>
                  <a:latin typeface="Calibri" pitchFamily="34" charset="0"/>
                </a:rPr>
                <a:t> слой </a:t>
              </a:r>
              <a:r>
                <a:rPr lang="en-US" sz="2000" b="1">
                  <a:solidFill>
                    <a:srgbClr val="C00000"/>
                  </a:solidFill>
                  <a:latin typeface="Calibri" pitchFamily="34" charset="0"/>
                </a:rPr>
                <a:t>I</a:t>
              </a:r>
              <a:r>
                <a:rPr lang="ru-RU" sz="2000" b="1">
                  <a:solidFill>
                    <a:srgbClr val="C00000"/>
                  </a:solidFill>
                  <a:latin typeface="Calibri" pitchFamily="34" charset="0"/>
                </a:rPr>
                <a:t>: </a:t>
              </a:r>
            </a:p>
            <a:p>
              <a:r>
                <a:rPr lang="el-GR" sz="2000" b="1" i="1">
                  <a:solidFill>
                    <a:srgbClr val="000000"/>
                  </a:solidFill>
                  <a:latin typeface="Calibri" pitchFamily="34" charset="0"/>
                </a:rPr>
                <a:t>α</a:t>
              </a:r>
              <a:r>
                <a:rPr lang="ru-RU" sz="2000" b="1" i="1">
                  <a:solidFill>
                    <a:srgbClr val="000000"/>
                  </a:solidFill>
                  <a:latin typeface="Calibri" pitchFamily="34" charset="0"/>
                </a:rPr>
                <a:t>-коги</a:t>
              </a:r>
              <a:endParaRPr lang="ru-RU" sz="2000">
                <a:solidFill>
                  <a:srgbClr val="000000"/>
                </a:solidFill>
                <a:latin typeface="Calibri" pitchFamily="34" charset="0"/>
              </a:endParaRPr>
            </a:p>
            <a:p>
              <a:r>
                <a:rPr lang="ru-RU">
                  <a:solidFill>
                    <a:srgbClr val="000000"/>
                  </a:solidFill>
                  <a:latin typeface="Calibri" pitchFamily="34" charset="0"/>
                </a:rPr>
                <a:t>(функциональные</a:t>
              </a:r>
            </a:p>
            <a:p>
              <a:r>
                <a:rPr lang="ru-RU">
                  <a:solidFill>
                    <a:srgbClr val="000000"/>
                  </a:solidFill>
                  <a:latin typeface="Calibri" pitchFamily="34" charset="0"/>
                </a:rPr>
                <a:t>системы)</a:t>
              </a:r>
            </a:p>
          </p:txBody>
        </p:sp>
        <p:sp>
          <p:nvSpPr>
            <p:cNvPr id="104472" name="TextBox 49"/>
            <p:cNvSpPr txBox="1">
              <a:spLocks noChangeArrowheads="1"/>
            </p:cNvSpPr>
            <p:nvPr/>
          </p:nvSpPr>
          <p:spPr bwMode="auto">
            <a:xfrm>
              <a:off x="6897104" y="1383959"/>
              <a:ext cx="2289338" cy="1846659"/>
            </a:xfrm>
            <a:prstGeom prst="rect">
              <a:avLst/>
            </a:prstGeom>
            <a:noFill/>
            <a:ln w="9525">
              <a:noFill/>
              <a:miter lim="800000"/>
              <a:headEnd/>
              <a:tailEnd/>
            </a:ln>
          </p:spPr>
          <p:txBody>
            <a:bodyPr>
              <a:spAutoFit/>
            </a:bodyPr>
            <a:lstStyle/>
            <a:p>
              <a:r>
                <a:rPr lang="ru-RU" sz="2000" b="1">
                  <a:solidFill>
                    <a:srgbClr val="C00000"/>
                  </a:solidFill>
                  <a:latin typeface="Calibri" pitchFamily="34" charset="0"/>
                </a:rPr>
                <a:t>Когнитом, слой </a:t>
              </a:r>
              <a:r>
                <a:rPr lang="en-US" sz="2000" b="1">
                  <a:solidFill>
                    <a:srgbClr val="C00000"/>
                  </a:solidFill>
                  <a:latin typeface="Calibri" pitchFamily="34" charset="0"/>
                </a:rPr>
                <a:t>II</a:t>
              </a:r>
              <a:r>
                <a:rPr lang="ru-RU" sz="2000" b="1">
                  <a:solidFill>
                    <a:srgbClr val="C00000"/>
                  </a:solidFill>
                  <a:latin typeface="Calibri" pitchFamily="34" charset="0"/>
                </a:rPr>
                <a:t>: </a:t>
              </a:r>
            </a:p>
            <a:p>
              <a:r>
                <a:rPr lang="el-GR" sz="2000" b="1">
                  <a:solidFill>
                    <a:srgbClr val="262626"/>
                  </a:solidFill>
                  <a:latin typeface="Calibri" pitchFamily="34" charset="0"/>
                </a:rPr>
                <a:t>β </a:t>
              </a:r>
              <a:r>
                <a:rPr lang="ru-RU" sz="2000" b="1" i="1">
                  <a:solidFill>
                    <a:srgbClr val="000000"/>
                  </a:solidFill>
                  <a:latin typeface="Calibri" pitchFamily="34" charset="0"/>
                </a:rPr>
                <a:t>-коги</a:t>
              </a:r>
            </a:p>
            <a:p>
              <a:r>
                <a:rPr lang="ru-RU">
                  <a:solidFill>
                    <a:srgbClr val="000000"/>
                  </a:solidFill>
                  <a:latin typeface="Calibri" pitchFamily="34" charset="0"/>
                </a:rPr>
                <a:t>(элементы феноменального</a:t>
              </a:r>
            </a:p>
            <a:p>
              <a:r>
                <a:rPr lang="ru-RU">
                  <a:solidFill>
                    <a:srgbClr val="000000"/>
                  </a:solidFill>
                  <a:latin typeface="Calibri" pitchFamily="34" charset="0"/>
                </a:rPr>
                <a:t>опыта)</a:t>
              </a:r>
            </a:p>
            <a:p>
              <a:endParaRPr lang="ru-RU" sz="2000" b="1" i="1">
                <a:solidFill>
                  <a:srgbClr val="000000"/>
                </a:solidFill>
                <a:latin typeface="Calibri" pitchFamily="34" charset="0"/>
              </a:endParaRPr>
            </a:p>
          </p:txBody>
        </p:sp>
      </p:grpSp>
      <p:grpSp>
        <p:nvGrpSpPr>
          <p:cNvPr id="104463" name="Группа 50"/>
          <p:cNvGrpSpPr>
            <a:grpSpLocks/>
          </p:cNvGrpSpPr>
          <p:nvPr/>
        </p:nvGrpSpPr>
        <p:grpSpPr bwMode="auto">
          <a:xfrm>
            <a:off x="355600" y="5233988"/>
            <a:ext cx="6329363" cy="1246187"/>
            <a:chOff x="2368730" y="698472"/>
            <a:chExt cx="7256134" cy="1557048"/>
          </a:xfrm>
        </p:grpSpPr>
        <p:pic>
          <p:nvPicPr>
            <p:cNvPr id="104467" name="Picture 2" descr="http://www.alphagalileo.org/AssetViewer.aspx?AssetId=79384&amp;CultureCode=en&amp;MaxWidth=800&amp;MaxHeight=400"/>
            <p:cNvPicPr>
              <a:picLocks noChangeAspect="1" noChangeArrowheads="1"/>
            </p:cNvPicPr>
            <p:nvPr/>
          </p:nvPicPr>
          <p:blipFill>
            <a:blip r:embed="rId4" cstate="print"/>
            <a:srcRect l="10323" t="4231" r="14934" b="4564"/>
            <a:stretch>
              <a:fillRect/>
            </a:stretch>
          </p:blipFill>
          <p:spPr bwMode="auto">
            <a:xfrm>
              <a:off x="2368730" y="698472"/>
              <a:ext cx="1842613" cy="1557048"/>
            </a:xfrm>
            <a:prstGeom prst="rect">
              <a:avLst/>
            </a:prstGeom>
            <a:noFill/>
            <a:ln w="9525">
              <a:noFill/>
              <a:miter lim="800000"/>
              <a:headEnd/>
              <a:tailEnd/>
            </a:ln>
          </p:spPr>
        </p:pic>
        <p:pic>
          <p:nvPicPr>
            <p:cNvPr id="104468" name="Picture 2" descr="http://www.alphagalileo.org/AssetViewer.aspx?AssetId=79384&amp;CultureCode=en&amp;MaxWidth=800&amp;MaxHeight=400"/>
            <p:cNvPicPr>
              <a:picLocks noChangeAspect="1" noChangeArrowheads="1"/>
            </p:cNvPicPr>
            <p:nvPr/>
          </p:nvPicPr>
          <p:blipFill>
            <a:blip r:embed="rId4" cstate="print"/>
            <a:srcRect l="10323" t="4231" r="14934" b="4564"/>
            <a:stretch>
              <a:fillRect/>
            </a:stretch>
          </p:blipFill>
          <p:spPr bwMode="auto">
            <a:xfrm>
              <a:off x="4173237" y="698472"/>
              <a:ext cx="1842613" cy="1557048"/>
            </a:xfrm>
            <a:prstGeom prst="rect">
              <a:avLst/>
            </a:prstGeom>
            <a:noFill/>
            <a:ln w="9525">
              <a:noFill/>
              <a:miter lim="800000"/>
              <a:headEnd/>
              <a:tailEnd/>
            </a:ln>
          </p:spPr>
        </p:pic>
        <p:pic>
          <p:nvPicPr>
            <p:cNvPr id="104469" name="Picture 2" descr="http://www.alphagalileo.org/AssetViewer.aspx?AssetId=79384&amp;CultureCode=en&amp;MaxWidth=800&amp;MaxHeight=400"/>
            <p:cNvPicPr>
              <a:picLocks noChangeAspect="1" noChangeArrowheads="1"/>
            </p:cNvPicPr>
            <p:nvPr/>
          </p:nvPicPr>
          <p:blipFill>
            <a:blip r:embed="rId4" cstate="print"/>
            <a:srcRect l="10323" t="4231" r="14934" b="4564"/>
            <a:stretch>
              <a:fillRect/>
            </a:stretch>
          </p:blipFill>
          <p:spPr bwMode="auto">
            <a:xfrm>
              <a:off x="5977744" y="698472"/>
              <a:ext cx="1842613" cy="1557048"/>
            </a:xfrm>
            <a:prstGeom prst="rect">
              <a:avLst/>
            </a:prstGeom>
            <a:noFill/>
            <a:ln w="9525">
              <a:noFill/>
              <a:miter lim="800000"/>
              <a:headEnd/>
              <a:tailEnd/>
            </a:ln>
          </p:spPr>
        </p:pic>
        <p:pic>
          <p:nvPicPr>
            <p:cNvPr id="104470" name="Picture 2" descr="http://www.alphagalileo.org/AssetViewer.aspx?AssetId=79384&amp;CultureCode=en&amp;MaxWidth=800&amp;MaxHeight=400"/>
            <p:cNvPicPr>
              <a:picLocks noChangeAspect="1" noChangeArrowheads="1"/>
            </p:cNvPicPr>
            <p:nvPr/>
          </p:nvPicPr>
          <p:blipFill>
            <a:blip r:embed="rId4" cstate="print"/>
            <a:srcRect l="10323" t="4231" r="14934" b="4564"/>
            <a:stretch>
              <a:fillRect/>
            </a:stretch>
          </p:blipFill>
          <p:spPr bwMode="auto">
            <a:xfrm>
              <a:off x="7782251" y="698472"/>
              <a:ext cx="1842613" cy="1557048"/>
            </a:xfrm>
            <a:prstGeom prst="rect">
              <a:avLst/>
            </a:prstGeom>
            <a:noFill/>
            <a:ln w="9525">
              <a:noFill/>
              <a:miter lim="800000"/>
              <a:headEnd/>
              <a:tailEnd/>
            </a:ln>
          </p:spPr>
        </p:pic>
      </p:grpSp>
      <p:sp>
        <p:nvSpPr>
          <p:cNvPr id="104464" name="TextBox 55"/>
          <p:cNvSpPr txBox="1">
            <a:spLocks noChangeArrowheads="1"/>
          </p:cNvSpPr>
          <p:nvPr/>
        </p:nvSpPr>
        <p:spPr bwMode="auto">
          <a:xfrm>
            <a:off x="1125538" y="3297238"/>
            <a:ext cx="541337" cy="584200"/>
          </a:xfrm>
          <a:prstGeom prst="rect">
            <a:avLst/>
          </a:prstGeom>
          <a:noFill/>
          <a:ln w="9525">
            <a:noFill/>
            <a:miter lim="800000"/>
            <a:headEnd/>
            <a:tailEnd/>
          </a:ln>
        </p:spPr>
        <p:txBody>
          <a:bodyPr>
            <a:spAutoFit/>
          </a:bodyPr>
          <a:lstStyle/>
          <a:p>
            <a:r>
              <a:rPr lang="el-GR" sz="3200" b="1">
                <a:solidFill>
                  <a:srgbClr val="262626"/>
                </a:solidFill>
                <a:latin typeface="Calibri" pitchFamily="34" charset="0"/>
              </a:rPr>
              <a:t>α</a:t>
            </a:r>
            <a:r>
              <a:rPr lang="en-US" sz="2600" b="1" baseline="-25000">
                <a:solidFill>
                  <a:srgbClr val="262626"/>
                </a:solidFill>
                <a:latin typeface="Calibri" pitchFamily="34" charset="0"/>
              </a:rPr>
              <a:t>1</a:t>
            </a:r>
            <a:endParaRPr lang="ru-RU" sz="2600" b="1">
              <a:solidFill>
                <a:srgbClr val="262626"/>
              </a:solidFill>
              <a:latin typeface="Calibri" pitchFamily="34" charset="0"/>
            </a:endParaRPr>
          </a:p>
        </p:txBody>
      </p:sp>
      <p:sp>
        <p:nvSpPr>
          <p:cNvPr id="104465" name="TextBox 56"/>
          <p:cNvSpPr txBox="1">
            <a:spLocks noChangeArrowheads="1"/>
          </p:cNvSpPr>
          <p:nvPr/>
        </p:nvSpPr>
        <p:spPr bwMode="auto">
          <a:xfrm>
            <a:off x="2762250" y="3297238"/>
            <a:ext cx="541338" cy="584200"/>
          </a:xfrm>
          <a:prstGeom prst="rect">
            <a:avLst/>
          </a:prstGeom>
          <a:noFill/>
          <a:ln w="9525">
            <a:noFill/>
            <a:miter lim="800000"/>
            <a:headEnd/>
            <a:tailEnd/>
          </a:ln>
        </p:spPr>
        <p:txBody>
          <a:bodyPr>
            <a:spAutoFit/>
          </a:bodyPr>
          <a:lstStyle/>
          <a:p>
            <a:r>
              <a:rPr lang="el-GR" sz="3200" b="1">
                <a:solidFill>
                  <a:srgbClr val="262626"/>
                </a:solidFill>
                <a:latin typeface="Calibri" pitchFamily="34" charset="0"/>
              </a:rPr>
              <a:t>α</a:t>
            </a:r>
            <a:r>
              <a:rPr lang="ru-RU" sz="2600" b="1" baseline="-25000">
                <a:solidFill>
                  <a:srgbClr val="262626"/>
                </a:solidFill>
                <a:latin typeface="Calibri" pitchFamily="34" charset="0"/>
              </a:rPr>
              <a:t>2</a:t>
            </a:r>
            <a:endParaRPr lang="ru-RU" sz="2600" b="1">
              <a:solidFill>
                <a:srgbClr val="262626"/>
              </a:solidFill>
              <a:latin typeface="Calibri" pitchFamily="34" charset="0"/>
            </a:endParaRPr>
          </a:p>
        </p:txBody>
      </p:sp>
      <p:sp>
        <p:nvSpPr>
          <p:cNvPr id="104466" name="TextBox 57"/>
          <p:cNvSpPr txBox="1">
            <a:spLocks noChangeArrowheads="1"/>
          </p:cNvSpPr>
          <p:nvPr/>
        </p:nvSpPr>
        <p:spPr bwMode="auto">
          <a:xfrm>
            <a:off x="4275138" y="3297238"/>
            <a:ext cx="541337" cy="584200"/>
          </a:xfrm>
          <a:prstGeom prst="rect">
            <a:avLst/>
          </a:prstGeom>
          <a:noFill/>
          <a:ln w="9525">
            <a:noFill/>
            <a:miter lim="800000"/>
            <a:headEnd/>
            <a:tailEnd/>
          </a:ln>
        </p:spPr>
        <p:txBody>
          <a:bodyPr>
            <a:spAutoFit/>
          </a:bodyPr>
          <a:lstStyle/>
          <a:p>
            <a:r>
              <a:rPr lang="el-GR" sz="3200" b="1">
                <a:solidFill>
                  <a:srgbClr val="262626"/>
                </a:solidFill>
                <a:latin typeface="Calibri" pitchFamily="34" charset="0"/>
              </a:rPr>
              <a:t>α</a:t>
            </a:r>
            <a:r>
              <a:rPr lang="ru-RU" sz="2600" b="1" baseline="-25000">
                <a:solidFill>
                  <a:srgbClr val="262626"/>
                </a:solidFill>
                <a:latin typeface="Calibri" pitchFamily="34" charset="0"/>
              </a:rPr>
              <a:t>3</a:t>
            </a:r>
            <a:endParaRPr lang="ru-RU" sz="2600" b="1">
              <a:solidFill>
                <a:srgbClr val="262626"/>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76136"/>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7" name="TextBox 46"/>
          <p:cNvSpPr txBox="1"/>
          <p:nvPr/>
        </p:nvSpPr>
        <p:spPr>
          <a:xfrm>
            <a:off x="158750" y="-7938"/>
            <a:ext cx="7278688" cy="522288"/>
          </a:xfrm>
          <a:prstGeom prst="rect">
            <a:avLst/>
          </a:prstGeom>
          <a:noFill/>
        </p:spPr>
        <p:txBody>
          <a:bodyPr wrap="none">
            <a:spAutoFit/>
          </a:bodyPr>
          <a:lstStyle/>
          <a:p>
            <a:r>
              <a:rPr lang="el-GR" sz="2800" b="1">
                <a:solidFill>
                  <a:schemeClr val="bg1"/>
                </a:solidFill>
                <a:effectLst>
                  <a:outerShdw blurRad="38100" dist="38100" dir="2700000" algn="tl">
                    <a:srgbClr val="C0C0C0"/>
                  </a:outerShdw>
                </a:effectLst>
                <a:latin typeface="Calibri" pitchFamily="34" charset="0"/>
              </a:rPr>
              <a:t>γ</a:t>
            </a:r>
            <a:r>
              <a:rPr lang="el-GR" sz="2800" b="1" i="1">
                <a:solidFill>
                  <a:schemeClr val="bg1"/>
                </a:solidFill>
                <a:effectLst>
                  <a:outerShdw blurRad="38100" dist="38100" dir="2700000" algn="tl">
                    <a:srgbClr val="C0C0C0"/>
                  </a:outerShdw>
                </a:effectLst>
                <a:latin typeface="Calibri" pitchFamily="34" charset="0"/>
              </a:rPr>
              <a:t>-</a:t>
            </a:r>
            <a:r>
              <a:rPr lang="ru-RU" sz="2800" b="1" i="1">
                <a:solidFill>
                  <a:schemeClr val="bg1"/>
                </a:solidFill>
                <a:effectLst>
                  <a:outerShdw blurRad="38100" dist="38100" dir="2700000" algn="tl">
                    <a:srgbClr val="C0C0C0"/>
                  </a:outerShdw>
                </a:effectLst>
                <a:latin typeface="Calibri" pitchFamily="34" charset="0"/>
              </a:rPr>
              <a:t>коги </a:t>
            </a:r>
            <a:r>
              <a:rPr lang="ru-RU" sz="2800">
                <a:solidFill>
                  <a:schemeClr val="bg1"/>
                </a:solidFill>
                <a:effectLst>
                  <a:outerShdw blurRad="38100" dist="38100" dir="2700000" algn="tl">
                    <a:srgbClr val="C0C0C0"/>
                  </a:outerShdw>
                </a:effectLst>
                <a:latin typeface="Calibri" pitchFamily="34" charset="0"/>
              </a:rPr>
              <a:t>возникают за счет интеграции </a:t>
            </a:r>
            <a:r>
              <a:rPr lang="el-GR" sz="2800" b="1">
                <a:solidFill>
                  <a:schemeClr val="bg1"/>
                </a:solidFill>
                <a:effectLst>
                  <a:outerShdw blurRad="38100" dist="38100" dir="2700000" algn="tl">
                    <a:srgbClr val="C0C0C0"/>
                  </a:outerShdw>
                </a:effectLst>
                <a:latin typeface="Calibri" pitchFamily="34" charset="0"/>
              </a:rPr>
              <a:t>β</a:t>
            </a:r>
            <a:r>
              <a:rPr lang="el-GR" sz="2800" b="1" i="1">
                <a:solidFill>
                  <a:schemeClr val="bg1"/>
                </a:solidFill>
                <a:effectLst>
                  <a:outerShdw blurRad="38100" dist="38100" dir="2700000" algn="tl">
                    <a:srgbClr val="C0C0C0"/>
                  </a:outerShdw>
                </a:effectLst>
                <a:latin typeface="Calibri" pitchFamily="34" charset="0"/>
              </a:rPr>
              <a:t>-</a:t>
            </a:r>
            <a:r>
              <a:rPr lang="ru-RU" sz="2800" b="1" i="1">
                <a:solidFill>
                  <a:schemeClr val="bg1"/>
                </a:solidFill>
                <a:effectLst>
                  <a:outerShdw blurRad="38100" dist="38100" dir="2700000" algn="tl">
                    <a:srgbClr val="C0C0C0"/>
                  </a:outerShdw>
                </a:effectLst>
                <a:latin typeface="Calibri" pitchFamily="34" charset="0"/>
              </a:rPr>
              <a:t>когов</a:t>
            </a:r>
            <a:r>
              <a:rPr lang="ru-RU" sz="2800">
                <a:solidFill>
                  <a:schemeClr val="bg1"/>
                </a:solidFill>
                <a:effectLst>
                  <a:outerShdw blurRad="38100" dist="38100" dir="2700000" algn="tl">
                    <a:srgbClr val="C0C0C0"/>
                  </a:outerShdw>
                </a:effectLst>
                <a:latin typeface="Calibri" pitchFamily="34" charset="0"/>
              </a:rPr>
              <a:t>  </a:t>
            </a:r>
          </a:p>
        </p:txBody>
      </p:sp>
      <p:grpSp>
        <p:nvGrpSpPr>
          <p:cNvPr id="106502" name="Группа 24"/>
          <p:cNvGrpSpPr>
            <a:grpSpLocks/>
          </p:cNvGrpSpPr>
          <p:nvPr/>
        </p:nvGrpSpPr>
        <p:grpSpPr bwMode="auto">
          <a:xfrm>
            <a:off x="300038" y="1657350"/>
            <a:ext cx="1544637" cy="3709988"/>
            <a:chOff x="830370" y="1769932"/>
            <a:chExt cx="1544012" cy="3710817"/>
          </a:xfrm>
        </p:grpSpPr>
        <p:sp>
          <p:nvSpPr>
            <p:cNvPr id="106511" name="TextBox 25"/>
            <p:cNvSpPr txBox="1">
              <a:spLocks noChangeArrowheads="1"/>
            </p:cNvSpPr>
            <p:nvPr/>
          </p:nvSpPr>
          <p:spPr bwMode="auto">
            <a:xfrm>
              <a:off x="830370" y="4895974"/>
              <a:ext cx="1544012" cy="584775"/>
            </a:xfrm>
            <a:prstGeom prst="rect">
              <a:avLst/>
            </a:prstGeom>
            <a:noFill/>
            <a:ln w="9525">
              <a:noFill/>
              <a:miter lim="800000"/>
              <a:headEnd/>
              <a:tailEnd/>
            </a:ln>
          </p:spPr>
          <p:txBody>
            <a:bodyPr wrap="none">
              <a:spAutoFit/>
            </a:bodyPr>
            <a:lstStyle/>
            <a:p>
              <a:r>
                <a:rPr lang="ru-RU" b="1" i="1">
                  <a:solidFill>
                    <a:srgbClr val="26455E"/>
                  </a:solidFill>
                  <a:latin typeface="Calibri" pitchFamily="34" charset="0"/>
                </a:rPr>
                <a:t>Уровень</a:t>
              </a:r>
              <a:r>
                <a:rPr lang="en-US" b="1" i="1">
                  <a:solidFill>
                    <a:srgbClr val="26455E"/>
                  </a:solidFill>
                  <a:latin typeface="Calibri" pitchFamily="34" charset="0"/>
                </a:rPr>
                <a:t> N</a:t>
              </a:r>
              <a:endParaRPr lang="ru-RU" b="1" i="1">
                <a:solidFill>
                  <a:srgbClr val="26455E"/>
                </a:solidFill>
                <a:latin typeface="Calibri" pitchFamily="34" charset="0"/>
              </a:endParaRPr>
            </a:p>
            <a:p>
              <a:r>
                <a:rPr lang="ru-RU" sz="1400">
                  <a:solidFill>
                    <a:srgbClr val="26455E"/>
                  </a:solidFill>
                  <a:latin typeface="Calibri" pitchFamily="34" charset="0"/>
                </a:rPr>
                <a:t>(нейронная сеть)</a:t>
              </a:r>
            </a:p>
          </p:txBody>
        </p:sp>
        <p:sp>
          <p:nvSpPr>
            <p:cNvPr id="106512" name="TextBox 26"/>
            <p:cNvSpPr txBox="1">
              <a:spLocks noChangeArrowheads="1"/>
            </p:cNvSpPr>
            <p:nvPr/>
          </p:nvSpPr>
          <p:spPr bwMode="auto">
            <a:xfrm>
              <a:off x="830370" y="2827342"/>
              <a:ext cx="1279646" cy="563231"/>
            </a:xfrm>
            <a:prstGeom prst="rect">
              <a:avLst/>
            </a:prstGeom>
            <a:noFill/>
            <a:ln w="9525">
              <a:noFill/>
              <a:miter lim="800000"/>
              <a:headEnd/>
              <a:tailEnd/>
            </a:ln>
          </p:spPr>
          <p:txBody>
            <a:bodyPr wrap="none">
              <a:spAutoFit/>
            </a:bodyPr>
            <a:lstStyle/>
            <a:p>
              <a:r>
                <a:rPr lang="ru-RU" b="1" i="1">
                  <a:solidFill>
                    <a:srgbClr val="26455E"/>
                  </a:solidFill>
                  <a:latin typeface="Calibri" pitchFamily="34" charset="0"/>
                </a:rPr>
                <a:t>Уровень</a:t>
              </a:r>
              <a:r>
                <a:rPr lang="en-US" b="1" i="1">
                  <a:solidFill>
                    <a:srgbClr val="26455E"/>
                  </a:solidFill>
                  <a:latin typeface="Calibri" pitchFamily="34" charset="0"/>
                </a:rPr>
                <a:t> K</a:t>
              </a:r>
              <a:endParaRPr lang="ru-RU" b="1" i="1">
                <a:solidFill>
                  <a:srgbClr val="26455E"/>
                </a:solidFill>
                <a:latin typeface="Calibri" pitchFamily="34" charset="0"/>
              </a:endParaRPr>
            </a:p>
            <a:p>
              <a:pPr>
                <a:lnSpc>
                  <a:spcPct val="90000"/>
                </a:lnSpc>
              </a:pPr>
              <a:r>
                <a:rPr lang="ru-RU" sz="1400">
                  <a:solidFill>
                    <a:srgbClr val="26455E"/>
                  </a:solidFill>
                  <a:latin typeface="Calibri" pitchFamily="34" charset="0"/>
                </a:rPr>
                <a:t>(протогруппы)</a:t>
              </a:r>
            </a:p>
          </p:txBody>
        </p:sp>
        <p:sp>
          <p:nvSpPr>
            <p:cNvPr id="106513" name="TextBox 27"/>
            <p:cNvSpPr txBox="1">
              <a:spLocks noChangeArrowheads="1"/>
            </p:cNvSpPr>
            <p:nvPr/>
          </p:nvSpPr>
          <p:spPr bwMode="auto">
            <a:xfrm>
              <a:off x="830370" y="3835795"/>
              <a:ext cx="1380827" cy="840230"/>
            </a:xfrm>
            <a:prstGeom prst="rect">
              <a:avLst/>
            </a:prstGeom>
            <a:noFill/>
            <a:ln w="9525">
              <a:noFill/>
              <a:miter lim="800000"/>
              <a:headEnd/>
              <a:tailEnd/>
            </a:ln>
          </p:spPr>
          <p:txBody>
            <a:bodyPr wrap="none">
              <a:spAutoFit/>
            </a:bodyPr>
            <a:lstStyle/>
            <a:p>
              <a:r>
                <a:rPr lang="ru-RU" b="1" i="1">
                  <a:solidFill>
                    <a:srgbClr val="26455E"/>
                  </a:solidFill>
                  <a:latin typeface="Calibri" pitchFamily="34" charset="0"/>
                </a:rPr>
                <a:t>Уровень</a:t>
              </a:r>
              <a:r>
                <a:rPr lang="en-US" b="1" i="1">
                  <a:solidFill>
                    <a:srgbClr val="26455E"/>
                  </a:solidFill>
                  <a:latin typeface="Calibri" pitchFamily="34" charset="0"/>
                </a:rPr>
                <a:t> K-1</a:t>
              </a:r>
              <a:endParaRPr lang="ru-RU" b="1" i="1">
                <a:solidFill>
                  <a:srgbClr val="26455E"/>
                </a:solidFill>
                <a:latin typeface="Calibri" pitchFamily="34" charset="0"/>
              </a:endParaRPr>
            </a:p>
            <a:p>
              <a:pPr>
                <a:lnSpc>
                  <a:spcPct val="90000"/>
                </a:lnSpc>
              </a:pPr>
              <a:r>
                <a:rPr lang="ru-RU" sz="1400">
                  <a:solidFill>
                    <a:srgbClr val="26455E"/>
                  </a:solidFill>
                  <a:latin typeface="Calibri" pitchFamily="34" charset="0"/>
                </a:rPr>
                <a:t>(интергруппы)</a:t>
              </a:r>
            </a:p>
            <a:p>
              <a:endParaRPr lang="ru-RU" i="1">
                <a:solidFill>
                  <a:srgbClr val="26455E"/>
                </a:solidFill>
                <a:latin typeface="Calibri" pitchFamily="34" charset="0"/>
              </a:endParaRPr>
            </a:p>
          </p:txBody>
        </p:sp>
        <p:sp>
          <p:nvSpPr>
            <p:cNvPr id="106514" name="TextBox 28"/>
            <p:cNvSpPr txBox="1">
              <a:spLocks noChangeArrowheads="1"/>
            </p:cNvSpPr>
            <p:nvPr/>
          </p:nvSpPr>
          <p:spPr bwMode="auto">
            <a:xfrm>
              <a:off x="830370" y="1769932"/>
              <a:ext cx="1425711" cy="840230"/>
            </a:xfrm>
            <a:prstGeom prst="rect">
              <a:avLst/>
            </a:prstGeom>
            <a:noFill/>
            <a:ln w="9525">
              <a:noFill/>
              <a:miter lim="800000"/>
              <a:headEnd/>
              <a:tailEnd/>
            </a:ln>
          </p:spPr>
          <p:txBody>
            <a:bodyPr wrap="none">
              <a:spAutoFit/>
            </a:bodyPr>
            <a:lstStyle/>
            <a:p>
              <a:r>
                <a:rPr lang="ru-RU" b="1" i="1">
                  <a:solidFill>
                    <a:srgbClr val="26455E"/>
                  </a:solidFill>
                  <a:latin typeface="Calibri" pitchFamily="34" charset="0"/>
                </a:rPr>
                <a:t>Уровень</a:t>
              </a:r>
              <a:r>
                <a:rPr lang="en-US" b="1" i="1">
                  <a:solidFill>
                    <a:srgbClr val="26455E"/>
                  </a:solidFill>
                  <a:latin typeface="Calibri" pitchFamily="34" charset="0"/>
                </a:rPr>
                <a:t> K+1</a:t>
              </a:r>
              <a:endParaRPr lang="ru-RU" b="1" i="1">
                <a:solidFill>
                  <a:srgbClr val="26455E"/>
                </a:solidFill>
                <a:latin typeface="Calibri" pitchFamily="34" charset="0"/>
              </a:endParaRPr>
            </a:p>
            <a:p>
              <a:pPr>
                <a:lnSpc>
                  <a:spcPct val="90000"/>
                </a:lnSpc>
              </a:pPr>
              <a:r>
                <a:rPr lang="ru-RU" sz="1400">
                  <a:solidFill>
                    <a:srgbClr val="26455E"/>
                  </a:solidFill>
                  <a:latin typeface="Calibri" pitchFamily="34" charset="0"/>
                </a:rPr>
                <a:t>(гипергруппы)</a:t>
              </a:r>
            </a:p>
            <a:p>
              <a:endParaRPr lang="ru-RU" i="1">
                <a:solidFill>
                  <a:srgbClr val="26455E"/>
                </a:solidFill>
                <a:latin typeface="Calibri" pitchFamily="34" charset="0"/>
              </a:endParaRPr>
            </a:p>
          </p:txBody>
        </p:sp>
      </p:grpSp>
      <p:grpSp>
        <p:nvGrpSpPr>
          <p:cNvPr id="106503" name="Группа 29"/>
          <p:cNvGrpSpPr>
            <a:grpSpLocks/>
          </p:cNvGrpSpPr>
          <p:nvPr/>
        </p:nvGrpSpPr>
        <p:grpSpPr bwMode="auto">
          <a:xfrm>
            <a:off x="7466013" y="1704975"/>
            <a:ext cx="1392237" cy="3524250"/>
            <a:chOff x="830370" y="1769207"/>
            <a:chExt cx="1391728" cy="3524677"/>
          </a:xfrm>
        </p:grpSpPr>
        <p:sp>
          <p:nvSpPr>
            <p:cNvPr id="106506" name="TextBox 30"/>
            <p:cNvSpPr txBox="1">
              <a:spLocks noChangeArrowheads="1"/>
            </p:cNvSpPr>
            <p:nvPr/>
          </p:nvSpPr>
          <p:spPr bwMode="auto">
            <a:xfrm>
              <a:off x="830370" y="4924552"/>
              <a:ext cx="1099981" cy="369332"/>
            </a:xfrm>
            <a:prstGeom prst="rect">
              <a:avLst/>
            </a:prstGeom>
            <a:noFill/>
            <a:ln w="9525">
              <a:noFill/>
              <a:miter lim="800000"/>
              <a:headEnd/>
              <a:tailEnd/>
            </a:ln>
          </p:spPr>
          <p:txBody>
            <a:bodyPr wrap="none">
              <a:spAutoFit/>
            </a:bodyPr>
            <a:lstStyle/>
            <a:p>
              <a:r>
                <a:rPr lang="ru-RU" b="1" i="1">
                  <a:solidFill>
                    <a:srgbClr val="26455E"/>
                  </a:solidFill>
                  <a:latin typeface="Calibri" pitchFamily="34" charset="0"/>
                </a:rPr>
                <a:t>Нейроны</a:t>
              </a:r>
            </a:p>
          </p:txBody>
        </p:sp>
        <p:sp>
          <p:nvSpPr>
            <p:cNvPr id="106507" name="TextBox 31"/>
            <p:cNvSpPr txBox="1">
              <a:spLocks noChangeArrowheads="1"/>
            </p:cNvSpPr>
            <p:nvPr/>
          </p:nvSpPr>
          <p:spPr bwMode="auto">
            <a:xfrm>
              <a:off x="830370" y="2851157"/>
              <a:ext cx="1200713" cy="615553"/>
            </a:xfrm>
            <a:prstGeom prst="rect">
              <a:avLst/>
            </a:prstGeom>
            <a:noFill/>
            <a:ln w="9525">
              <a:noFill/>
              <a:miter lim="800000"/>
              <a:headEnd/>
              <a:tailEnd/>
            </a:ln>
          </p:spPr>
          <p:txBody>
            <a:bodyPr wrap="none">
              <a:spAutoFit/>
            </a:bodyPr>
            <a:lstStyle/>
            <a:p>
              <a:r>
                <a:rPr lang="ru-RU" b="1" i="1">
                  <a:solidFill>
                    <a:srgbClr val="26455E"/>
                  </a:solidFill>
                  <a:latin typeface="Calibri" pitchFamily="34" charset="0"/>
                </a:rPr>
                <a:t>Опероны</a:t>
              </a:r>
            </a:p>
            <a:p>
              <a:r>
                <a:rPr lang="ru-RU" sz="1600">
                  <a:solidFill>
                    <a:srgbClr val="26455E"/>
                  </a:solidFill>
                  <a:latin typeface="Calibri" pitchFamily="34" charset="0"/>
                </a:rPr>
                <a:t>(протокоги)</a:t>
              </a:r>
            </a:p>
          </p:txBody>
        </p:sp>
        <p:sp>
          <p:nvSpPr>
            <p:cNvPr id="106508" name="TextBox 32"/>
            <p:cNvSpPr txBox="1">
              <a:spLocks noChangeArrowheads="1"/>
            </p:cNvSpPr>
            <p:nvPr/>
          </p:nvSpPr>
          <p:spPr bwMode="auto">
            <a:xfrm>
              <a:off x="830370" y="3859610"/>
              <a:ext cx="1199496" cy="615553"/>
            </a:xfrm>
            <a:prstGeom prst="rect">
              <a:avLst/>
            </a:prstGeom>
            <a:noFill/>
            <a:ln w="9525">
              <a:noFill/>
              <a:miter lim="800000"/>
              <a:headEnd/>
              <a:tailEnd/>
            </a:ln>
          </p:spPr>
          <p:txBody>
            <a:bodyPr wrap="none">
              <a:spAutoFit/>
            </a:bodyPr>
            <a:lstStyle/>
            <a:p>
              <a:r>
                <a:rPr lang="ru-RU" b="1" i="1">
                  <a:solidFill>
                    <a:srgbClr val="26455E"/>
                  </a:solidFill>
                  <a:latin typeface="Calibri" pitchFamily="34" charset="0"/>
                </a:rPr>
                <a:t>Квалоны</a:t>
              </a:r>
            </a:p>
            <a:p>
              <a:r>
                <a:rPr lang="ru-RU" sz="1600">
                  <a:solidFill>
                    <a:srgbClr val="26455E"/>
                  </a:solidFill>
                  <a:latin typeface="Calibri" pitchFamily="34" charset="0"/>
                </a:rPr>
                <a:t>(интеркоги)</a:t>
              </a:r>
            </a:p>
          </p:txBody>
        </p:sp>
        <p:sp>
          <p:nvSpPr>
            <p:cNvPr id="106509" name="TextBox 33"/>
            <p:cNvSpPr txBox="1">
              <a:spLocks noChangeArrowheads="1"/>
            </p:cNvSpPr>
            <p:nvPr/>
          </p:nvSpPr>
          <p:spPr bwMode="auto">
            <a:xfrm>
              <a:off x="830370" y="1788037"/>
              <a:ext cx="184731" cy="369332"/>
            </a:xfrm>
            <a:prstGeom prst="rect">
              <a:avLst/>
            </a:prstGeom>
            <a:noFill/>
            <a:ln w="9525">
              <a:noFill/>
              <a:miter lim="800000"/>
              <a:headEnd/>
              <a:tailEnd/>
            </a:ln>
          </p:spPr>
          <p:txBody>
            <a:bodyPr wrap="none">
              <a:spAutoFit/>
            </a:bodyPr>
            <a:lstStyle/>
            <a:p>
              <a:endParaRPr lang="ru-RU" i="1">
                <a:solidFill>
                  <a:srgbClr val="26455E"/>
                </a:solidFill>
                <a:latin typeface="Calibri" pitchFamily="34" charset="0"/>
              </a:endParaRPr>
            </a:p>
          </p:txBody>
        </p:sp>
        <p:sp>
          <p:nvSpPr>
            <p:cNvPr id="106510" name="TextBox 34"/>
            <p:cNvSpPr txBox="1">
              <a:spLocks noChangeArrowheads="1"/>
            </p:cNvSpPr>
            <p:nvPr/>
          </p:nvSpPr>
          <p:spPr bwMode="auto">
            <a:xfrm>
              <a:off x="830370" y="1769207"/>
              <a:ext cx="1391728" cy="615553"/>
            </a:xfrm>
            <a:prstGeom prst="rect">
              <a:avLst/>
            </a:prstGeom>
            <a:noFill/>
            <a:ln w="9525">
              <a:noFill/>
              <a:miter lim="800000"/>
              <a:headEnd/>
              <a:tailEnd/>
            </a:ln>
          </p:spPr>
          <p:txBody>
            <a:bodyPr wrap="none">
              <a:spAutoFit/>
            </a:bodyPr>
            <a:lstStyle/>
            <a:p>
              <a:r>
                <a:rPr lang="ru-RU" b="1" i="1">
                  <a:solidFill>
                    <a:srgbClr val="26455E"/>
                  </a:solidFill>
                  <a:latin typeface="Calibri" pitchFamily="34" charset="0"/>
                </a:rPr>
                <a:t>Интегроны</a:t>
              </a:r>
            </a:p>
            <a:p>
              <a:r>
                <a:rPr lang="ru-RU" sz="1600">
                  <a:solidFill>
                    <a:srgbClr val="26455E"/>
                  </a:solidFill>
                  <a:latin typeface="Calibri" pitchFamily="34" charset="0"/>
                </a:rPr>
                <a:t>(гиперкоги)</a:t>
              </a:r>
            </a:p>
          </p:txBody>
        </p:sp>
      </p:grpSp>
      <p:sp>
        <p:nvSpPr>
          <p:cNvPr id="106504" name="TextBox 4"/>
          <p:cNvSpPr txBox="1">
            <a:spLocks noChangeArrowheads="1"/>
          </p:cNvSpPr>
          <p:nvPr/>
        </p:nvSpPr>
        <p:spPr bwMode="auto">
          <a:xfrm>
            <a:off x="1806575" y="5794375"/>
            <a:ext cx="5214938" cy="830263"/>
          </a:xfrm>
          <a:prstGeom prst="rect">
            <a:avLst/>
          </a:prstGeom>
          <a:noFill/>
          <a:ln w="9525">
            <a:noFill/>
            <a:miter lim="800000"/>
            <a:headEnd/>
            <a:tailEnd/>
          </a:ln>
        </p:spPr>
        <p:txBody>
          <a:bodyPr wrap="none">
            <a:spAutoFit/>
          </a:bodyPr>
          <a:lstStyle/>
          <a:p>
            <a:pPr algn="ctr"/>
            <a:r>
              <a:rPr lang="ru-RU" sz="2400">
                <a:latin typeface="Calibri" pitchFamily="34" charset="0"/>
              </a:rPr>
              <a:t>Трехслойная структура когнитома,</a:t>
            </a:r>
          </a:p>
          <a:p>
            <a:pPr algn="ctr"/>
            <a:r>
              <a:rPr lang="ru-RU" sz="2400">
                <a:latin typeface="Calibri" pitchFamily="34" charset="0"/>
              </a:rPr>
              <a:t>обеспечивающего психику и сознание</a:t>
            </a:r>
          </a:p>
        </p:txBody>
      </p:sp>
      <p:pic>
        <p:nvPicPr>
          <p:cNvPr id="106505" name="Рисунок 161"/>
          <p:cNvPicPr>
            <a:picLocks noChangeAspect="1"/>
          </p:cNvPicPr>
          <p:nvPr/>
        </p:nvPicPr>
        <p:blipFill>
          <a:blip r:embed="rId3" cstate="print"/>
          <a:srcRect/>
          <a:stretch>
            <a:fillRect/>
          </a:stretch>
        </p:blipFill>
        <p:spPr bwMode="auto">
          <a:xfrm>
            <a:off x="1981200" y="1477963"/>
            <a:ext cx="5172075" cy="3992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67747"/>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7" name="TextBox 46"/>
          <p:cNvSpPr txBox="1"/>
          <p:nvPr/>
        </p:nvSpPr>
        <p:spPr>
          <a:xfrm>
            <a:off x="368300" y="6350"/>
            <a:ext cx="6786563" cy="523875"/>
          </a:xfrm>
          <a:prstGeom prst="rect">
            <a:avLst/>
          </a:prstGeom>
          <a:noFill/>
        </p:spPr>
        <p:txBody>
          <a:bodyPr wrap="none">
            <a:spAutoFit/>
          </a:bodyPr>
          <a:lstStyle/>
          <a:p>
            <a:pPr fontAlgn="auto">
              <a:spcBef>
                <a:spcPts val="0"/>
              </a:spcBef>
              <a:spcAft>
                <a:spcPts val="0"/>
              </a:spcAft>
              <a:defRPr/>
            </a:pPr>
            <a:r>
              <a:rPr lang="ru-RU" sz="2800" b="1" dirty="0">
                <a:solidFill>
                  <a:schemeClr val="bg1"/>
                </a:solidFill>
                <a:effectLst>
                  <a:outerShdw blurRad="38100" dist="38100" dir="2700000" algn="tl">
                    <a:srgbClr val="000000">
                      <a:alpha val="43137"/>
                    </a:srgbClr>
                  </a:outerShdw>
                </a:effectLst>
                <a:latin typeface="+mn-lt"/>
                <a:cs typeface="+mn-cs"/>
              </a:rPr>
              <a:t>Резюме: </a:t>
            </a:r>
            <a:r>
              <a:rPr lang="ru-RU" sz="2800" dirty="0">
                <a:solidFill>
                  <a:schemeClr val="bg1"/>
                </a:solidFill>
                <a:effectLst>
                  <a:outerShdw blurRad="38100" dist="38100" dir="2700000" algn="tl">
                    <a:srgbClr val="000000">
                      <a:alpha val="43137"/>
                    </a:srgbClr>
                  </a:outerShdw>
                </a:effectLst>
                <a:latin typeface="+mn-lt"/>
                <a:cs typeface="+mn-cs"/>
              </a:rPr>
              <a:t>Генеративные правила для когов</a:t>
            </a:r>
          </a:p>
        </p:txBody>
      </p:sp>
      <p:graphicFrame>
        <p:nvGraphicFramePr>
          <p:cNvPr id="4" name="Таблица 3"/>
          <p:cNvGraphicFramePr>
            <a:graphicFrameLocks noGrp="1"/>
          </p:cNvGraphicFramePr>
          <p:nvPr/>
        </p:nvGraphicFramePr>
        <p:xfrm>
          <a:off x="1266825" y="1220788"/>
          <a:ext cx="6470650" cy="5067300"/>
        </p:xfrm>
        <a:graphic>
          <a:graphicData uri="http://schemas.openxmlformats.org/drawingml/2006/table">
            <a:tbl>
              <a:tblPr firstRow="1" bandRow="1">
                <a:tableStyleId>{F2DE63D5-997A-4646-A377-4702673A728D}</a:tableStyleId>
              </a:tblPr>
              <a:tblGrid>
                <a:gridCol w="1392409"/>
                <a:gridCol w="2609569"/>
                <a:gridCol w="2469160"/>
              </a:tblGrid>
              <a:tr h="541338">
                <a:tc>
                  <a:txBody>
                    <a:bodyPr/>
                    <a:lstStyle/>
                    <a:p>
                      <a:r>
                        <a:rPr lang="ru-RU" sz="2000" dirty="0" err="1" smtClean="0">
                          <a:effectLst>
                            <a:outerShdw blurRad="38100" dist="38100" dir="2700000" algn="tl">
                              <a:srgbClr val="000000">
                                <a:alpha val="43137"/>
                              </a:srgbClr>
                            </a:outerShdw>
                          </a:effectLst>
                        </a:rPr>
                        <a:t>Ког</a:t>
                      </a:r>
                      <a:endParaRPr lang="ru-RU" sz="2000" dirty="0" smtClean="0">
                        <a:effectLst>
                          <a:outerShdw blurRad="38100" dist="38100" dir="2700000" algn="tl">
                            <a:srgbClr val="000000">
                              <a:alpha val="43137"/>
                            </a:srgbClr>
                          </a:outerShdw>
                        </a:effectLst>
                      </a:endParaRPr>
                    </a:p>
                  </a:txBody>
                  <a:tcPr>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5400000" scaled="1"/>
                      <a:tileRect/>
                    </a:gradFill>
                  </a:tcPr>
                </a:tc>
                <a:tc>
                  <a:txBody>
                    <a:bodyPr/>
                    <a:lstStyle/>
                    <a:p>
                      <a:r>
                        <a:rPr lang="ru-RU" sz="2000" dirty="0" smtClean="0">
                          <a:effectLst>
                            <a:outerShdw blurRad="38100" dist="38100" dir="2700000" algn="tl">
                              <a:srgbClr val="000000">
                                <a:alpha val="43137"/>
                              </a:srgbClr>
                            </a:outerShdw>
                          </a:effectLst>
                        </a:rPr>
                        <a:t>Правило</a:t>
                      </a:r>
                      <a:r>
                        <a:rPr lang="ru-RU" sz="2000" baseline="0" dirty="0" smtClean="0">
                          <a:effectLst>
                            <a:outerShdw blurRad="38100" dist="38100" dir="2700000" algn="tl">
                              <a:srgbClr val="000000">
                                <a:alpha val="43137"/>
                              </a:srgbClr>
                            </a:outerShdw>
                          </a:effectLst>
                        </a:rPr>
                        <a:t> генерации</a:t>
                      </a:r>
                      <a:endParaRPr lang="ru-RU" sz="2000" dirty="0">
                        <a:effectLst>
                          <a:outerShdw blurRad="38100" dist="38100" dir="2700000" algn="tl">
                            <a:srgbClr val="000000">
                              <a:alpha val="43137"/>
                            </a:srgbClr>
                          </a:outerShdw>
                        </a:effectLst>
                      </a:endParaRPr>
                    </a:p>
                  </a:txBody>
                  <a:tcPr>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5400000" scaled="1"/>
                      <a:tileRect/>
                    </a:gradFill>
                  </a:tcPr>
                </a:tc>
                <a:tc>
                  <a:txBody>
                    <a:bodyPr/>
                    <a:lstStyle/>
                    <a:p>
                      <a:r>
                        <a:rPr lang="ru-RU" sz="2000" dirty="0" smtClean="0">
                          <a:effectLst>
                            <a:outerShdw blurRad="38100" dist="38100" dir="2700000" algn="tl">
                              <a:srgbClr val="000000">
                                <a:alpha val="43137"/>
                              </a:srgbClr>
                            </a:outerShdw>
                          </a:effectLst>
                        </a:rPr>
                        <a:t>      Множество</a:t>
                      </a:r>
                      <a:endParaRPr lang="ru-RU" sz="2000" dirty="0">
                        <a:effectLst>
                          <a:outerShdw blurRad="38100" dist="38100" dir="2700000" algn="tl">
                            <a:srgbClr val="000000">
                              <a:alpha val="43137"/>
                            </a:srgbClr>
                          </a:outerShdw>
                        </a:effectLst>
                      </a:endParaRPr>
                    </a:p>
                  </a:txBody>
                  <a:tcPr>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5400000" scaled="1"/>
                      <a:tileRect/>
                    </a:gradFill>
                  </a:tcPr>
                </a:tc>
              </a:tr>
              <a:tr h="1508673">
                <a:tc>
                  <a:txBody>
                    <a:bodyPr/>
                    <a:lstStyle/>
                    <a:p>
                      <a:r>
                        <a:rPr lang="el-GR" dirty="0" smtClean="0"/>
                        <a:t>γ</a:t>
                      </a:r>
                      <a:r>
                        <a:rPr lang="ru-RU" dirty="0" smtClean="0"/>
                        <a:t>-</a:t>
                      </a:r>
                      <a:r>
                        <a:rPr lang="ru-RU" dirty="0" err="1" smtClean="0"/>
                        <a:t>коги</a:t>
                      </a:r>
                      <a:endParaRPr lang="ru-RU" dirty="0" smtClean="0"/>
                    </a:p>
                    <a:p>
                      <a:r>
                        <a:rPr lang="ru-RU" dirty="0" smtClean="0"/>
                        <a:t>(</a:t>
                      </a:r>
                      <a:r>
                        <a:rPr lang="ru-RU" dirty="0" err="1" smtClean="0"/>
                        <a:t>интегроны</a:t>
                      </a:r>
                      <a:r>
                        <a:rPr lang="ru-RU" dirty="0" smtClean="0"/>
                        <a:t>)</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Образуются путем ИНТЕГРАЦИИ когов:</a:t>
                      </a:r>
                    </a:p>
                    <a:p>
                      <a:pPr marL="0" marR="0" indent="0" algn="l" defTabSz="914400" rtl="0" eaLnBrk="1" fontAlgn="auto" latinLnBrk="0" hangingPunct="1">
                        <a:lnSpc>
                          <a:spcPct val="100000"/>
                        </a:lnSpc>
                        <a:spcBef>
                          <a:spcPts val="0"/>
                        </a:spcBef>
                        <a:spcAft>
                          <a:spcPts val="0"/>
                        </a:spcAft>
                        <a:buClrTx/>
                        <a:buSzTx/>
                        <a:buFontTx/>
                        <a:buNone/>
                        <a:tabLst/>
                        <a:defRPr/>
                      </a:pPr>
                      <a:r>
                        <a:rPr lang="ru-RU" b="1" i="1" dirty="0" err="1" smtClean="0"/>
                        <a:t>гипергруппы</a:t>
                      </a:r>
                      <a:endParaRPr lang="ru-RU" b="1" i="1" dirty="0" smtClean="0"/>
                    </a:p>
                  </a:txBody>
                  <a:tcPr anchor="ctr"/>
                </a:tc>
                <a:tc>
                  <a:txBody>
                    <a:bodyPr/>
                    <a:lstStyle/>
                    <a:p>
                      <a:endParaRPr lang="ru-RU" dirty="0"/>
                    </a:p>
                  </a:txBody>
                  <a:tcPr/>
                </a:tc>
              </a:tr>
              <a:tr h="1508673">
                <a:tc>
                  <a:txBody>
                    <a:bodyPr/>
                    <a:lstStyle/>
                    <a:p>
                      <a:r>
                        <a:rPr lang="el-GR" dirty="0" smtClean="0"/>
                        <a:t>β</a:t>
                      </a:r>
                      <a:r>
                        <a:rPr lang="ru-RU" dirty="0" smtClean="0"/>
                        <a:t>-</a:t>
                      </a:r>
                      <a:r>
                        <a:rPr lang="ru-RU" dirty="0" err="1" smtClean="0"/>
                        <a:t>коги</a:t>
                      </a:r>
                      <a:endParaRPr lang="ru-RU" dirty="0" smtClean="0"/>
                    </a:p>
                    <a:p>
                      <a:r>
                        <a:rPr lang="ru-RU" dirty="0" smtClean="0"/>
                        <a:t>(</a:t>
                      </a:r>
                      <a:r>
                        <a:rPr lang="ru-RU" dirty="0" err="1" smtClean="0"/>
                        <a:t>квалоны</a:t>
                      </a:r>
                      <a:r>
                        <a:rPr lang="ru-RU" dirty="0" smtClean="0"/>
                        <a:t>)</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Образуются путем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ПЕРЕКРЫТИЯ когов:</a:t>
                      </a:r>
                    </a:p>
                    <a:p>
                      <a:pPr marL="0" marR="0" indent="0" algn="l" defTabSz="914400" rtl="0" eaLnBrk="1" fontAlgn="auto" latinLnBrk="0" hangingPunct="1">
                        <a:lnSpc>
                          <a:spcPct val="100000"/>
                        </a:lnSpc>
                        <a:spcBef>
                          <a:spcPts val="0"/>
                        </a:spcBef>
                        <a:spcAft>
                          <a:spcPts val="0"/>
                        </a:spcAft>
                        <a:buClrTx/>
                        <a:buSzTx/>
                        <a:buFontTx/>
                        <a:buNone/>
                        <a:tabLst/>
                        <a:defRPr/>
                      </a:pPr>
                      <a:r>
                        <a:rPr lang="ru-RU" b="1" i="1" dirty="0" err="1" smtClean="0"/>
                        <a:t>интергруппы</a:t>
                      </a:r>
                      <a:endParaRPr lang="ru-RU" b="1" i="1" dirty="0" smtClean="0"/>
                    </a:p>
                  </a:txBody>
                  <a:tcPr anchor="ctr"/>
                </a:tc>
                <a:tc>
                  <a:txBody>
                    <a:bodyPr/>
                    <a:lstStyle/>
                    <a:p>
                      <a:endParaRPr lang="ru-RU" dirty="0"/>
                    </a:p>
                  </a:txBody>
                  <a:tcPr/>
                </a:tc>
              </a:tr>
              <a:tr h="1508673">
                <a:tc>
                  <a:txBody>
                    <a:bodyPr/>
                    <a:lstStyle/>
                    <a:p>
                      <a:r>
                        <a:rPr lang="el-GR" dirty="0" smtClean="0"/>
                        <a:t>α</a:t>
                      </a:r>
                      <a:r>
                        <a:rPr lang="ru-RU" dirty="0" smtClean="0"/>
                        <a:t>-</a:t>
                      </a:r>
                      <a:r>
                        <a:rPr lang="ru-RU" dirty="0" err="1" smtClean="0"/>
                        <a:t>коги</a:t>
                      </a:r>
                      <a:endParaRPr lang="ru-RU" dirty="0" smtClean="0"/>
                    </a:p>
                    <a:p>
                      <a:r>
                        <a:rPr lang="ru-RU" dirty="0" smtClean="0"/>
                        <a:t>(опероны)</a:t>
                      </a:r>
                    </a:p>
                  </a:txBody>
                  <a:tcPr anchor="ctr"/>
                </a:tc>
                <a:tc>
                  <a:txBody>
                    <a:bodyPr/>
                    <a:lstStyle/>
                    <a:p>
                      <a:r>
                        <a:rPr lang="ru-RU" dirty="0" smtClean="0"/>
                        <a:t>Образуются путем ПРОЛИФЕРАЦИИ когов:</a:t>
                      </a:r>
                    </a:p>
                    <a:p>
                      <a:pPr marL="0" marR="0" indent="0" algn="l" defTabSz="914400" rtl="0" eaLnBrk="1" fontAlgn="auto" latinLnBrk="0" hangingPunct="1">
                        <a:lnSpc>
                          <a:spcPct val="100000"/>
                        </a:lnSpc>
                        <a:spcBef>
                          <a:spcPts val="0"/>
                        </a:spcBef>
                        <a:spcAft>
                          <a:spcPts val="0"/>
                        </a:spcAft>
                        <a:buClrTx/>
                        <a:buSzTx/>
                        <a:buFontTx/>
                        <a:buNone/>
                        <a:tabLst/>
                        <a:defRPr/>
                      </a:pPr>
                      <a:r>
                        <a:rPr lang="ru-RU" b="1" i="1" dirty="0" err="1" smtClean="0"/>
                        <a:t>протогруппы</a:t>
                      </a:r>
                      <a:endParaRPr lang="ru-RU" b="1" i="1" dirty="0" smtClean="0"/>
                    </a:p>
                  </a:txBody>
                  <a:tcPr anchor="ctr"/>
                </a:tc>
                <a:tc>
                  <a:txBody>
                    <a:bodyPr/>
                    <a:lstStyle/>
                    <a:p>
                      <a:endParaRPr lang="ru-RU" dirty="0"/>
                    </a:p>
                  </a:txBody>
                  <a:tcPr/>
                </a:tc>
              </a:tr>
            </a:tbl>
          </a:graphicData>
        </a:graphic>
      </p:graphicFrame>
      <p:grpSp>
        <p:nvGrpSpPr>
          <p:cNvPr id="108570" name="Группа 9"/>
          <p:cNvGrpSpPr>
            <a:grpSpLocks/>
          </p:cNvGrpSpPr>
          <p:nvPr/>
        </p:nvGrpSpPr>
        <p:grpSpPr bwMode="auto">
          <a:xfrm>
            <a:off x="5568950" y="4991100"/>
            <a:ext cx="1443038" cy="1042988"/>
            <a:chOff x="5109497" y="5275385"/>
            <a:chExt cx="1443224" cy="1043354"/>
          </a:xfrm>
        </p:grpSpPr>
        <p:sp>
          <p:nvSpPr>
            <p:cNvPr id="6" name="Овал 5"/>
            <p:cNvSpPr/>
            <p:nvPr/>
          </p:nvSpPr>
          <p:spPr>
            <a:xfrm>
              <a:off x="5109497" y="5275385"/>
              <a:ext cx="1036772" cy="1043354"/>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182" name="Овал 181"/>
            <p:cNvSpPr/>
            <p:nvPr/>
          </p:nvSpPr>
          <p:spPr>
            <a:xfrm>
              <a:off x="6008138" y="5535826"/>
              <a:ext cx="519180" cy="522471"/>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205" name="Овал 204"/>
            <p:cNvSpPr/>
            <p:nvPr/>
          </p:nvSpPr>
          <p:spPr>
            <a:xfrm>
              <a:off x="5987498" y="5508830"/>
              <a:ext cx="565223" cy="571701"/>
            </a:xfrm>
            <a:prstGeom prst="ellipse">
              <a:avLst/>
            </a:prstGeom>
            <a:noFill/>
            <a:ln>
              <a:solidFill>
                <a:srgbClr val="C00000"/>
              </a:solidFill>
              <a:prstDash val="dash"/>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187" name="Стрелка вверх 186"/>
            <p:cNvSpPr/>
            <p:nvPr/>
          </p:nvSpPr>
          <p:spPr>
            <a:xfrm rot="5400000">
              <a:off x="5921580" y="5652580"/>
              <a:ext cx="255678" cy="288962"/>
            </a:xfrm>
            <a:prstGeom prst="upArrow">
              <a:avLst/>
            </a:prstGeom>
            <a:solidFill>
              <a:schemeClr val="bg1"/>
            </a:solidFill>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dirty="0"/>
            </a:p>
          </p:txBody>
        </p:sp>
      </p:grpSp>
      <p:grpSp>
        <p:nvGrpSpPr>
          <p:cNvPr id="108571" name="Группа 15"/>
          <p:cNvGrpSpPr>
            <a:grpSpLocks/>
          </p:cNvGrpSpPr>
          <p:nvPr/>
        </p:nvGrpSpPr>
        <p:grpSpPr bwMode="auto">
          <a:xfrm>
            <a:off x="5618163" y="1893888"/>
            <a:ext cx="1236662" cy="1243012"/>
            <a:chOff x="5500046" y="2207716"/>
            <a:chExt cx="1236860" cy="1243846"/>
          </a:xfrm>
        </p:grpSpPr>
        <p:sp>
          <p:nvSpPr>
            <p:cNvPr id="183" name="Овал 182"/>
            <p:cNvSpPr/>
            <p:nvPr/>
          </p:nvSpPr>
          <p:spPr>
            <a:xfrm>
              <a:off x="5852527" y="2258550"/>
              <a:ext cx="519195" cy="522637"/>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184" name="Овал 183"/>
            <p:cNvSpPr/>
            <p:nvPr/>
          </p:nvSpPr>
          <p:spPr>
            <a:xfrm>
              <a:off x="5500046" y="2207716"/>
              <a:ext cx="1236860" cy="1243846"/>
            </a:xfrm>
            <a:prstGeom prst="ellipse">
              <a:avLst/>
            </a:prstGeom>
            <a:noFill/>
            <a:ln>
              <a:solidFill>
                <a:srgbClr val="C00000"/>
              </a:solidFill>
              <a:prstDash val="dash"/>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185" name="Овал 184"/>
            <p:cNvSpPr/>
            <p:nvPr/>
          </p:nvSpPr>
          <p:spPr>
            <a:xfrm>
              <a:off x="6112919" y="2725588"/>
              <a:ext cx="517608" cy="521049"/>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186" name="Овал 185"/>
            <p:cNvSpPr/>
            <p:nvPr/>
          </p:nvSpPr>
          <p:spPr>
            <a:xfrm>
              <a:off x="5588960" y="2722411"/>
              <a:ext cx="519195" cy="521049"/>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190" name="Овал 189"/>
            <p:cNvSpPr/>
            <p:nvPr/>
          </p:nvSpPr>
          <p:spPr>
            <a:xfrm>
              <a:off x="5712805" y="3017884"/>
              <a:ext cx="107967" cy="108022"/>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91" name="Овал 190"/>
            <p:cNvSpPr/>
            <p:nvPr/>
          </p:nvSpPr>
          <p:spPr>
            <a:xfrm>
              <a:off x="5781078" y="2808194"/>
              <a:ext cx="106380" cy="108022"/>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92" name="Овал 191"/>
            <p:cNvSpPr/>
            <p:nvPr/>
          </p:nvSpPr>
          <p:spPr>
            <a:xfrm>
              <a:off x="5923976" y="2995644"/>
              <a:ext cx="107967" cy="108022"/>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93" name="Овал 192"/>
            <p:cNvSpPr/>
            <p:nvPr/>
          </p:nvSpPr>
          <p:spPr>
            <a:xfrm>
              <a:off x="5938266" y="2558788"/>
              <a:ext cx="107967" cy="108022"/>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94" name="Овал 193"/>
            <p:cNvSpPr/>
            <p:nvPr/>
          </p:nvSpPr>
          <p:spPr>
            <a:xfrm>
              <a:off x="6158963" y="2552434"/>
              <a:ext cx="107967" cy="108022"/>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95" name="Овал 194"/>
            <p:cNvSpPr/>
            <p:nvPr/>
          </p:nvSpPr>
          <p:spPr>
            <a:xfrm>
              <a:off x="5958906" y="2358629"/>
              <a:ext cx="107967" cy="108022"/>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96" name="Овал 195"/>
            <p:cNvSpPr/>
            <p:nvPr/>
          </p:nvSpPr>
          <p:spPr>
            <a:xfrm>
              <a:off x="6144674" y="2355452"/>
              <a:ext cx="107967" cy="108022"/>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98" name="Овал 197"/>
            <p:cNvSpPr/>
            <p:nvPr/>
          </p:nvSpPr>
          <p:spPr>
            <a:xfrm>
              <a:off x="6351082" y="2793896"/>
              <a:ext cx="107967" cy="108022"/>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99" name="Овал 198"/>
            <p:cNvSpPr/>
            <p:nvPr/>
          </p:nvSpPr>
          <p:spPr>
            <a:xfrm>
              <a:off x="6174841" y="2928925"/>
              <a:ext cx="107967" cy="108022"/>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00" name="Овал 199"/>
            <p:cNvSpPr/>
            <p:nvPr/>
          </p:nvSpPr>
          <p:spPr>
            <a:xfrm>
              <a:off x="6359021" y="3057598"/>
              <a:ext cx="107967" cy="106434"/>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sp>
        <p:nvSpPr>
          <p:cNvPr id="201" name="Овал 200"/>
          <p:cNvSpPr/>
          <p:nvPr/>
        </p:nvSpPr>
        <p:spPr>
          <a:xfrm>
            <a:off x="6665913" y="5321300"/>
            <a:ext cx="107950" cy="107950"/>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02" name="Овал 201"/>
          <p:cNvSpPr/>
          <p:nvPr/>
        </p:nvSpPr>
        <p:spPr>
          <a:xfrm>
            <a:off x="6796088" y="5459413"/>
            <a:ext cx="107950" cy="107950"/>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03" name="Овал 202"/>
          <p:cNvSpPr/>
          <p:nvPr/>
        </p:nvSpPr>
        <p:spPr>
          <a:xfrm>
            <a:off x="6656388" y="5591175"/>
            <a:ext cx="107950" cy="107950"/>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nvGrpSpPr>
          <p:cNvPr id="108575" name="Группа 16"/>
          <p:cNvGrpSpPr>
            <a:grpSpLocks/>
          </p:cNvGrpSpPr>
          <p:nvPr/>
        </p:nvGrpSpPr>
        <p:grpSpPr bwMode="auto">
          <a:xfrm>
            <a:off x="5335588" y="3479800"/>
            <a:ext cx="1789112" cy="1042988"/>
            <a:chOff x="5217764" y="3860627"/>
            <a:chExt cx="1789416" cy="1043354"/>
          </a:xfrm>
        </p:grpSpPr>
        <p:grpSp>
          <p:nvGrpSpPr>
            <p:cNvPr id="108576" name="Группа 11"/>
            <p:cNvGrpSpPr>
              <a:grpSpLocks/>
            </p:cNvGrpSpPr>
            <p:nvPr/>
          </p:nvGrpSpPr>
          <p:grpSpPr bwMode="auto">
            <a:xfrm>
              <a:off x="5217764" y="3860627"/>
              <a:ext cx="1789416" cy="1043354"/>
              <a:chOff x="5109497" y="3874478"/>
              <a:chExt cx="1789416" cy="1043354"/>
            </a:xfrm>
          </p:grpSpPr>
          <p:sp>
            <p:nvSpPr>
              <p:cNvPr id="180" name="Овал 179"/>
              <p:cNvSpPr/>
              <p:nvPr/>
            </p:nvSpPr>
            <p:spPr>
              <a:xfrm>
                <a:off x="5109497" y="3874478"/>
                <a:ext cx="1036813" cy="1043354"/>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sp>
            <p:nvSpPr>
              <p:cNvPr id="181" name="Овал 180"/>
              <p:cNvSpPr/>
              <p:nvPr/>
            </p:nvSpPr>
            <p:spPr>
              <a:xfrm>
                <a:off x="5862100" y="3874478"/>
                <a:ext cx="1036813" cy="1043354"/>
              </a:xfrm>
              <a:prstGeom prst="ellipse">
                <a:avLst/>
              </a:prstGeom>
              <a:noFill/>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ru-RU"/>
              </a:p>
            </p:txBody>
          </p:sp>
        </p:grpSp>
        <p:grpSp>
          <p:nvGrpSpPr>
            <p:cNvPr id="108577" name="Группа 14"/>
            <p:cNvGrpSpPr>
              <a:grpSpLocks/>
            </p:cNvGrpSpPr>
            <p:nvPr/>
          </p:nvGrpSpPr>
          <p:grpSpPr bwMode="auto">
            <a:xfrm>
              <a:off x="5798024" y="3985992"/>
              <a:ext cx="624747" cy="797548"/>
              <a:chOff x="5798024" y="3985992"/>
              <a:chExt cx="624747" cy="797548"/>
            </a:xfrm>
          </p:grpSpPr>
          <p:sp>
            <p:nvSpPr>
              <p:cNvPr id="13" name="Овал 12"/>
              <p:cNvSpPr/>
              <p:nvPr/>
            </p:nvSpPr>
            <p:spPr>
              <a:xfrm>
                <a:off x="6046580" y="4160770"/>
                <a:ext cx="107968" cy="107988"/>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88" name="Овал 187"/>
              <p:cNvSpPr/>
              <p:nvPr/>
            </p:nvSpPr>
            <p:spPr>
              <a:xfrm>
                <a:off x="6103740" y="4349749"/>
                <a:ext cx="107968" cy="107988"/>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89" name="Овал 188"/>
              <p:cNvSpPr/>
              <p:nvPr/>
            </p:nvSpPr>
            <p:spPr>
              <a:xfrm>
                <a:off x="6044992" y="4516495"/>
                <a:ext cx="107968" cy="107988"/>
              </a:xfrm>
              <a:prstGeom prst="ellipse">
                <a:avLst/>
              </a:prstGeom>
              <a:solidFill>
                <a:srgbClr val="C00000"/>
              </a:solidFill>
              <a:ln w="952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Дуга 13"/>
              <p:cNvSpPr/>
              <p:nvPr/>
            </p:nvSpPr>
            <p:spPr>
              <a:xfrm>
                <a:off x="5797300" y="3986084"/>
                <a:ext cx="474744" cy="797205"/>
              </a:xfrm>
              <a:prstGeom prst="arc">
                <a:avLst>
                  <a:gd name="adj1" fmla="val 16866343"/>
                  <a:gd name="adj2" fmla="val 4448632"/>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sp>
            <p:nvSpPr>
              <p:cNvPr id="204" name="Дуга 203"/>
              <p:cNvSpPr/>
              <p:nvPr/>
            </p:nvSpPr>
            <p:spPr>
              <a:xfrm flipH="1">
                <a:off x="5948138" y="3986084"/>
                <a:ext cx="474743" cy="797205"/>
              </a:xfrm>
              <a:prstGeom prst="arc">
                <a:avLst>
                  <a:gd name="adj1" fmla="val 16866343"/>
                  <a:gd name="adj2" fmla="val 4780087"/>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p>
            </p:txBody>
          </p:sp>
        </p:gr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59358"/>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206375" y="0"/>
            <a:ext cx="6116638" cy="523875"/>
          </a:xfrm>
          <a:prstGeom prst="rect">
            <a:avLst/>
          </a:prstGeom>
          <a:noFill/>
        </p:spPr>
        <p:txBody>
          <a:bodyPr wrap="none">
            <a:spAutoFit/>
          </a:bodyPr>
          <a:lstStyle/>
          <a:p>
            <a:pPr fontAlgn="auto">
              <a:spcBef>
                <a:spcPts val="0"/>
              </a:spcBef>
              <a:spcAft>
                <a:spcPts val="0"/>
              </a:spcAft>
              <a:defRPr/>
            </a:pPr>
            <a:r>
              <a:rPr lang="ru-RU" sz="2800" b="1" dirty="0">
                <a:solidFill>
                  <a:schemeClr val="bg1"/>
                </a:solidFill>
                <a:effectLst>
                  <a:outerShdw blurRad="38100" dist="38100" dir="2700000" algn="tl">
                    <a:srgbClr val="000000">
                      <a:alpha val="43137"/>
                    </a:srgbClr>
                  </a:outerShdw>
                </a:effectLst>
                <a:latin typeface="+mn-lt"/>
                <a:cs typeface="+mn-cs"/>
              </a:rPr>
              <a:t>Когнитом: </a:t>
            </a:r>
            <a:r>
              <a:rPr lang="ru-RU" sz="2800" dirty="0">
                <a:solidFill>
                  <a:schemeClr val="bg1"/>
                </a:solidFill>
                <a:effectLst>
                  <a:outerShdw blurRad="38100" dist="38100" dir="2700000" algn="tl">
                    <a:srgbClr val="000000">
                      <a:alpha val="43137"/>
                    </a:srgbClr>
                  </a:outerShdw>
                </a:effectLst>
                <a:latin typeface="+mn-lt"/>
                <a:cs typeface="+mn-cs"/>
              </a:rPr>
              <a:t>вопросы для исследования</a:t>
            </a:r>
          </a:p>
        </p:txBody>
      </p:sp>
      <p:graphicFrame>
        <p:nvGraphicFramePr>
          <p:cNvPr id="27" name="Таблица 26"/>
          <p:cNvGraphicFramePr>
            <a:graphicFrameLocks noGrp="1"/>
          </p:cNvGraphicFramePr>
          <p:nvPr/>
        </p:nvGraphicFramePr>
        <p:xfrm>
          <a:off x="333375" y="1233488"/>
          <a:ext cx="8220075" cy="5060950"/>
        </p:xfrm>
        <a:graphic>
          <a:graphicData uri="http://schemas.openxmlformats.org/drawingml/2006/table">
            <a:tbl>
              <a:tblPr firstRow="1" bandRow="1">
                <a:tableStyleId>{8799B23B-EC83-4686-B30A-512413B5E67A}</a:tableStyleId>
              </a:tblPr>
              <a:tblGrid>
                <a:gridCol w="5778222"/>
                <a:gridCol w="849387"/>
                <a:gridCol w="801534"/>
                <a:gridCol w="789570"/>
              </a:tblGrid>
              <a:tr h="370840">
                <a:tc>
                  <a:txBody>
                    <a:bodyPr/>
                    <a:lstStyle/>
                    <a:p>
                      <a:r>
                        <a:rPr lang="ru-RU" sz="2400" dirty="0" smtClean="0"/>
                        <a:t>ИССЛЕДОВАТЕЛЬСКИЕ ВОПРОСЫ</a:t>
                      </a:r>
                      <a:endParaRPr lang="ru-RU" sz="2400" dirty="0"/>
                    </a:p>
                  </a:txBody>
                  <a:tcPr/>
                </a:tc>
                <a:tc>
                  <a:txBody>
                    <a:bodyPr/>
                    <a:lstStyle/>
                    <a:p>
                      <a:pPr algn="ctr"/>
                      <a:r>
                        <a:rPr lang="el-GR" sz="2400" dirty="0" smtClean="0"/>
                        <a:t>α</a:t>
                      </a:r>
                      <a:endParaRPr lang="ru-RU" sz="2400" dirty="0"/>
                    </a:p>
                  </a:txBody>
                  <a:tcPr/>
                </a:tc>
                <a:tc>
                  <a:txBody>
                    <a:bodyPr/>
                    <a:lstStyle/>
                    <a:p>
                      <a:pPr algn="ctr"/>
                      <a:r>
                        <a:rPr lang="el-GR" sz="2400" dirty="0" smtClean="0"/>
                        <a:t>β</a:t>
                      </a:r>
                      <a:endParaRPr lang="ru-RU" sz="2400" dirty="0"/>
                    </a:p>
                  </a:txBody>
                  <a:tcPr/>
                </a:tc>
                <a:tc>
                  <a:txBody>
                    <a:bodyPr/>
                    <a:lstStyle/>
                    <a:p>
                      <a:pPr algn="ctr"/>
                      <a:r>
                        <a:rPr lang="el-GR" sz="2400" dirty="0" smtClean="0"/>
                        <a:t>γ</a:t>
                      </a:r>
                      <a:endParaRPr lang="ru-RU" sz="2400" dirty="0"/>
                    </a:p>
                  </a:txBody>
                  <a:tcPr/>
                </a:tc>
              </a:tr>
              <a:tr h="370840">
                <a:tc>
                  <a:txBody>
                    <a:bodyPr/>
                    <a:lstStyle/>
                    <a:p>
                      <a:r>
                        <a:rPr lang="ru-RU" sz="2000" dirty="0" smtClean="0"/>
                        <a:t>ВОПРОСЫ СТРУКТУРЫ</a:t>
                      </a:r>
                      <a:endParaRPr lang="ru-RU" sz="2000" b="1" dirty="0">
                        <a:solidFill>
                          <a:schemeClr val="tx2">
                            <a:lumMod val="50000"/>
                          </a:schemeClr>
                        </a:solidFill>
                      </a:endParaRPr>
                    </a:p>
                  </a:txBody>
                  <a:tcPr/>
                </a:tc>
                <a:tc>
                  <a:txBody>
                    <a:bodyPr/>
                    <a:lstStyle/>
                    <a:p>
                      <a:pPr algn="ctr"/>
                      <a:endParaRPr lang="ru-RU" dirty="0"/>
                    </a:p>
                  </a:txBody>
                  <a:tcPr/>
                </a:tc>
                <a:tc>
                  <a:txBody>
                    <a:bodyPr/>
                    <a:lstStyle/>
                    <a:p>
                      <a:pPr algn="ctr"/>
                      <a:endParaRPr lang="ru-RU" dirty="0"/>
                    </a:p>
                  </a:txBody>
                  <a:tcPr/>
                </a:tc>
                <a:tc>
                  <a:txBody>
                    <a:bodyPr/>
                    <a:lstStyle/>
                    <a:p>
                      <a:pPr algn="ctr"/>
                      <a:endParaRPr lang="ru-RU" dirty="0"/>
                    </a:p>
                  </a:txBody>
                  <a:tcPr/>
                </a:tc>
              </a:tr>
              <a:tr h="370840">
                <a:tc>
                  <a:txBody>
                    <a:bodyPr/>
                    <a:lstStyle/>
                    <a:p>
                      <a:r>
                        <a:rPr lang="ru-RU" dirty="0" err="1" smtClean="0"/>
                        <a:t>Ког</a:t>
                      </a:r>
                      <a:r>
                        <a:rPr lang="ru-RU" dirty="0" smtClean="0"/>
                        <a:t> и его специфические когнитивные свойства</a:t>
                      </a:r>
                      <a:endParaRPr lang="ru-RU" dirty="0"/>
                    </a:p>
                  </a:txBody>
                  <a:tcPr/>
                </a:tc>
                <a:tc>
                  <a:txBody>
                    <a:bodyPr/>
                    <a:lstStyle/>
                    <a:p>
                      <a:pPr algn="ctr"/>
                      <a:r>
                        <a:rPr lang="ru-RU" sz="2000" dirty="0" smtClean="0"/>
                        <a:t>+</a:t>
                      </a:r>
                      <a:endParaRPr lang="ru-RU" sz="2000" b="1" dirty="0"/>
                    </a:p>
                  </a:txBody>
                  <a:tcPr/>
                </a:tc>
                <a:tc>
                  <a:txBody>
                    <a:bodyPr/>
                    <a:lstStyle/>
                    <a:p>
                      <a:pPr algn="ctr"/>
                      <a:r>
                        <a:rPr lang="ru-RU" sz="2000" dirty="0" smtClean="0"/>
                        <a:t>+</a:t>
                      </a:r>
                      <a:endParaRPr lang="ru-RU" sz="2000" b="1" dirty="0"/>
                    </a:p>
                  </a:txBody>
                  <a:tcPr/>
                </a:tc>
                <a:tc>
                  <a:txBody>
                    <a:bodyPr/>
                    <a:lstStyle/>
                    <a:p>
                      <a:pPr algn="ctr"/>
                      <a:r>
                        <a:rPr lang="ru-RU" sz="2000" dirty="0" smtClean="0"/>
                        <a:t>+</a:t>
                      </a:r>
                      <a:endParaRPr lang="ru-RU" sz="2000" b="1" dirty="0"/>
                    </a:p>
                  </a:txBody>
                  <a:tcPr/>
                </a:tc>
              </a:tr>
              <a:tr h="370840">
                <a:tc>
                  <a:txBody>
                    <a:bodyPr/>
                    <a:lstStyle/>
                    <a:p>
                      <a:r>
                        <a:rPr lang="ru-RU" dirty="0" smtClean="0"/>
                        <a:t>Нейронное</a:t>
                      </a:r>
                      <a:r>
                        <a:rPr lang="ru-RU" baseline="0" dirty="0" smtClean="0"/>
                        <a:t> к</a:t>
                      </a:r>
                      <a:r>
                        <a:rPr lang="ru-RU" dirty="0" smtClean="0"/>
                        <a:t>одирование когов</a:t>
                      </a:r>
                      <a:endParaRPr lang="ru-RU" dirty="0"/>
                    </a:p>
                  </a:txBody>
                  <a:tcPr/>
                </a:tc>
                <a:tc>
                  <a:txBody>
                    <a:bodyPr/>
                    <a:lstStyle/>
                    <a:p>
                      <a:pPr algn="ctr"/>
                      <a:r>
                        <a:rPr lang="ru-RU" sz="2000" dirty="0" smtClean="0"/>
                        <a:t>+</a:t>
                      </a:r>
                      <a:endParaRPr lang="ru-RU" sz="2000" b="1" dirty="0"/>
                    </a:p>
                  </a:txBody>
                  <a:tcPr/>
                </a:tc>
                <a:tc>
                  <a:txBody>
                    <a:bodyPr/>
                    <a:lstStyle/>
                    <a:p>
                      <a:pPr algn="ctr"/>
                      <a:r>
                        <a:rPr lang="ru-RU" sz="2000" dirty="0" smtClean="0"/>
                        <a:t>+</a:t>
                      </a:r>
                      <a:endParaRPr lang="ru-RU" sz="2000" b="1" dirty="0"/>
                    </a:p>
                  </a:txBody>
                  <a:tcPr/>
                </a:tc>
                <a:tc>
                  <a:txBody>
                    <a:bodyPr/>
                    <a:lstStyle/>
                    <a:p>
                      <a:pPr algn="ctr"/>
                      <a:r>
                        <a:rPr lang="ru-RU" sz="2000" dirty="0" smtClean="0"/>
                        <a:t>+</a:t>
                      </a:r>
                      <a:endParaRPr lang="ru-RU" sz="2000"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Нейронное</a:t>
                      </a:r>
                      <a:r>
                        <a:rPr lang="ru-RU" baseline="0" dirty="0" smtClean="0"/>
                        <a:t> к</a:t>
                      </a:r>
                      <a:r>
                        <a:rPr lang="ru-RU" dirty="0" smtClean="0"/>
                        <a:t>одирование</a:t>
                      </a:r>
                      <a:r>
                        <a:rPr lang="ru-RU" baseline="0" dirty="0" smtClean="0"/>
                        <a:t> </a:t>
                      </a:r>
                      <a:r>
                        <a:rPr lang="ru-RU" baseline="0" dirty="0" err="1" smtClean="0"/>
                        <a:t>локов</a:t>
                      </a:r>
                      <a:r>
                        <a:rPr lang="ru-RU" baseline="0" dirty="0" smtClean="0"/>
                        <a:t> - связей когов</a:t>
                      </a:r>
                      <a:endParaRPr lang="ru-RU" dirty="0" smtClean="0"/>
                    </a:p>
                  </a:txBody>
                  <a:tcPr/>
                </a:tc>
                <a:tc>
                  <a:txBody>
                    <a:bodyPr/>
                    <a:lstStyle/>
                    <a:p>
                      <a:pPr algn="ctr"/>
                      <a:r>
                        <a:rPr lang="ru-RU" sz="2000" dirty="0" smtClean="0"/>
                        <a:t>+</a:t>
                      </a:r>
                      <a:endParaRPr lang="ru-RU" sz="2000" b="1" dirty="0"/>
                    </a:p>
                  </a:txBody>
                  <a:tcPr/>
                </a:tc>
                <a:tc>
                  <a:txBody>
                    <a:bodyPr/>
                    <a:lstStyle/>
                    <a:p>
                      <a:pPr algn="ctr"/>
                      <a:r>
                        <a:rPr lang="ru-RU" sz="2000" dirty="0" smtClean="0"/>
                        <a:t>+</a:t>
                      </a:r>
                      <a:endParaRPr lang="ru-RU" sz="2000" b="1" dirty="0"/>
                    </a:p>
                  </a:txBody>
                  <a:tcPr/>
                </a:tc>
                <a:tc>
                  <a:txBody>
                    <a:bodyPr/>
                    <a:lstStyle/>
                    <a:p>
                      <a:pPr algn="ctr"/>
                      <a:r>
                        <a:rPr lang="ru-RU" sz="2000" dirty="0" smtClean="0"/>
                        <a:t>+</a:t>
                      </a:r>
                      <a:endParaRPr lang="ru-RU" sz="2000" b="1" dirty="0"/>
                    </a:p>
                  </a:txBody>
                  <a:tcPr/>
                </a:tc>
              </a:tr>
              <a:tr h="370840">
                <a:tc>
                  <a:txBody>
                    <a:bodyPr/>
                    <a:lstStyle/>
                    <a:p>
                      <a:r>
                        <a:rPr lang="ru-RU" dirty="0" smtClean="0"/>
                        <a:t>Топологические свойства когнитивных сетей</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t>+</a:t>
                      </a:r>
                      <a:endParaRPr lang="ru-RU" sz="2000" b="1"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t>+</a:t>
                      </a:r>
                      <a:endParaRPr lang="ru-RU" sz="2000" b="1"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t>+</a:t>
                      </a:r>
                      <a:endParaRPr lang="ru-RU" sz="2000" b="1" dirty="0" smtClean="0"/>
                    </a:p>
                  </a:txBody>
                  <a:tcPr/>
                </a:tc>
              </a:tr>
              <a:tr h="370840">
                <a:tc>
                  <a:txBody>
                    <a:bodyPr/>
                    <a:lstStyle/>
                    <a:p>
                      <a:endParaRPr lang="ru-RU" dirty="0"/>
                    </a:p>
                  </a:txBody>
                  <a:tcPr/>
                </a:tc>
                <a:tc>
                  <a:txBody>
                    <a:bodyPr/>
                    <a:lstStyle/>
                    <a:p>
                      <a:pPr algn="ctr"/>
                      <a:endParaRPr lang="ru-RU" sz="2000" b="1" dirty="0"/>
                    </a:p>
                  </a:txBody>
                  <a:tcPr/>
                </a:tc>
                <a:tc>
                  <a:txBody>
                    <a:bodyPr/>
                    <a:lstStyle/>
                    <a:p>
                      <a:pPr algn="ctr"/>
                      <a:endParaRPr lang="ru-RU" sz="2000" b="1" dirty="0"/>
                    </a:p>
                  </a:txBody>
                  <a:tcPr/>
                </a:tc>
                <a:tc>
                  <a:txBody>
                    <a:bodyPr/>
                    <a:lstStyle/>
                    <a:p>
                      <a:pPr algn="ctr"/>
                      <a:endParaRPr lang="ru-RU" sz="2000" b="1" dirty="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u="none" strike="noStrike" kern="1200" cap="none" spc="0" normalizeH="0" baseline="0" noProof="0" dirty="0" smtClean="0">
                          <a:ln>
                            <a:noFill/>
                          </a:ln>
                          <a:effectLst/>
                          <a:uLnTx/>
                          <a:uFillTx/>
                        </a:rPr>
                        <a:t>ВОПРОСЫ ПРОИСХОЖДЕНИЯ</a:t>
                      </a:r>
                      <a:endParaRPr kumimoji="0" lang="ru-RU" sz="2000" b="1" i="0" u="none" strike="noStrike" kern="1200" cap="none" spc="0" normalizeH="0" baseline="0" noProof="0" dirty="0" smtClean="0">
                        <a:ln>
                          <a:noFill/>
                        </a:ln>
                        <a:solidFill>
                          <a:srgbClr val="1F497D">
                            <a:lumMod val="50000"/>
                          </a:srgbClr>
                        </a:solidFill>
                        <a:effectLst/>
                        <a:uLnTx/>
                        <a:uFillTx/>
                        <a:latin typeface="+mn-lt"/>
                        <a:ea typeface="+mn-ea"/>
                        <a:cs typeface="+mn-cs"/>
                      </a:endParaRPr>
                    </a:p>
                  </a:txBody>
                  <a:tcPr/>
                </a:tc>
                <a:tc>
                  <a:txBody>
                    <a:bodyPr/>
                    <a:lstStyle/>
                    <a:p>
                      <a:pPr algn="ctr"/>
                      <a:endParaRPr lang="ru-RU" sz="2000" b="1"/>
                    </a:p>
                  </a:txBody>
                  <a:tcPr/>
                </a:tc>
                <a:tc>
                  <a:txBody>
                    <a:bodyPr/>
                    <a:lstStyle/>
                    <a:p>
                      <a:pPr algn="ctr"/>
                      <a:endParaRPr lang="ru-RU" sz="2000" b="1" dirty="0"/>
                    </a:p>
                  </a:txBody>
                  <a:tcPr/>
                </a:tc>
                <a:tc>
                  <a:txBody>
                    <a:bodyPr/>
                    <a:lstStyle/>
                    <a:p>
                      <a:pPr algn="ctr"/>
                      <a:endParaRPr lang="ru-RU" sz="2000" b="1" dirty="0"/>
                    </a:p>
                  </a:txBody>
                  <a:tcPr/>
                </a:tc>
              </a:tr>
              <a:tr h="370840">
                <a:tc>
                  <a:txBody>
                    <a:bodyPr/>
                    <a:lstStyle/>
                    <a:p>
                      <a:r>
                        <a:rPr lang="ru-RU" dirty="0" smtClean="0"/>
                        <a:t>Как </a:t>
                      </a:r>
                      <a:r>
                        <a:rPr lang="ru-RU" dirty="0" err="1" smtClean="0"/>
                        <a:t>коги</a:t>
                      </a:r>
                      <a:r>
                        <a:rPr lang="ru-RU" dirty="0" smtClean="0"/>
                        <a:t> и </a:t>
                      </a:r>
                      <a:r>
                        <a:rPr lang="ru-RU" dirty="0" err="1" smtClean="0"/>
                        <a:t>локи</a:t>
                      </a:r>
                      <a:r>
                        <a:rPr lang="ru-RU" dirty="0" smtClean="0"/>
                        <a:t> возникают в обучении?</a:t>
                      </a:r>
                      <a:endParaRPr lang="ru-RU" dirty="0"/>
                    </a:p>
                  </a:txBody>
                  <a:tcPr/>
                </a:tc>
                <a:tc>
                  <a:txBody>
                    <a:bodyPr/>
                    <a:lstStyle/>
                    <a:p>
                      <a:pPr algn="ctr"/>
                      <a:r>
                        <a:rPr lang="ru-RU" sz="2000" dirty="0" smtClean="0"/>
                        <a:t>+</a:t>
                      </a:r>
                      <a:endParaRPr lang="ru-RU" sz="2000" b="1" dirty="0"/>
                    </a:p>
                  </a:txBody>
                  <a:tcPr/>
                </a:tc>
                <a:tc>
                  <a:txBody>
                    <a:bodyPr/>
                    <a:lstStyle/>
                    <a:p>
                      <a:pPr algn="ctr"/>
                      <a:r>
                        <a:rPr lang="ru-RU" sz="2000" dirty="0" smtClean="0"/>
                        <a:t>+</a:t>
                      </a:r>
                      <a:endParaRPr lang="ru-RU" sz="2000" b="1" dirty="0"/>
                    </a:p>
                  </a:txBody>
                  <a:tcPr/>
                </a:tc>
                <a:tc>
                  <a:txBody>
                    <a:bodyPr/>
                    <a:lstStyle/>
                    <a:p>
                      <a:pPr algn="ctr"/>
                      <a:r>
                        <a:rPr lang="ru-RU" sz="2000" dirty="0" smtClean="0"/>
                        <a:t>+</a:t>
                      </a:r>
                      <a:endParaRPr lang="ru-RU" sz="2000"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Как </a:t>
                      </a:r>
                      <a:r>
                        <a:rPr lang="ru-RU" dirty="0" err="1" smtClean="0"/>
                        <a:t>коги</a:t>
                      </a:r>
                      <a:r>
                        <a:rPr lang="ru-RU" dirty="0" smtClean="0"/>
                        <a:t> и </a:t>
                      </a:r>
                      <a:r>
                        <a:rPr lang="ru-RU" dirty="0" err="1" smtClean="0"/>
                        <a:t>локи</a:t>
                      </a:r>
                      <a:r>
                        <a:rPr lang="ru-RU" dirty="0" smtClean="0"/>
                        <a:t> возникают в развитии нервной системы?</a:t>
                      </a:r>
                    </a:p>
                  </a:txBody>
                  <a:tcPr/>
                </a:tc>
                <a:tc>
                  <a:txBody>
                    <a:bodyPr/>
                    <a:lstStyle/>
                    <a:p>
                      <a:pPr algn="ctr"/>
                      <a:r>
                        <a:rPr lang="ru-RU" sz="2000" dirty="0" smtClean="0"/>
                        <a:t>+</a:t>
                      </a:r>
                      <a:endParaRPr lang="ru-RU" sz="2000" b="1" dirty="0"/>
                    </a:p>
                  </a:txBody>
                  <a:tcPr/>
                </a:tc>
                <a:tc>
                  <a:txBody>
                    <a:bodyPr/>
                    <a:lstStyle/>
                    <a:p>
                      <a:pPr algn="ctr"/>
                      <a:r>
                        <a:rPr lang="ru-RU" sz="2000" dirty="0" smtClean="0"/>
                        <a:t>+</a:t>
                      </a:r>
                      <a:endParaRPr lang="ru-RU" sz="2000" b="1" dirty="0"/>
                    </a:p>
                  </a:txBody>
                  <a:tcPr/>
                </a:tc>
                <a:tc>
                  <a:txBody>
                    <a:bodyPr/>
                    <a:lstStyle/>
                    <a:p>
                      <a:pPr algn="ctr"/>
                      <a:endParaRPr lang="ru-RU" sz="2000" b="1" dirty="0"/>
                    </a:p>
                  </a:txBody>
                  <a:tcPr/>
                </a:tc>
              </a:tr>
              <a:tr h="370840">
                <a:tc>
                  <a:txBody>
                    <a:bodyPr/>
                    <a:lstStyle/>
                    <a:p>
                      <a:r>
                        <a:rPr lang="ru-RU" dirty="0" smtClean="0"/>
                        <a:t>Как </a:t>
                      </a:r>
                      <a:r>
                        <a:rPr lang="ru-RU" dirty="0" err="1" smtClean="0"/>
                        <a:t>коги</a:t>
                      </a:r>
                      <a:r>
                        <a:rPr lang="ru-RU" dirty="0" smtClean="0"/>
                        <a:t> и </a:t>
                      </a:r>
                      <a:r>
                        <a:rPr lang="ru-RU" dirty="0" err="1" smtClean="0"/>
                        <a:t>локи</a:t>
                      </a:r>
                      <a:r>
                        <a:rPr lang="ru-RU" dirty="0" smtClean="0"/>
                        <a:t> возникают в эволюции?</a:t>
                      </a:r>
                      <a:endParaRPr lang="ru-RU" dirty="0"/>
                    </a:p>
                  </a:txBody>
                  <a:tcPr/>
                </a:tc>
                <a:tc>
                  <a:txBody>
                    <a:bodyPr/>
                    <a:lstStyle/>
                    <a:p>
                      <a:pPr algn="ctr"/>
                      <a:r>
                        <a:rPr lang="ru-RU" sz="2000" dirty="0" smtClean="0"/>
                        <a:t>+</a:t>
                      </a:r>
                      <a:endParaRPr lang="ru-RU" sz="2000" b="1" dirty="0"/>
                    </a:p>
                  </a:txBody>
                  <a:tcPr/>
                </a:tc>
                <a:tc>
                  <a:txBody>
                    <a:bodyPr/>
                    <a:lstStyle/>
                    <a:p>
                      <a:pPr algn="ctr"/>
                      <a:r>
                        <a:rPr lang="ru-RU" sz="2000" dirty="0" smtClean="0"/>
                        <a:t>+</a:t>
                      </a:r>
                      <a:endParaRPr lang="ru-RU" sz="2000" b="1" dirty="0"/>
                    </a:p>
                  </a:txBody>
                  <a:tcPr/>
                </a:tc>
                <a:tc>
                  <a:txBody>
                    <a:bodyPr/>
                    <a:lstStyle/>
                    <a:p>
                      <a:pPr algn="ctr"/>
                      <a:endParaRPr lang="ru-RU" sz="2000" b="1" dirty="0"/>
                    </a:p>
                  </a:txBody>
                  <a:tcPr/>
                </a:tc>
              </a:tr>
              <a:tr h="370840">
                <a:tc>
                  <a:txBody>
                    <a:bodyPr/>
                    <a:lstStyle/>
                    <a:p>
                      <a:endParaRPr lang="ru-RU" dirty="0"/>
                    </a:p>
                  </a:txBody>
                  <a:tcPr/>
                </a:tc>
                <a:tc>
                  <a:txBody>
                    <a:bodyPr/>
                    <a:lstStyle/>
                    <a:p>
                      <a:pPr algn="ctr"/>
                      <a:endParaRPr lang="ru-RU" sz="2000" b="1"/>
                    </a:p>
                  </a:txBody>
                  <a:tcPr/>
                </a:tc>
                <a:tc>
                  <a:txBody>
                    <a:bodyPr/>
                    <a:lstStyle/>
                    <a:p>
                      <a:pPr algn="ctr"/>
                      <a:endParaRPr lang="ru-RU" sz="2000" b="1"/>
                    </a:p>
                  </a:txBody>
                  <a:tcPr/>
                </a:tc>
                <a:tc>
                  <a:txBody>
                    <a:bodyPr/>
                    <a:lstStyle/>
                    <a:p>
                      <a:pPr algn="ctr"/>
                      <a:endParaRPr lang="ru-RU" sz="2000" b="1" dirty="0"/>
                    </a:p>
                  </a:txBody>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20000"/>
        </a:solidFill>
        <a:effectLst/>
      </p:bgPr>
    </p:bg>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gradFill flip="none" rotWithShape="1">
            <a:gsLst>
              <a:gs pos="0">
                <a:srgbClr val="920000">
                  <a:shade val="30000"/>
                  <a:satMod val="115000"/>
                </a:srgbClr>
              </a:gs>
              <a:gs pos="50000">
                <a:srgbClr val="920000">
                  <a:shade val="67500"/>
                  <a:satMod val="115000"/>
                </a:srgbClr>
              </a:gs>
              <a:gs pos="100000">
                <a:srgbClr val="92000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buFont typeface="+mj-lt"/>
              <a:buAutoNum type="arabicPeriod"/>
              <a:defRPr/>
            </a:pPr>
            <a:endParaRPr lang="ru-RU" sz="2000" dirty="0">
              <a:solidFill>
                <a:prstClr val="white"/>
              </a:solidFill>
            </a:endParaRPr>
          </a:p>
        </p:txBody>
      </p:sp>
      <p:sp>
        <p:nvSpPr>
          <p:cNvPr id="2" name="TextBox 1"/>
          <p:cNvSpPr txBox="1"/>
          <p:nvPr/>
        </p:nvSpPr>
        <p:spPr>
          <a:xfrm>
            <a:off x="1090979" y="670625"/>
            <a:ext cx="7500434" cy="1569660"/>
          </a:xfrm>
          <a:prstGeom prst="rect">
            <a:avLst/>
          </a:prstGeom>
          <a:noFill/>
          <a:effectLst>
            <a:glow rad="139700">
              <a:schemeClr val="accent1">
                <a:satMod val="175000"/>
                <a:alpha val="40000"/>
              </a:schemeClr>
            </a:glow>
          </a:effectLst>
        </p:spPr>
        <p:txBody>
          <a:bodyPr>
            <a:spAutoFit/>
          </a:bodyPr>
          <a:lstStyle/>
          <a:p>
            <a:pPr fontAlgn="auto">
              <a:spcBef>
                <a:spcPts val="0"/>
              </a:spcBef>
              <a:spcAft>
                <a:spcPts val="0"/>
              </a:spcAft>
              <a:defRPr/>
            </a:pPr>
            <a:r>
              <a:rPr lang="ru-RU" sz="4800" b="1" dirty="0">
                <a:solidFill>
                  <a:srgbClr val="FFC000">
                    <a:lumMod val="20000"/>
                    <a:lumOff val="80000"/>
                  </a:srgbClr>
                </a:solidFill>
                <a:effectLst>
                  <a:outerShdw blurRad="38100" dist="38100" dir="2700000" algn="tl">
                    <a:srgbClr val="000000">
                      <a:alpha val="43137"/>
                    </a:srgbClr>
                  </a:outerShdw>
                </a:effectLst>
                <a:latin typeface="+mn-lt"/>
                <a:cs typeface="+mn-cs"/>
              </a:rPr>
              <a:t>Вопросы для теории </a:t>
            </a:r>
          </a:p>
          <a:p>
            <a:pPr fontAlgn="auto">
              <a:spcBef>
                <a:spcPts val="0"/>
              </a:spcBef>
              <a:spcAft>
                <a:spcPts val="0"/>
              </a:spcAft>
              <a:defRPr/>
            </a:pPr>
            <a:r>
              <a:rPr lang="ru-RU" sz="4800" b="1" dirty="0">
                <a:solidFill>
                  <a:srgbClr val="FFC000">
                    <a:lumMod val="20000"/>
                    <a:lumOff val="80000"/>
                  </a:srgbClr>
                </a:solidFill>
                <a:effectLst>
                  <a:outerShdw blurRad="38100" dist="38100" dir="2700000" algn="tl">
                    <a:srgbClr val="000000">
                      <a:alpha val="43137"/>
                    </a:srgbClr>
                  </a:outerShdw>
                </a:effectLst>
                <a:latin typeface="+mn-lt"/>
                <a:cs typeface="+mn-cs"/>
              </a:rPr>
              <a:t>и экспериментов:</a:t>
            </a:r>
          </a:p>
        </p:txBody>
      </p:sp>
      <p:sp>
        <p:nvSpPr>
          <p:cNvPr id="5" name="Прямоугольник 4"/>
          <p:cNvSpPr/>
          <p:nvPr/>
        </p:nvSpPr>
        <p:spPr>
          <a:xfrm>
            <a:off x="1090613" y="3082925"/>
            <a:ext cx="5911850" cy="1722438"/>
          </a:xfrm>
          <a:prstGeom prst="rect">
            <a:avLst/>
          </a:prstGeom>
        </p:spPr>
        <p:txBody>
          <a:bodyPr>
            <a:spAutoFit/>
          </a:bodyPr>
          <a:lstStyle/>
          <a:p>
            <a:pPr marL="457200" indent="-457200" fontAlgn="auto">
              <a:spcBef>
                <a:spcPts val="1200"/>
              </a:spcBef>
              <a:spcAft>
                <a:spcPts val="0"/>
              </a:spcAft>
              <a:buFont typeface="+mj-lt"/>
              <a:buAutoNum type="arabicPeriod"/>
              <a:defRPr/>
            </a:pPr>
            <a:r>
              <a:rPr lang="ru-RU" sz="3200" b="1" dirty="0">
                <a:solidFill>
                  <a:prstClr val="white"/>
                </a:solidFill>
                <a:effectLst>
                  <a:outerShdw blurRad="38100" dist="38100" dir="2700000" algn="tl">
                    <a:srgbClr val="000000">
                      <a:alpha val="43137"/>
                    </a:srgbClr>
                  </a:outerShdw>
                </a:effectLst>
                <a:latin typeface="+mn-lt"/>
                <a:cs typeface="+mn-cs"/>
              </a:rPr>
              <a:t>Как возникают и работают такие связи в мозге?</a:t>
            </a:r>
            <a:endParaRPr lang="en-US" sz="3200" b="1" dirty="0">
              <a:solidFill>
                <a:prstClr val="white"/>
              </a:solidFill>
              <a:effectLst>
                <a:outerShdw blurRad="38100" dist="38100" dir="2700000" algn="tl">
                  <a:srgbClr val="000000">
                    <a:alpha val="43137"/>
                  </a:srgbClr>
                </a:outerShdw>
              </a:effectLst>
              <a:latin typeface="+mn-lt"/>
              <a:cs typeface="+mn-cs"/>
            </a:endParaRPr>
          </a:p>
          <a:p>
            <a:pPr marL="457200" indent="-457200" fontAlgn="auto">
              <a:spcBef>
                <a:spcPts val="1200"/>
              </a:spcBef>
              <a:spcAft>
                <a:spcPts val="0"/>
              </a:spcAft>
              <a:buFont typeface="+mj-lt"/>
              <a:buAutoNum type="arabicPeriod"/>
              <a:defRPr/>
            </a:pPr>
            <a:r>
              <a:rPr lang="ru-RU" sz="3200" b="1" dirty="0">
                <a:solidFill>
                  <a:prstClr val="white"/>
                </a:solidFill>
                <a:effectLst>
                  <a:outerShdw blurRad="38100" dist="38100" dir="2700000" algn="tl">
                    <a:srgbClr val="000000">
                      <a:alpha val="43137"/>
                    </a:srgbClr>
                  </a:outerShdw>
                </a:effectLst>
                <a:latin typeface="+mn-lt"/>
                <a:cs typeface="+mn-cs"/>
              </a:rPr>
              <a:t>Что соединяется?</a:t>
            </a:r>
          </a:p>
        </p:txBody>
      </p:sp>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58750" y="434975"/>
            <a:ext cx="2876550" cy="523875"/>
          </a:xfrm>
          <a:prstGeom prst="rect">
            <a:avLst/>
          </a:prstGeom>
          <a:noFill/>
        </p:spPr>
        <p:txBody>
          <a:bodyPr wrap="none">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Pavlov’s approach </a:t>
            </a:r>
            <a:endParaRPr lang="ru-RU" sz="2800" dirty="0">
              <a:solidFill>
                <a:prstClr val="white"/>
              </a:solidFill>
              <a:effectLst>
                <a:outerShdw blurRad="38100" dist="38100" dir="2700000" algn="tl">
                  <a:srgbClr val="000000">
                    <a:alpha val="43137"/>
                  </a:srgbClr>
                </a:outerShdw>
              </a:effectLst>
              <a:latin typeface="+mn-lt"/>
              <a:cs typeface="+mn-cs"/>
            </a:endParaRPr>
          </a:p>
        </p:txBody>
      </p:sp>
      <p:grpSp>
        <p:nvGrpSpPr>
          <p:cNvPr id="113670" name="Группа 36"/>
          <p:cNvGrpSpPr>
            <a:grpSpLocks/>
          </p:cNvGrpSpPr>
          <p:nvPr/>
        </p:nvGrpSpPr>
        <p:grpSpPr bwMode="auto">
          <a:xfrm>
            <a:off x="801688" y="1100138"/>
            <a:ext cx="7369175" cy="5464175"/>
            <a:chOff x="381958" y="296301"/>
            <a:chExt cx="8339978" cy="6070043"/>
          </a:xfrm>
        </p:grpSpPr>
        <p:pic>
          <p:nvPicPr>
            <p:cNvPr id="113696" name="Рисунок 37"/>
            <p:cNvPicPr>
              <a:picLocks noChangeAspect="1"/>
            </p:cNvPicPr>
            <p:nvPr/>
          </p:nvPicPr>
          <p:blipFill>
            <a:blip r:embed="rId3" cstate="print"/>
            <a:srcRect l="34592" t="11156" r="3595" b="1199"/>
            <a:stretch>
              <a:fillRect/>
            </a:stretch>
          </p:blipFill>
          <p:spPr bwMode="auto">
            <a:xfrm>
              <a:off x="381958" y="335280"/>
              <a:ext cx="4220522" cy="6031064"/>
            </a:xfrm>
            <a:prstGeom prst="rect">
              <a:avLst/>
            </a:prstGeom>
            <a:noFill/>
            <a:ln w="9525">
              <a:noFill/>
              <a:miter lim="800000"/>
              <a:headEnd/>
              <a:tailEnd/>
            </a:ln>
          </p:spPr>
        </p:pic>
        <p:pic>
          <p:nvPicPr>
            <p:cNvPr id="113697" name="Рисунок 38"/>
            <p:cNvPicPr>
              <a:picLocks noChangeAspect="1"/>
            </p:cNvPicPr>
            <p:nvPr/>
          </p:nvPicPr>
          <p:blipFill>
            <a:blip r:embed="rId4" cstate="print"/>
            <a:srcRect l="37456" t="21030" r="13162" b="6770"/>
            <a:stretch>
              <a:fillRect/>
            </a:stretch>
          </p:blipFill>
          <p:spPr bwMode="auto">
            <a:xfrm>
              <a:off x="4602480" y="296301"/>
              <a:ext cx="4119456" cy="6070043"/>
            </a:xfrm>
            <a:prstGeom prst="rect">
              <a:avLst/>
            </a:prstGeom>
            <a:noFill/>
            <a:ln w="9525">
              <a:noFill/>
              <a:miter lim="800000"/>
              <a:headEnd/>
              <a:tailEnd/>
            </a:ln>
          </p:spPr>
        </p:pic>
      </p:grpSp>
      <p:grpSp>
        <p:nvGrpSpPr>
          <p:cNvPr id="113671"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13681"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13682"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13683"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13684"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13685"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13686"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13687"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13688"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13689"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13690"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13691"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13692"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13693"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13694"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13695"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grpSp>
        <p:nvGrpSpPr>
          <p:cNvPr id="113672" name="Группа 23"/>
          <p:cNvGrpSpPr>
            <a:grpSpLocks/>
          </p:cNvGrpSpPr>
          <p:nvPr/>
        </p:nvGrpSpPr>
        <p:grpSpPr bwMode="auto">
          <a:xfrm>
            <a:off x="801688" y="5162550"/>
            <a:ext cx="3729037" cy="1398588"/>
            <a:chOff x="801174" y="5162550"/>
            <a:chExt cx="3729736" cy="1397835"/>
          </a:xfrm>
        </p:grpSpPr>
        <p:sp>
          <p:nvSpPr>
            <p:cNvPr id="29" name="Прямоугольник 28"/>
            <p:cNvSpPr/>
            <p:nvPr/>
          </p:nvSpPr>
          <p:spPr>
            <a:xfrm>
              <a:off x="801174" y="5162550"/>
              <a:ext cx="3729736" cy="1397835"/>
            </a:xfrm>
            <a:prstGeom prst="rect">
              <a:avLst/>
            </a:prstGeom>
            <a:solidFill>
              <a:srgbClr val="1A28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0" name="TextBox 29"/>
            <p:cNvSpPr txBox="1"/>
            <p:nvPr/>
          </p:nvSpPr>
          <p:spPr>
            <a:xfrm>
              <a:off x="898029" y="5419587"/>
              <a:ext cx="3518559" cy="921841"/>
            </a:xfrm>
            <a:prstGeom prst="rect">
              <a:avLst/>
            </a:prstGeom>
            <a:noFill/>
          </p:spPr>
          <p:txBody>
            <a:bodyPr>
              <a:spAutoFit/>
            </a:bodyPr>
            <a:lstStyle/>
            <a:p>
              <a:pPr algn="ctr" fontAlgn="auto">
                <a:spcBef>
                  <a:spcPts val="0"/>
                </a:spcBef>
                <a:spcAft>
                  <a:spcPts val="0"/>
                </a:spcAft>
                <a:defRPr/>
              </a:pPr>
              <a:r>
                <a:rPr lang="ru-RU" i="1" dirty="0">
                  <a:solidFill>
                    <a:prstClr val="white"/>
                  </a:solidFill>
                  <a:effectLst>
                    <a:outerShdw blurRad="38100" dist="38100" dir="2700000" algn="tl">
                      <a:srgbClr val="000000">
                        <a:alpha val="43137"/>
                      </a:srgbClr>
                    </a:outerShdw>
                  </a:effectLst>
                  <a:latin typeface="+mn-lt"/>
                  <a:cs typeface="+mn-cs"/>
                </a:rPr>
                <a:t>«</a:t>
              </a:r>
              <a:r>
                <a:rPr lang="en-US" i="1" dirty="0">
                  <a:solidFill>
                    <a:prstClr val="white"/>
                  </a:solidFill>
                  <a:effectLst>
                    <a:outerShdw blurRad="38100" dist="38100" dir="2700000" algn="tl">
                      <a:srgbClr val="000000">
                        <a:alpha val="43137"/>
                      </a:srgbClr>
                    </a:outerShdw>
                  </a:effectLst>
                  <a:latin typeface="+mn-lt"/>
                  <a:cs typeface="+mn-cs"/>
                </a:rPr>
                <a:t>How the matter of the brain gives birth to subjective phenomena</a:t>
              </a:r>
              <a:r>
                <a:rPr lang="ru-RU" i="1" dirty="0">
                  <a:solidFill>
                    <a:prstClr val="white"/>
                  </a:solidFill>
                  <a:effectLst>
                    <a:outerShdw blurRad="38100" dist="38100" dir="2700000" algn="tl">
                      <a:srgbClr val="000000">
                        <a:alpha val="43137"/>
                      </a:srgbClr>
                    </a:outerShdw>
                  </a:effectLst>
                  <a:latin typeface="+mn-lt"/>
                  <a:cs typeface="+mn-cs"/>
                </a:rPr>
                <a:t>?»</a:t>
              </a:r>
            </a:p>
            <a:p>
              <a:pPr fontAlgn="auto">
                <a:spcBef>
                  <a:spcPts val="0"/>
                </a:spcBef>
                <a:spcAft>
                  <a:spcPts val="0"/>
                </a:spcAft>
                <a:defRPr/>
              </a:pPr>
              <a:r>
                <a:rPr lang="ru-RU" dirty="0">
                  <a:solidFill>
                    <a:prstClr val="white"/>
                  </a:solidFill>
                  <a:effectLst>
                    <a:outerShdw blurRad="38100" dist="38100" dir="2700000" algn="tl">
                      <a:srgbClr val="000000">
                        <a:alpha val="43137"/>
                      </a:srgbClr>
                    </a:outerShdw>
                  </a:effectLst>
                  <a:latin typeface="+mn-lt"/>
                  <a:cs typeface="+mn-cs"/>
                </a:rPr>
                <a:t>	           </a:t>
              </a:r>
              <a:r>
                <a:rPr lang="en-US" sz="1600" dirty="0" err="1">
                  <a:solidFill>
                    <a:prstClr val="white"/>
                  </a:solidFill>
                  <a:effectLst>
                    <a:outerShdw blurRad="38100" dist="38100" dir="2700000" algn="tl">
                      <a:srgbClr val="000000">
                        <a:alpha val="43137"/>
                      </a:srgbClr>
                    </a:outerShdw>
                  </a:effectLst>
                  <a:latin typeface="+mn-lt"/>
                  <a:cs typeface="+mn-cs"/>
                </a:rPr>
                <a:t>I.P.Pavlov</a:t>
              </a:r>
              <a:r>
                <a:rPr lang="ru-RU" sz="1600" dirty="0">
                  <a:solidFill>
                    <a:prstClr val="white"/>
                  </a:solidFill>
                  <a:effectLst>
                    <a:outerShdw blurRad="38100" dist="38100" dir="2700000" algn="tl">
                      <a:srgbClr val="000000">
                        <a:alpha val="43137"/>
                      </a:srgbClr>
                    </a:outerShdw>
                  </a:effectLst>
                  <a:latin typeface="+mn-lt"/>
                  <a:cs typeface="+mn-cs"/>
                </a:rPr>
                <a:t> (1913)</a:t>
              </a:r>
            </a:p>
          </p:txBody>
        </p:sp>
      </p:grpSp>
      <p:grpSp>
        <p:nvGrpSpPr>
          <p:cNvPr id="113673" name="Группа 30"/>
          <p:cNvGrpSpPr>
            <a:grpSpLocks/>
          </p:cNvGrpSpPr>
          <p:nvPr/>
        </p:nvGrpSpPr>
        <p:grpSpPr bwMode="auto">
          <a:xfrm>
            <a:off x="4697413" y="1187450"/>
            <a:ext cx="4067175" cy="5349875"/>
            <a:chOff x="4697576" y="1187836"/>
            <a:chExt cx="4066375" cy="5348990"/>
          </a:xfrm>
        </p:grpSpPr>
        <p:grpSp>
          <p:nvGrpSpPr>
            <p:cNvPr id="113674" name="Группа 31"/>
            <p:cNvGrpSpPr>
              <a:grpSpLocks/>
            </p:cNvGrpSpPr>
            <p:nvPr/>
          </p:nvGrpSpPr>
          <p:grpSpPr bwMode="auto">
            <a:xfrm>
              <a:off x="4697576" y="1222036"/>
              <a:ext cx="3967493" cy="5314790"/>
              <a:chOff x="5064514" y="1262022"/>
              <a:chExt cx="3967493" cy="5471285"/>
            </a:xfrm>
          </p:grpSpPr>
          <p:sp>
            <p:nvSpPr>
              <p:cNvPr id="42" name="Прямоугольник 41"/>
              <p:cNvSpPr/>
              <p:nvPr/>
            </p:nvSpPr>
            <p:spPr>
              <a:xfrm>
                <a:off x="5064514" y="1262762"/>
                <a:ext cx="3967969" cy="5470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pic>
            <p:nvPicPr>
              <p:cNvPr id="113677" name="Рисунок 42"/>
              <p:cNvPicPr>
                <a:picLocks noChangeAspect="1"/>
              </p:cNvPicPr>
              <p:nvPr/>
            </p:nvPicPr>
            <p:blipFill>
              <a:blip r:embed="rId5" cstate="print"/>
              <a:srcRect/>
              <a:stretch>
                <a:fillRect/>
              </a:stretch>
            </p:blipFill>
            <p:spPr bwMode="auto">
              <a:xfrm>
                <a:off x="5753813" y="3941747"/>
                <a:ext cx="2744266" cy="2654368"/>
              </a:xfrm>
              <a:prstGeom prst="rect">
                <a:avLst/>
              </a:prstGeom>
              <a:noFill/>
              <a:ln w="9525">
                <a:noFill/>
                <a:miter lim="800000"/>
                <a:headEnd/>
                <a:tailEnd/>
              </a:ln>
            </p:spPr>
          </p:pic>
        </p:grpSp>
        <p:sp>
          <p:nvSpPr>
            <p:cNvPr id="113675" name="Прямоугольник 32"/>
            <p:cNvSpPr>
              <a:spLocks noChangeArrowheads="1"/>
            </p:cNvSpPr>
            <p:nvPr/>
          </p:nvSpPr>
          <p:spPr bwMode="auto">
            <a:xfrm>
              <a:off x="4754064" y="1187836"/>
              <a:ext cx="4009887" cy="2446824"/>
            </a:xfrm>
            <a:prstGeom prst="rect">
              <a:avLst/>
            </a:prstGeom>
            <a:noFill/>
            <a:ln w="9525">
              <a:noFill/>
              <a:miter lim="800000"/>
              <a:headEnd/>
              <a:tailEnd/>
            </a:ln>
          </p:spPr>
          <p:txBody>
            <a:bodyPr>
              <a:spAutoFit/>
            </a:bodyPr>
            <a:lstStyle/>
            <a:p>
              <a:pPr>
                <a:lnSpc>
                  <a:spcPct val="90000"/>
                </a:lnSpc>
                <a:spcBef>
                  <a:spcPts val="1200"/>
                </a:spcBef>
              </a:pPr>
              <a:r>
                <a:rPr lang="ru-RU" sz="1700">
                  <a:solidFill>
                    <a:srgbClr val="000000"/>
                  </a:solidFill>
                  <a:latin typeface="Calibri" pitchFamily="34" charset="0"/>
                </a:rPr>
                <a:t>"Надо показывать пальцем: где было раздражение, куда оно перешло? Если вы живо себе это представите, тогда вы поймете всю силу и правду учения об условных рефлексах, которое совершенно исключило из своего круга психологические понятия, а все время имеет дело только с объективными фактами, т.е. с фактами, существующими во времени и в пространстве." (1913)</a:t>
              </a:r>
            </a:p>
          </p:txBody>
        </p:sp>
      </p:gr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33350" y="455613"/>
            <a:ext cx="8920163" cy="522287"/>
          </a:xfrm>
          <a:prstGeom prst="rect">
            <a:avLst/>
          </a:prstGeom>
          <a:noFill/>
        </p:spPr>
        <p:txBody>
          <a:bodyPr wrap="none">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Pavlov’s approach – indirect indexing of memory in the brain</a:t>
            </a:r>
            <a:endParaRPr lang="ru-RU" sz="2800" dirty="0">
              <a:solidFill>
                <a:prstClr val="white"/>
              </a:solidFill>
              <a:effectLst>
                <a:outerShdw blurRad="38100" dist="38100" dir="2700000" algn="tl">
                  <a:srgbClr val="000000">
                    <a:alpha val="43137"/>
                  </a:srgbClr>
                </a:outerShdw>
              </a:effectLst>
              <a:latin typeface="+mn-lt"/>
              <a:cs typeface="+mn-cs"/>
            </a:endParaRPr>
          </a:p>
        </p:txBody>
      </p:sp>
      <p:grpSp>
        <p:nvGrpSpPr>
          <p:cNvPr id="115718"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15727"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15728"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15729"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15730"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15731"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15732"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15733"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15734"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15735"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15736"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15737"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15738"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15739"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15740"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15741"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grpSp>
        <p:nvGrpSpPr>
          <p:cNvPr id="115719" name="Группа 47"/>
          <p:cNvGrpSpPr>
            <a:grpSpLocks/>
          </p:cNvGrpSpPr>
          <p:nvPr/>
        </p:nvGrpSpPr>
        <p:grpSpPr bwMode="auto">
          <a:xfrm>
            <a:off x="550863" y="1793875"/>
            <a:ext cx="3649662" cy="4940300"/>
            <a:chOff x="348586" y="1367228"/>
            <a:chExt cx="3967493" cy="5391278"/>
          </a:xfrm>
        </p:grpSpPr>
        <p:pic>
          <p:nvPicPr>
            <p:cNvPr id="115724" name="Рисунок 48"/>
            <p:cNvPicPr>
              <a:picLocks noChangeAspect="1"/>
            </p:cNvPicPr>
            <p:nvPr/>
          </p:nvPicPr>
          <p:blipFill>
            <a:blip r:embed="rId3" cstate="print"/>
            <a:srcRect/>
            <a:stretch>
              <a:fillRect/>
            </a:stretch>
          </p:blipFill>
          <p:spPr bwMode="auto">
            <a:xfrm>
              <a:off x="348586" y="1367228"/>
              <a:ext cx="3967493" cy="3059571"/>
            </a:xfrm>
            <a:prstGeom prst="rect">
              <a:avLst/>
            </a:prstGeom>
            <a:noFill/>
            <a:ln w="9525">
              <a:noFill/>
              <a:miter lim="800000"/>
              <a:headEnd/>
              <a:tailEnd/>
            </a:ln>
          </p:spPr>
        </p:pic>
        <p:pic>
          <p:nvPicPr>
            <p:cNvPr id="115725" name="Рисунок 49"/>
            <p:cNvPicPr>
              <a:picLocks noChangeAspect="1"/>
            </p:cNvPicPr>
            <p:nvPr/>
          </p:nvPicPr>
          <p:blipFill>
            <a:blip r:embed="rId4" cstate="print"/>
            <a:srcRect/>
            <a:stretch>
              <a:fillRect/>
            </a:stretch>
          </p:blipFill>
          <p:spPr bwMode="auto">
            <a:xfrm>
              <a:off x="1037885" y="4104138"/>
              <a:ext cx="2744266" cy="2654368"/>
            </a:xfrm>
            <a:prstGeom prst="rect">
              <a:avLst/>
            </a:prstGeom>
            <a:noFill/>
            <a:ln w="9525">
              <a:noFill/>
              <a:miter lim="800000"/>
              <a:headEnd/>
              <a:tailEnd/>
            </a:ln>
          </p:spPr>
        </p:pic>
      </p:grpSp>
      <p:grpSp>
        <p:nvGrpSpPr>
          <p:cNvPr id="6" name="Группа 5"/>
          <p:cNvGrpSpPr>
            <a:grpSpLocks/>
          </p:cNvGrpSpPr>
          <p:nvPr/>
        </p:nvGrpSpPr>
        <p:grpSpPr bwMode="auto">
          <a:xfrm>
            <a:off x="4414838" y="1860550"/>
            <a:ext cx="4678362" cy="4883150"/>
            <a:chOff x="4415344" y="1860003"/>
            <a:chExt cx="4677714" cy="4884487"/>
          </a:xfrm>
        </p:grpSpPr>
        <p:sp>
          <p:nvSpPr>
            <p:cNvPr id="115722" name="Rectangle 3"/>
            <p:cNvSpPr txBox="1">
              <a:spLocks noChangeArrowheads="1"/>
            </p:cNvSpPr>
            <p:nvPr/>
          </p:nvSpPr>
          <p:spPr bwMode="auto">
            <a:xfrm>
              <a:off x="5261908" y="1860003"/>
              <a:ext cx="3831150" cy="4884487"/>
            </a:xfrm>
            <a:prstGeom prst="rect">
              <a:avLst/>
            </a:prstGeom>
            <a:noFill/>
            <a:ln w="9525">
              <a:noFill/>
              <a:miter lim="800000"/>
              <a:headEnd/>
              <a:tailEnd/>
            </a:ln>
          </p:spPr>
          <p:txBody>
            <a:bodyPr/>
            <a:lstStyle/>
            <a:p>
              <a:pPr>
                <a:spcBef>
                  <a:spcPct val="20000"/>
                </a:spcBef>
                <a:buFont typeface="Arial" charset="0"/>
                <a:buNone/>
              </a:pPr>
              <a:r>
                <a:rPr lang="ru-RU" sz="2000">
                  <a:solidFill>
                    <a:srgbClr val="000000"/>
                  </a:solidFill>
                  <a:latin typeface="Calibri" pitchFamily="34" charset="0"/>
                  <a:cs typeface="Times New Roman" pitchFamily="18" charset="0"/>
                </a:rPr>
                <a:t>«Позвольте мне в коротких словах передать вам, как мне представляется физиологически то, что мы обозначаем словами «сознание» и «сознательное». </a:t>
              </a:r>
              <a:endParaRPr lang="ru-RU" sz="2000">
                <a:solidFill>
                  <a:srgbClr val="000000"/>
                </a:solidFill>
                <a:latin typeface="Cambria" pitchFamily="18" charset="0"/>
                <a:cs typeface="Times New Roman" pitchFamily="18" charset="0"/>
              </a:endParaRPr>
            </a:p>
            <a:p>
              <a:pPr>
                <a:spcBef>
                  <a:spcPts val="1200"/>
                </a:spcBef>
                <a:buFont typeface="Arial" charset="0"/>
                <a:buNone/>
              </a:pPr>
              <a:r>
                <a:rPr lang="ru-RU" sz="2000" b="1">
                  <a:solidFill>
                    <a:srgbClr val="000000"/>
                  </a:solidFill>
                  <a:latin typeface="Calibri" pitchFamily="34" charset="0"/>
                  <a:cs typeface="Times New Roman" pitchFamily="18" charset="0"/>
                </a:rPr>
                <a:t>Если можно было бы видеть сквозь черепную крышку и если место больших полушарий с оптимальной возбудимостью светилось, </a:t>
              </a:r>
              <a:r>
                <a:rPr lang="ru-RU" sz="2000">
                  <a:solidFill>
                    <a:srgbClr val="000000"/>
                  </a:solidFill>
                  <a:latin typeface="Calibri" pitchFamily="34" charset="0"/>
                  <a:cs typeface="Times New Roman" pitchFamily="18" charset="0"/>
                </a:rPr>
                <a:t>то мы увидели бы на думающем сознательном человеке, как по его большим полушариям передвигается...»</a:t>
              </a:r>
              <a:endParaRPr lang="ru-RU" sz="2000">
                <a:solidFill>
                  <a:srgbClr val="000000"/>
                </a:solidFill>
                <a:latin typeface="Calibri" pitchFamily="34" charset="0"/>
              </a:endParaRPr>
            </a:p>
            <a:p>
              <a:pPr>
                <a:lnSpc>
                  <a:spcPct val="90000"/>
                </a:lnSpc>
                <a:spcBef>
                  <a:spcPct val="20000"/>
                </a:spcBef>
              </a:pPr>
              <a:r>
                <a:rPr lang="ru-RU" sz="2200">
                  <a:solidFill>
                    <a:srgbClr val="000000"/>
                  </a:solidFill>
                  <a:latin typeface="Calibri" pitchFamily="34" charset="0"/>
                </a:rPr>
                <a:t>	</a:t>
              </a:r>
              <a:r>
                <a:rPr lang="ru-RU" sz="2000">
                  <a:solidFill>
                    <a:srgbClr val="000000"/>
                  </a:solidFill>
                  <a:latin typeface="Calibri" pitchFamily="34" charset="0"/>
                </a:rPr>
                <a:t>И.П.Павлов</a:t>
              </a:r>
              <a:r>
                <a:rPr lang="en-US" sz="2000">
                  <a:solidFill>
                    <a:srgbClr val="000000"/>
                  </a:solidFill>
                  <a:latin typeface="Calibri" pitchFamily="34" charset="0"/>
                </a:rPr>
                <a:t> (1913)</a:t>
              </a:r>
              <a:endParaRPr lang="ru-RU" sz="2000">
                <a:solidFill>
                  <a:srgbClr val="000000"/>
                </a:solidFill>
                <a:latin typeface="Calibri" pitchFamily="34" charset="0"/>
              </a:endParaRPr>
            </a:p>
          </p:txBody>
        </p:sp>
        <p:sp>
          <p:nvSpPr>
            <p:cNvPr id="54" name="Стрелка влево 53"/>
            <p:cNvSpPr/>
            <p:nvPr/>
          </p:nvSpPr>
          <p:spPr bwMode="auto">
            <a:xfrm rot="10800000">
              <a:off x="4415344" y="3746469"/>
              <a:ext cx="644436" cy="716159"/>
            </a:xfrm>
            <a:prstGeom prst="leftArrow">
              <a:avLst/>
            </a:prstGeom>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ru-RU" kern="0">
                <a:solidFill>
                  <a:srgbClr val="FFFFFF"/>
                </a:solidFill>
              </a:endParaRPr>
            </a:p>
          </p:txBody>
        </p:sp>
      </p:grpSp>
      <p:sp>
        <p:nvSpPr>
          <p:cNvPr id="115721" name="Прямоугольник 3"/>
          <p:cNvSpPr>
            <a:spLocks noChangeArrowheads="1"/>
          </p:cNvSpPr>
          <p:nvPr/>
        </p:nvSpPr>
        <p:spPr bwMode="auto">
          <a:xfrm>
            <a:off x="2243138" y="1171575"/>
            <a:ext cx="4344987" cy="461963"/>
          </a:xfrm>
          <a:prstGeom prst="rect">
            <a:avLst/>
          </a:prstGeom>
          <a:noFill/>
          <a:ln w="9525">
            <a:noFill/>
            <a:miter lim="800000"/>
            <a:headEnd/>
            <a:tailEnd/>
          </a:ln>
        </p:spPr>
        <p:txBody>
          <a:bodyPr wrap="none">
            <a:spAutoFit/>
          </a:bodyPr>
          <a:lstStyle/>
          <a:p>
            <a:r>
              <a:rPr lang="en-US" sz="2400" b="1">
                <a:solidFill>
                  <a:srgbClr val="000000"/>
                </a:solidFill>
                <a:latin typeface="Calibri" pitchFamily="34" charset="0"/>
              </a:rPr>
              <a:t>Saliva as reporter for association</a:t>
            </a:r>
            <a:endParaRPr lang="ru-RU" sz="2400" b="1">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14300" y="455613"/>
            <a:ext cx="7534275" cy="522287"/>
          </a:xfrm>
          <a:prstGeom prst="rect">
            <a:avLst/>
          </a:prstGeom>
          <a:noFill/>
        </p:spPr>
        <p:txBody>
          <a:bodyPr wrap="none">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Today – direct visualization of memory in the brain</a:t>
            </a:r>
            <a:endParaRPr lang="ru-RU" sz="2800" dirty="0">
              <a:solidFill>
                <a:prstClr val="white"/>
              </a:solidFill>
              <a:effectLst>
                <a:outerShdw blurRad="38100" dist="38100" dir="2700000" algn="tl">
                  <a:srgbClr val="000000">
                    <a:alpha val="43137"/>
                  </a:srgbClr>
                </a:outerShdw>
              </a:effectLst>
              <a:latin typeface="+mn-lt"/>
              <a:cs typeface="+mn-cs"/>
            </a:endParaRPr>
          </a:p>
        </p:txBody>
      </p:sp>
      <p:grpSp>
        <p:nvGrpSpPr>
          <p:cNvPr id="117766"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17970"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17971"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17972"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17973"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17974"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17975"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17976"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17977"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17978"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17979"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17980"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17981"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17982"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17983"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17984"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grpSp>
        <p:nvGrpSpPr>
          <p:cNvPr id="117767" name="Группа 218"/>
          <p:cNvGrpSpPr>
            <a:grpSpLocks/>
          </p:cNvGrpSpPr>
          <p:nvPr/>
        </p:nvGrpSpPr>
        <p:grpSpPr bwMode="auto">
          <a:xfrm>
            <a:off x="3017838" y="1855788"/>
            <a:ext cx="2689225" cy="4427537"/>
            <a:chOff x="3422468" y="2051117"/>
            <a:chExt cx="2689497" cy="4428059"/>
          </a:xfrm>
        </p:grpSpPr>
        <p:pic>
          <p:nvPicPr>
            <p:cNvPr id="117962" name="Picture 26"/>
            <p:cNvPicPr>
              <a:picLocks noChangeAspect="1" noChangeArrowheads="1"/>
            </p:cNvPicPr>
            <p:nvPr/>
          </p:nvPicPr>
          <p:blipFill>
            <a:blip r:embed="rId3" cstate="print"/>
            <a:srcRect/>
            <a:stretch>
              <a:fillRect/>
            </a:stretch>
          </p:blipFill>
          <p:spPr bwMode="auto">
            <a:xfrm>
              <a:off x="3422468" y="4634612"/>
              <a:ext cx="2650497" cy="1844564"/>
            </a:xfrm>
            <a:prstGeom prst="rect">
              <a:avLst/>
            </a:prstGeom>
            <a:noFill/>
            <a:ln w="9525">
              <a:solidFill>
                <a:schemeClr val="bg2"/>
              </a:solidFill>
              <a:miter lim="800000"/>
              <a:headEnd/>
              <a:tailEnd/>
            </a:ln>
          </p:spPr>
        </p:pic>
        <p:sp>
          <p:nvSpPr>
            <p:cNvPr id="117963" name="Text Box 27"/>
            <p:cNvSpPr txBox="1">
              <a:spLocks noChangeArrowheads="1"/>
            </p:cNvSpPr>
            <p:nvPr/>
          </p:nvSpPr>
          <p:spPr bwMode="auto">
            <a:xfrm>
              <a:off x="4295467" y="6108394"/>
              <a:ext cx="920999" cy="330277"/>
            </a:xfrm>
            <a:prstGeom prst="rect">
              <a:avLst/>
            </a:prstGeom>
            <a:noFill/>
            <a:ln w="9525">
              <a:noFill/>
              <a:miter lim="800000"/>
              <a:headEnd/>
              <a:tailEnd/>
            </a:ln>
          </p:spPr>
          <p:txBody>
            <a:bodyPr wrap="none">
              <a:spAutoFit/>
            </a:bodyPr>
            <a:lstStyle/>
            <a:p>
              <a:pPr algn="ctr"/>
              <a:r>
                <a:rPr lang="en-US" b="1">
                  <a:solidFill>
                    <a:srgbClr val="FFFFFF"/>
                  </a:solidFill>
                </a:rPr>
                <a:t>learning</a:t>
              </a:r>
              <a:endParaRPr lang="ru-RU" b="1">
                <a:solidFill>
                  <a:srgbClr val="FFFFFF"/>
                </a:solidFill>
              </a:endParaRPr>
            </a:p>
          </p:txBody>
        </p:sp>
        <p:pic>
          <p:nvPicPr>
            <p:cNvPr id="117964" name="Picture 30"/>
            <p:cNvPicPr>
              <a:picLocks noChangeAspect="1" noChangeArrowheads="1"/>
            </p:cNvPicPr>
            <p:nvPr/>
          </p:nvPicPr>
          <p:blipFill>
            <a:blip r:embed="rId4" cstate="print"/>
            <a:srcRect/>
            <a:stretch>
              <a:fillRect/>
            </a:stretch>
          </p:blipFill>
          <p:spPr bwMode="auto">
            <a:xfrm>
              <a:off x="3425468" y="2581289"/>
              <a:ext cx="2630997" cy="1814964"/>
            </a:xfrm>
            <a:prstGeom prst="rect">
              <a:avLst/>
            </a:prstGeom>
            <a:noFill/>
            <a:ln w="9525">
              <a:solidFill>
                <a:schemeClr val="bg2"/>
              </a:solidFill>
              <a:miter lim="800000"/>
              <a:headEnd/>
              <a:tailEnd/>
            </a:ln>
          </p:spPr>
        </p:pic>
        <p:sp>
          <p:nvSpPr>
            <p:cNvPr id="117965" name="Text Box 31"/>
            <p:cNvSpPr txBox="1">
              <a:spLocks noChangeArrowheads="1"/>
            </p:cNvSpPr>
            <p:nvPr/>
          </p:nvSpPr>
          <p:spPr bwMode="auto">
            <a:xfrm>
              <a:off x="4350967" y="4047281"/>
              <a:ext cx="824999" cy="330277"/>
            </a:xfrm>
            <a:prstGeom prst="rect">
              <a:avLst/>
            </a:prstGeom>
            <a:noFill/>
            <a:ln w="9525">
              <a:noFill/>
              <a:miter lim="800000"/>
              <a:headEnd/>
              <a:tailEnd/>
            </a:ln>
          </p:spPr>
          <p:txBody>
            <a:bodyPr wrap="none">
              <a:spAutoFit/>
            </a:bodyPr>
            <a:lstStyle/>
            <a:p>
              <a:r>
                <a:rPr lang="en-US" b="1">
                  <a:solidFill>
                    <a:srgbClr val="FFFFFF"/>
                  </a:solidFill>
                </a:rPr>
                <a:t>control</a:t>
              </a:r>
              <a:endParaRPr lang="ru-RU" b="1">
                <a:solidFill>
                  <a:srgbClr val="FFFFFF"/>
                </a:solidFill>
              </a:endParaRPr>
            </a:p>
          </p:txBody>
        </p:sp>
        <p:sp>
          <p:nvSpPr>
            <p:cNvPr id="117966" name="Rectangle 32"/>
            <p:cNvSpPr>
              <a:spLocks noChangeArrowheads="1"/>
            </p:cNvSpPr>
            <p:nvPr/>
          </p:nvSpPr>
          <p:spPr bwMode="auto">
            <a:xfrm>
              <a:off x="3897153" y="2051117"/>
              <a:ext cx="1736549" cy="369376"/>
            </a:xfrm>
            <a:prstGeom prst="rect">
              <a:avLst/>
            </a:prstGeom>
            <a:noFill/>
            <a:ln w="9525">
              <a:noFill/>
              <a:miter lim="800000"/>
              <a:headEnd/>
              <a:tailEnd/>
            </a:ln>
          </p:spPr>
          <p:txBody>
            <a:bodyPr wrap="none">
              <a:spAutoFit/>
            </a:bodyPr>
            <a:lstStyle/>
            <a:p>
              <a:r>
                <a:rPr lang="en-US" b="1">
                  <a:solidFill>
                    <a:srgbClr val="FFFFFF"/>
                  </a:solidFill>
                  <a:latin typeface="Calibri" pitchFamily="34" charset="0"/>
                </a:rPr>
                <a:t>Adult learning</a:t>
              </a:r>
              <a:endParaRPr lang="ru-RU" b="1">
                <a:solidFill>
                  <a:srgbClr val="FFFFFF"/>
                </a:solidFill>
                <a:latin typeface="Calibri" pitchFamily="34" charset="0"/>
              </a:endParaRPr>
            </a:p>
          </p:txBody>
        </p:sp>
        <p:sp>
          <p:nvSpPr>
            <p:cNvPr id="117967" name="Rectangle 33"/>
            <p:cNvSpPr>
              <a:spLocks noChangeArrowheads="1"/>
            </p:cNvSpPr>
            <p:nvPr/>
          </p:nvSpPr>
          <p:spPr bwMode="auto">
            <a:xfrm>
              <a:off x="5577966" y="4171913"/>
              <a:ext cx="517499" cy="269518"/>
            </a:xfrm>
            <a:prstGeom prst="rect">
              <a:avLst/>
            </a:prstGeom>
            <a:noFill/>
            <a:ln w="9525">
              <a:noFill/>
              <a:miter lim="800000"/>
              <a:headEnd/>
              <a:tailEnd/>
            </a:ln>
          </p:spPr>
          <p:txBody>
            <a:bodyPr wrap="none">
              <a:spAutoFit/>
            </a:bodyPr>
            <a:lstStyle/>
            <a:p>
              <a:r>
                <a:rPr lang="ru-RU" sz="1200" b="1" i="1">
                  <a:solidFill>
                    <a:srgbClr val="FFFF00"/>
                  </a:solidFill>
                  <a:latin typeface="Calibri" pitchFamily="34" charset="0"/>
                </a:rPr>
                <a:t>с-</a:t>
              </a:r>
              <a:r>
                <a:rPr lang="en-US" sz="1200" b="1" i="1">
                  <a:solidFill>
                    <a:srgbClr val="FFFF00"/>
                  </a:solidFill>
                  <a:latin typeface="Calibri" pitchFamily="34" charset="0"/>
                </a:rPr>
                <a:t>fos</a:t>
              </a:r>
              <a:endParaRPr lang="ru-RU" sz="1200" b="1" i="1">
                <a:solidFill>
                  <a:srgbClr val="FFFF00"/>
                </a:solidFill>
                <a:latin typeface="Calibri" pitchFamily="34" charset="0"/>
              </a:endParaRPr>
            </a:p>
          </p:txBody>
        </p:sp>
        <p:sp>
          <p:nvSpPr>
            <p:cNvPr id="117968" name="Rectangle 34"/>
            <p:cNvSpPr>
              <a:spLocks noChangeArrowheads="1"/>
            </p:cNvSpPr>
            <p:nvPr/>
          </p:nvSpPr>
          <p:spPr bwMode="auto">
            <a:xfrm>
              <a:off x="5594466" y="6201868"/>
              <a:ext cx="517499" cy="269518"/>
            </a:xfrm>
            <a:prstGeom prst="rect">
              <a:avLst/>
            </a:prstGeom>
            <a:noFill/>
            <a:ln w="9525">
              <a:noFill/>
              <a:miter lim="800000"/>
              <a:headEnd/>
              <a:tailEnd/>
            </a:ln>
          </p:spPr>
          <p:txBody>
            <a:bodyPr wrap="none">
              <a:spAutoFit/>
            </a:bodyPr>
            <a:lstStyle/>
            <a:p>
              <a:r>
                <a:rPr lang="ru-RU" sz="1200" b="1" i="1">
                  <a:solidFill>
                    <a:srgbClr val="FFFF00"/>
                  </a:solidFill>
                  <a:latin typeface="Calibri" pitchFamily="34" charset="0"/>
                </a:rPr>
                <a:t>с-</a:t>
              </a:r>
              <a:r>
                <a:rPr lang="en-US" sz="1200" b="1" i="1">
                  <a:solidFill>
                    <a:srgbClr val="FFFF00"/>
                  </a:solidFill>
                  <a:latin typeface="Calibri" pitchFamily="34" charset="0"/>
                </a:rPr>
                <a:t>fos</a:t>
              </a:r>
              <a:endParaRPr lang="ru-RU" sz="1200" b="1" i="1">
                <a:solidFill>
                  <a:srgbClr val="FFFF00"/>
                </a:solidFill>
                <a:latin typeface="Calibri" pitchFamily="34" charset="0"/>
              </a:endParaRPr>
            </a:p>
          </p:txBody>
        </p:sp>
      </p:grpSp>
      <p:sp>
        <p:nvSpPr>
          <p:cNvPr id="117768" name="Rectangle 32"/>
          <p:cNvSpPr>
            <a:spLocks noChangeArrowheads="1"/>
          </p:cNvSpPr>
          <p:nvPr/>
        </p:nvSpPr>
        <p:spPr bwMode="auto">
          <a:xfrm>
            <a:off x="6189663" y="1833563"/>
            <a:ext cx="2595562" cy="369887"/>
          </a:xfrm>
          <a:prstGeom prst="rect">
            <a:avLst/>
          </a:prstGeom>
          <a:noFill/>
          <a:ln w="9525">
            <a:noFill/>
            <a:miter lim="800000"/>
            <a:headEnd/>
            <a:tailEnd/>
          </a:ln>
        </p:spPr>
        <p:txBody>
          <a:bodyPr wrap="none">
            <a:spAutoFit/>
          </a:bodyPr>
          <a:lstStyle/>
          <a:p>
            <a:r>
              <a:rPr lang="en-US" b="1">
                <a:solidFill>
                  <a:srgbClr val="FFFFFF"/>
                </a:solidFill>
                <a:latin typeface="Calibri" pitchFamily="34" charset="0"/>
              </a:rPr>
              <a:t>Necessity for memory</a:t>
            </a:r>
            <a:endParaRPr lang="ru-RU" b="1">
              <a:solidFill>
                <a:srgbClr val="FFFFFF"/>
              </a:solidFill>
              <a:latin typeface="Calibri" pitchFamily="34" charset="0"/>
            </a:endParaRPr>
          </a:p>
        </p:txBody>
      </p:sp>
      <p:grpSp>
        <p:nvGrpSpPr>
          <p:cNvPr id="117769" name="Group 41"/>
          <p:cNvGrpSpPr>
            <a:grpSpLocks/>
          </p:cNvGrpSpPr>
          <p:nvPr/>
        </p:nvGrpSpPr>
        <p:grpSpPr bwMode="auto">
          <a:xfrm>
            <a:off x="82550" y="1816100"/>
            <a:ext cx="2716213" cy="4460875"/>
            <a:chOff x="1363" y="1137"/>
            <a:chExt cx="1883" cy="2891"/>
          </a:xfrm>
        </p:grpSpPr>
        <p:grpSp>
          <p:nvGrpSpPr>
            <p:cNvPr id="117955" name="Group 20"/>
            <p:cNvGrpSpPr>
              <a:grpSpLocks/>
            </p:cNvGrpSpPr>
            <p:nvPr/>
          </p:nvGrpSpPr>
          <p:grpSpPr bwMode="auto">
            <a:xfrm>
              <a:off x="1363" y="1137"/>
              <a:ext cx="1883" cy="2891"/>
              <a:chOff x="1363" y="1233"/>
              <a:chExt cx="1883" cy="2891"/>
            </a:xfrm>
          </p:grpSpPr>
          <p:pic>
            <p:nvPicPr>
              <p:cNvPr id="117959" name="Picture 21"/>
              <p:cNvPicPr>
                <a:picLocks noChangeArrowheads="1"/>
              </p:cNvPicPr>
              <p:nvPr/>
            </p:nvPicPr>
            <p:blipFill>
              <a:blip r:embed="rId5" cstate="print"/>
              <a:srcRect l="1225" t="1697" r="3735" b="2640"/>
              <a:stretch>
                <a:fillRect/>
              </a:stretch>
            </p:blipFill>
            <p:spPr bwMode="auto">
              <a:xfrm>
                <a:off x="1369" y="1722"/>
                <a:ext cx="1846" cy="2402"/>
              </a:xfrm>
              <a:prstGeom prst="rect">
                <a:avLst/>
              </a:prstGeom>
              <a:solidFill>
                <a:srgbClr val="000000"/>
              </a:solidFill>
              <a:ln w="12700">
                <a:solidFill>
                  <a:srgbClr val="4D4D4D"/>
                </a:solidFill>
                <a:miter lim="800000"/>
                <a:headEnd/>
                <a:tailEnd/>
              </a:ln>
            </p:spPr>
          </p:pic>
          <p:sp>
            <p:nvSpPr>
              <p:cNvPr id="117960" name="Rectangle 22"/>
              <p:cNvSpPr>
                <a:spLocks noChangeArrowheads="1"/>
              </p:cNvSpPr>
              <p:nvPr/>
            </p:nvSpPr>
            <p:spPr bwMode="auto">
              <a:xfrm>
                <a:off x="1363" y="1233"/>
                <a:ext cx="1808" cy="419"/>
              </a:xfrm>
              <a:prstGeom prst="rect">
                <a:avLst/>
              </a:prstGeom>
              <a:noFill/>
              <a:ln w="9525">
                <a:noFill/>
                <a:miter lim="800000"/>
                <a:headEnd/>
                <a:tailEnd/>
              </a:ln>
            </p:spPr>
            <p:txBody>
              <a:bodyPr>
                <a:spAutoFit/>
              </a:bodyPr>
              <a:lstStyle/>
              <a:p>
                <a:pPr algn="ctr"/>
                <a:r>
                  <a:rPr lang="en-US" b="1">
                    <a:solidFill>
                      <a:srgbClr val="FFFFFF"/>
                    </a:solidFill>
                    <a:latin typeface="Calibri" pitchFamily="34" charset="0"/>
                  </a:rPr>
                  <a:t>Embryonic development</a:t>
                </a:r>
                <a:endParaRPr lang="ru-RU" b="1">
                  <a:solidFill>
                    <a:srgbClr val="FFFFFF"/>
                  </a:solidFill>
                  <a:latin typeface="Calibri" pitchFamily="34" charset="0"/>
                </a:endParaRPr>
              </a:p>
            </p:txBody>
          </p:sp>
          <p:sp>
            <p:nvSpPr>
              <p:cNvPr id="117961" name="Text Box 23"/>
              <p:cNvSpPr txBox="1">
                <a:spLocks noChangeArrowheads="1"/>
              </p:cNvSpPr>
              <p:nvPr/>
            </p:nvSpPr>
            <p:spPr bwMode="auto">
              <a:xfrm>
                <a:off x="2479" y="3903"/>
                <a:ext cx="767" cy="180"/>
              </a:xfrm>
              <a:prstGeom prst="rect">
                <a:avLst/>
              </a:prstGeom>
              <a:noFill/>
              <a:ln w="9525">
                <a:noFill/>
                <a:miter lim="800000"/>
                <a:headEnd/>
                <a:tailEnd/>
              </a:ln>
            </p:spPr>
            <p:txBody>
              <a:bodyPr wrap="none">
                <a:spAutoFit/>
              </a:bodyPr>
              <a:lstStyle/>
              <a:p>
                <a:r>
                  <a:rPr lang="ru-RU" sz="1200" b="1">
                    <a:solidFill>
                      <a:srgbClr val="FFFFFF"/>
                    </a:solidFill>
                  </a:rPr>
                  <a:t> </a:t>
                </a:r>
                <a:r>
                  <a:rPr lang="ru-RU" sz="1200" b="1" i="1">
                    <a:solidFill>
                      <a:srgbClr val="FFFFFF"/>
                    </a:solidFill>
                  </a:rPr>
                  <a:t>с-</a:t>
                </a:r>
                <a:r>
                  <a:rPr lang="en-US" sz="1200" b="1" i="1">
                    <a:solidFill>
                      <a:srgbClr val="FFFFFF"/>
                    </a:solidFill>
                  </a:rPr>
                  <a:t>fos mRNA</a:t>
                </a:r>
                <a:endParaRPr lang="ru-RU" sz="1200" b="1" i="1">
                  <a:solidFill>
                    <a:srgbClr val="FFFFFF"/>
                  </a:solidFill>
                </a:endParaRPr>
              </a:p>
            </p:txBody>
          </p:sp>
        </p:grpSp>
        <p:sp>
          <p:nvSpPr>
            <p:cNvPr id="117956" name="Rectangle 36"/>
            <p:cNvSpPr>
              <a:spLocks noChangeArrowheads="1"/>
            </p:cNvSpPr>
            <p:nvPr/>
          </p:nvSpPr>
          <p:spPr bwMode="auto">
            <a:xfrm>
              <a:off x="2873" y="1950"/>
              <a:ext cx="312" cy="160"/>
            </a:xfrm>
            <a:prstGeom prst="rect">
              <a:avLst/>
            </a:prstGeom>
            <a:solidFill>
              <a:srgbClr val="000066"/>
            </a:solidFill>
            <a:ln w="9525">
              <a:solidFill>
                <a:srgbClr val="28336A"/>
              </a:solidFill>
              <a:miter lim="800000"/>
              <a:headEnd/>
              <a:tailEnd/>
            </a:ln>
          </p:spPr>
          <p:txBody>
            <a:bodyPr wrap="none" anchor="ctr"/>
            <a:lstStyle/>
            <a:p>
              <a:pPr algn="ctr"/>
              <a:r>
                <a:rPr lang="en-US" sz="1400">
                  <a:solidFill>
                    <a:srgbClr val="FFFF00"/>
                  </a:solidFill>
                  <a:latin typeface="Calibri" pitchFamily="34" charset="0"/>
                </a:rPr>
                <a:t>brain</a:t>
              </a:r>
              <a:endParaRPr lang="ru-RU" sz="1400">
                <a:solidFill>
                  <a:srgbClr val="FFFF00"/>
                </a:solidFill>
                <a:latin typeface="Calibri" pitchFamily="34" charset="0"/>
              </a:endParaRPr>
            </a:p>
          </p:txBody>
        </p:sp>
        <p:sp>
          <p:nvSpPr>
            <p:cNvPr id="117957" name="Rectangle 38"/>
            <p:cNvSpPr>
              <a:spLocks noChangeArrowheads="1"/>
            </p:cNvSpPr>
            <p:nvPr/>
          </p:nvSpPr>
          <p:spPr bwMode="auto">
            <a:xfrm>
              <a:off x="2725" y="2836"/>
              <a:ext cx="437" cy="160"/>
            </a:xfrm>
            <a:prstGeom prst="rect">
              <a:avLst/>
            </a:prstGeom>
            <a:solidFill>
              <a:srgbClr val="000066"/>
            </a:solidFill>
            <a:ln w="9525">
              <a:solidFill>
                <a:srgbClr val="28336A"/>
              </a:solidFill>
              <a:miter lim="800000"/>
              <a:headEnd/>
              <a:tailEnd/>
            </a:ln>
          </p:spPr>
          <p:txBody>
            <a:bodyPr wrap="none" anchor="ctr"/>
            <a:lstStyle/>
            <a:p>
              <a:pPr algn="ctr"/>
              <a:r>
                <a:rPr lang="en-US" sz="1400">
                  <a:solidFill>
                    <a:srgbClr val="FFFF00"/>
                  </a:solidFill>
                  <a:latin typeface="Calibri" pitchFamily="34" charset="0"/>
                </a:rPr>
                <a:t>heart</a:t>
              </a:r>
              <a:endParaRPr lang="ru-RU" sz="1400">
                <a:solidFill>
                  <a:srgbClr val="FFFF00"/>
                </a:solidFill>
                <a:latin typeface="Calibri" pitchFamily="34" charset="0"/>
              </a:endParaRPr>
            </a:p>
          </p:txBody>
        </p:sp>
        <p:sp>
          <p:nvSpPr>
            <p:cNvPr id="117958" name="Rectangle 39"/>
            <p:cNvSpPr>
              <a:spLocks noChangeArrowheads="1"/>
            </p:cNvSpPr>
            <p:nvPr/>
          </p:nvSpPr>
          <p:spPr bwMode="auto">
            <a:xfrm>
              <a:off x="2736" y="3131"/>
              <a:ext cx="437" cy="160"/>
            </a:xfrm>
            <a:prstGeom prst="rect">
              <a:avLst/>
            </a:prstGeom>
            <a:solidFill>
              <a:srgbClr val="000066"/>
            </a:solidFill>
            <a:ln w="9525">
              <a:solidFill>
                <a:srgbClr val="28336A"/>
              </a:solidFill>
              <a:miter lim="800000"/>
              <a:headEnd/>
              <a:tailEnd/>
            </a:ln>
          </p:spPr>
          <p:txBody>
            <a:bodyPr wrap="none" anchor="ctr"/>
            <a:lstStyle/>
            <a:p>
              <a:pPr algn="ctr"/>
              <a:r>
                <a:rPr lang="en-US" sz="1400">
                  <a:solidFill>
                    <a:srgbClr val="FFFF00"/>
                  </a:solidFill>
                  <a:latin typeface="Calibri" pitchFamily="34" charset="0"/>
                </a:rPr>
                <a:t>liver</a:t>
              </a:r>
              <a:endParaRPr lang="ru-RU" sz="1400">
                <a:solidFill>
                  <a:srgbClr val="FFFF00"/>
                </a:solidFill>
                <a:latin typeface="Calibri" pitchFamily="34" charset="0"/>
              </a:endParaRPr>
            </a:p>
          </p:txBody>
        </p:sp>
      </p:grpSp>
      <p:pic>
        <p:nvPicPr>
          <p:cNvPr id="117770" name="Picture 22" descr="Two phases of RNA synthesis"/>
          <p:cNvPicPr>
            <a:picLocks noChangeAspect="1" noChangeArrowheads="1"/>
          </p:cNvPicPr>
          <p:nvPr/>
        </p:nvPicPr>
        <p:blipFill>
          <a:blip r:embed="rId6" cstate="print"/>
          <a:srcRect l="22626" r="12859" b="8333"/>
          <a:stretch>
            <a:fillRect/>
          </a:stretch>
        </p:blipFill>
        <p:spPr bwMode="auto">
          <a:xfrm>
            <a:off x="7151688" y="2449513"/>
            <a:ext cx="1660525" cy="1006475"/>
          </a:xfrm>
          <a:prstGeom prst="rect">
            <a:avLst/>
          </a:prstGeom>
          <a:noFill/>
          <a:ln w="9525">
            <a:noFill/>
            <a:miter lim="800000"/>
            <a:headEnd/>
            <a:tailEnd/>
          </a:ln>
        </p:spPr>
      </p:pic>
      <p:grpSp>
        <p:nvGrpSpPr>
          <p:cNvPr id="117771" name="Group 201"/>
          <p:cNvGrpSpPr>
            <a:grpSpLocks/>
          </p:cNvGrpSpPr>
          <p:nvPr/>
        </p:nvGrpSpPr>
        <p:grpSpPr bwMode="auto">
          <a:xfrm>
            <a:off x="6008688" y="2370138"/>
            <a:ext cx="2873375" cy="4279900"/>
            <a:chOff x="4072" y="1189"/>
            <a:chExt cx="1602" cy="2481"/>
          </a:xfrm>
        </p:grpSpPr>
        <p:sp>
          <p:nvSpPr>
            <p:cNvPr id="117775" name="Rectangle 202"/>
            <p:cNvSpPr>
              <a:spLocks noChangeArrowheads="1"/>
            </p:cNvSpPr>
            <p:nvPr/>
          </p:nvSpPr>
          <p:spPr bwMode="auto">
            <a:xfrm>
              <a:off x="4200" y="3463"/>
              <a:ext cx="80"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20</a:t>
              </a:r>
              <a:endParaRPr lang="en-US" sz="2800">
                <a:solidFill>
                  <a:srgbClr val="FFFF00"/>
                </a:solidFill>
                <a:latin typeface="Calibri" pitchFamily="34" charset="0"/>
              </a:endParaRPr>
            </a:p>
          </p:txBody>
        </p:sp>
        <p:sp>
          <p:nvSpPr>
            <p:cNvPr id="117776" name="Rectangle 203"/>
            <p:cNvSpPr>
              <a:spLocks noChangeArrowheads="1"/>
            </p:cNvSpPr>
            <p:nvPr/>
          </p:nvSpPr>
          <p:spPr bwMode="auto">
            <a:xfrm>
              <a:off x="4385" y="3463"/>
              <a:ext cx="80"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40</a:t>
              </a:r>
              <a:endParaRPr lang="en-US" sz="2800">
                <a:solidFill>
                  <a:srgbClr val="FFFF00"/>
                </a:solidFill>
                <a:latin typeface="Calibri" pitchFamily="34" charset="0"/>
              </a:endParaRPr>
            </a:p>
          </p:txBody>
        </p:sp>
        <p:sp>
          <p:nvSpPr>
            <p:cNvPr id="117777" name="Rectangle 204"/>
            <p:cNvSpPr>
              <a:spLocks noChangeArrowheads="1"/>
            </p:cNvSpPr>
            <p:nvPr/>
          </p:nvSpPr>
          <p:spPr bwMode="auto">
            <a:xfrm>
              <a:off x="4576" y="3463"/>
              <a:ext cx="80"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60</a:t>
              </a:r>
              <a:endParaRPr lang="en-US" sz="2800">
                <a:solidFill>
                  <a:srgbClr val="FFFF00"/>
                </a:solidFill>
                <a:latin typeface="Calibri" pitchFamily="34" charset="0"/>
              </a:endParaRPr>
            </a:p>
          </p:txBody>
        </p:sp>
        <p:sp>
          <p:nvSpPr>
            <p:cNvPr id="117778" name="Rectangle 205"/>
            <p:cNvSpPr>
              <a:spLocks noChangeArrowheads="1"/>
            </p:cNvSpPr>
            <p:nvPr/>
          </p:nvSpPr>
          <p:spPr bwMode="auto">
            <a:xfrm>
              <a:off x="4764" y="3463"/>
              <a:ext cx="80"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80</a:t>
              </a:r>
              <a:endParaRPr lang="en-US" sz="2800">
                <a:solidFill>
                  <a:srgbClr val="FFFF00"/>
                </a:solidFill>
                <a:latin typeface="Calibri" pitchFamily="34" charset="0"/>
              </a:endParaRPr>
            </a:p>
          </p:txBody>
        </p:sp>
        <p:sp>
          <p:nvSpPr>
            <p:cNvPr id="117779" name="Rectangle 206"/>
            <p:cNvSpPr>
              <a:spLocks noChangeArrowheads="1"/>
            </p:cNvSpPr>
            <p:nvPr/>
          </p:nvSpPr>
          <p:spPr bwMode="auto">
            <a:xfrm>
              <a:off x="5136" y="3463"/>
              <a:ext cx="80"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20</a:t>
              </a:r>
              <a:endParaRPr lang="en-US" sz="2800">
                <a:solidFill>
                  <a:srgbClr val="FFFF00"/>
                </a:solidFill>
                <a:latin typeface="Calibri" pitchFamily="34" charset="0"/>
              </a:endParaRPr>
            </a:p>
          </p:txBody>
        </p:sp>
        <p:sp>
          <p:nvSpPr>
            <p:cNvPr id="117780" name="Rectangle 207"/>
            <p:cNvSpPr>
              <a:spLocks noChangeArrowheads="1"/>
            </p:cNvSpPr>
            <p:nvPr/>
          </p:nvSpPr>
          <p:spPr bwMode="auto">
            <a:xfrm>
              <a:off x="5333" y="3463"/>
              <a:ext cx="102" cy="86"/>
            </a:xfrm>
            <a:prstGeom prst="rect">
              <a:avLst/>
            </a:prstGeom>
            <a:noFill/>
            <a:ln w="9525">
              <a:noFill/>
              <a:miter lim="800000"/>
              <a:headEnd/>
              <a:tailEnd/>
            </a:ln>
          </p:spPr>
          <p:txBody>
            <a:bodyPr lIns="0" tIns="0" rIns="0" bIns="0">
              <a:spAutoFit/>
            </a:bodyPr>
            <a:lstStyle/>
            <a:p>
              <a:pPr eaLnBrk="0" hangingPunct="0"/>
              <a:r>
                <a:rPr lang="en-US" sz="900">
                  <a:solidFill>
                    <a:srgbClr val="FFFFFF"/>
                  </a:solidFill>
                  <a:latin typeface="Pragmatica"/>
                </a:rPr>
                <a:t>40</a:t>
              </a:r>
              <a:endParaRPr lang="en-US" sz="2800">
                <a:solidFill>
                  <a:srgbClr val="FFFF00"/>
                </a:solidFill>
                <a:latin typeface="Calibri" pitchFamily="34" charset="0"/>
              </a:endParaRPr>
            </a:p>
          </p:txBody>
        </p:sp>
        <p:sp>
          <p:nvSpPr>
            <p:cNvPr id="117781" name="Rectangle 208"/>
            <p:cNvSpPr>
              <a:spLocks noChangeArrowheads="1"/>
            </p:cNvSpPr>
            <p:nvPr/>
          </p:nvSpPr>
          <p:spPr bwMode="auto">
            <a:xfrm>
              <a:off x="5518" y="3463"/>
              <a:ext cx="80"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60</a:t>
              </a:r>
              <a:endParaRPr lang="en-US" sz="2800">
                <a:solidFill>
                  <a:srgbClr val="FFFF00"/>
                </a:solidFill>
                <a:latin typeface="Calibri" pitchFamily="34" charset="0"/>
              </a:endParaRPr>
            </a:p>
          </p:txBody>
        </p:sp>
        <p:sp>
          <p:nvSpPr>
            <p:cNvPr id="117782" name="Rectangle 209"/>
            <p:cNvSpPr>
              <a:spLocks noChangeArrowheads="1"/>
            </p:cNvSpPr>
            <p:nvPr/>
          </p:nvSpPr>
          <p:spPr bwMode="auto">
            <a:xfrm>
              <a:off x="4072" y="3385"/>
              <a:ext cx="39"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0</a:t>
              </a:r>
              <a:endParaRPr lang="en-US" sz="2800">
                <a:solidFill>
                  <a:srgbClr val="FFFF00"/>
                </a:solidFill>
                <a:latin typeface="Calibri" pitchFamily="34" charset="0"/>
              </a:endParaRPr>
            </a:p>
          </p:txBody>
        </p:sp>
        <p:sp>
          <p:nvSpPr>
            <p:cNvPr id="117783" name="Rectangle 210"/>
            <p:cNvSpPr>
              <a:spLocks noChangeArrowheads="1"/>
            </p:cNvSpPr>
            <p:nvPr/>
          </p:nvSpPr>
          <p:spPr bwMode="auto">
            <a:xfrm>
              <a:off x="4074" y="3149"/>
              <a:ext cx="39"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1</a:t>
              </a:r>
              <a:endParaRPr lang="en-US" sz="2800">
                <a:solidFill>
                  <a:srgbClr val="FFFF00"/>
                </a:solidFill>
                <a:latin typeface="Calibri" pitchFamily="34" charset="0"/>
              </a:endParaRPr>
            </a:p>
          </p:txBody>
        </p:sp>
        <p:sp>
          <p:nvSpPr>
            <p:cNvPr id="117784" name="Rectangle 211"/>
            <p:cNvSpPr>
              <a:spLocks noChangeArrowheads="1"/>
            </p:cNvSpPr>
            <p:nvPr/>
          </p:nvSpPr>
          <p:spPr bwMode="auto">
            <a:xfrm>
              <a:off x="4072" y="2913"/>
              <a:ext cx="39"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2</a:t>
              </a:r>
              <a:endParaRPr lang="en-US" sz="2800">
                <a:solidFill>
                  <a:srgbClr val="FFFF00"/>
                </a:solidFill>
                <a:latin typeface="Calibri" pitchFamily="34" charset="0"/>
              </a:endParaRPr>
            </a:p>
          </p:txBody>
        </p:sp>
        <p:sp>
          <p:nvSpPr>
            <p:cNvPr id="117785" name="Rectangle 212"/>
            <p:cNvSpPr>
              <a:spLocks noChangeArrowheads="1"/>
            </p:cNvSpPr>
            <p:nvPr/>
          </p:nvSpPr>
          <p:spPr bwMode="auto">
            <a:xfrm>
              <a:off x="4072" y="2676"/>
              <a:ext cx="39"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3</a:t>
              </a:r>
              <a:endParaRPr lang="en-US" sz="2800">
                <a:solidFill>
                  <a:srgbClr val="FFFF00"/>
                </a:solidFill>
                <a:latin typeface="Calibri" pitchFamily="34" charset="0"/>
              </a:endParaRPr>
            </a:p>
          </p:txBody>
        </p:sp>
        <p:sp>
          <p:nvSpPr>
            <p:cNvPr id="117786" name="Rectangle 213"/>
            <p:cNvSpPr>
              <a:spLocks noChangeArrowheads="1"/>
            </p:cNvSpPr>
            <p:nvPr/>
          </p:nvSpPr>
          <p:spPr bwMode="auto">
            <a:xfrm>
              <a:off x="4072" y="2440"/>
              <a:ext cx="39"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4</a:t>
              </a:r>
              <a:endParaRPr lang="en-US" sz="2800">
                <a:solidFill>
                  <a:srgbClr val="FFFF00"/>
                </a:solidFill>
                <a:latin typeface="Calibri" pitchFamily="34" charset="0"/>
              </a:endParaRPr>
            </a:p>
          </p:txBody>
        </p:sp>
        <p:sp>
          <p:nvSpPr>
            <p:cNvPr id="117787" name="Rectangle 214"/>
            <p:cNvSpPr>
              <a:spLocks noChangeArrowheads="1"/>
            </p:cNvSpPr>
            <p:nvPr/>
          </p:nvSpPr>
          <p:spPr bwMode="auto">
            <a:xfrm>
              <a:off x="4072" y="2201"/>
              <a:ext cx="39"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5</a:t>
              </a:r>
              <a:endParaRPr lang="en-US" sz="2800">
                <a:solidFill>
                  <a:srgbClr val="FFFF00"/>
                </a:solidFill>
                <a:latin typeface="Calibri" pitchFamily="34" charset="0"/>
              </a:endParaRPr>
            </a:p>
          </p:txBody>
        </p:sp>
        <p:sp>
          <p:nvSpPr>
            <p:cNvPr id="117788" name="Rectangle 215"/>
            <p:cNvSpPr>
              <a:spLocks noChangeArrowheads="1"/>
            </p:cNvSpPr>
            <p:nvPr/>
          </p:nvSpPr>
          <p:spPr bwMode="auto">
            <a:xfrm>
              <a:off x="4072" y="1965"/>
              <a:ext cx="39"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6</a:t>
              </a:r>
              <a:endParaRPr lang="en-US" sz="2800">
                <a:solidFill>
                  <a:srgbClr val="FFFF00"/>
                </a:solidFill>
                <a:latin typeface="Calibri" pitchFamily="34" charset="0"/>
              </a:endParaRPr>
            </a:p>
          </p:txBody>
        </p:sp>
        <p:sp>
          <p:nvSpPr>
            <p:cNvPr id="117789" name="Rectangle 216"/>
            <p:cNvSpPr>
              <a:spLocks noChangeArrowheads="1"/>
            </p:cNvSpPr>
            <p:nvPr/>
          </p:nvSpPr>
          <p:spPr bwMode="auto">
            <a:xfrm>
              <a:off x="4072" y="1727"/>
              <a:ext cx="39"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7</a:t>
              </a:r>
              <a:endParaRPr lang="en-US" sz="2800">
                <a:solidFill>
                  <a:srgbClr val="FFFF00"/>
                </a:solidFill>
                <a:latin typeface="Calibri" pitchFamily="34" charset="0"/>
              </a:endParaRPr>
            </a:p>
          </p:txBody>
        </p:sp>
        <p:sp>
          <p:nvSpPr>
            <p:cNvPr id="117790" name="Rectangle 217"/>
            <p:cNvSpPr>
              <a:spLocks noChangeArrowheads="1"/>
            </p:cNvSpPr>
            <p:nvPr/>
          </p:nvSpPr>
          <p:spPr bwMode="auto">
            <a:xfrm>
              <a:off x="4072" y="1491"/>
              <a:ext cx="39"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8</a:t>
              </a:r>
              <a:endParaRPr lang="en-US" sz="2800">
                <a:solidFill>
                  <a:srgbClr val="FFFF00"/>
                </a:solidFill>
                <a:latin typeface="Calibri" pitchFamily="34" charset="0"/>
              </a:endParaRPr>
            </a:p>
          </p:txBody>
        </p:sp>
        <p:sp>
          <p:nvSpPr>
            <p:cNvPr id="117791" name="Rectangle 218"/>
            <p:cNvSpPr>
              <a:spLocks noChangeArrowheads="1"/>
            </p:cNvSpPr>
            <p:nvPr/>
          </p:nvSpPr>
          <p:spPr bwMode="auto">
            <a:xfrm>
              <a:off x="4072" y="1255"/>
              <a:ext cx="39" cy="86"/>
            </a:xfrm>
            <a:prstGeom prst="rect">
              <a:avLst/>
            </a:prstGeom>
            <a:noFill/>
            <a:ln w="9525">
              <a:noFill/>
              <a:miter lim="800000"/>
              <a:headEnd/>
              <a:tailEnd/>
            </a:ln>
          </p:spPr>
          <p:txBody>
            <a:bodyPr wrap="none" lIns="0" tIns="0" rIns="0" bIns="0">
              <a:spAutoFit/>
            </a:bodyPr>
            <a:lstStyle/>
            <a:p>
              <a:pPr eaLnBrk="0" hangingPunct="0"/>
              <a:r>
                <a:rPr lang="en-US" sz="900">
                  <a:solidFill>
                    <a:srgbClr val="FFFFFF"/>
                  </a:solidFill>
                  <a:latin typeface="Pragmatica"/>
                </a:rPr>
                <a:t>9</a:t>
              </a:r>
              <a:endParaRPr lang="en-US" sz="2800">
                <a:solidFill>
                  <a:srgbClr val="FFFF00"/>
                </a:solidFill>
                <a:latin typeface="Calibri" pitchFamily="34" charset="0"/>
              </a:endParaRPr>
            </a:p>
          </p:txBody>
        </p:sp>
        <p:sp>
          <p:nvSpPr>
            <p:cNvPr id="117792" name="Line 219"/>
            <p:cNvSpPr>
              <a:spLocks noChangeShapeType="1"/>
            </p:cNvSpPr>
            <p:nvPr/>
          </p:nvSpPr>
          <p:spPr bwMode="auto">
            <a:xfrm>
              <a:off x="4164" y="3439"/>
              <a:ext cx="1" cy="1"/>
            </a:xfrm>
            <a:prstGeom prst="line">
              <a:avLst/>
            </a:prstGeom>
            <a:noFill/>
            <a:ln w="4763">
              <a:solidFill>
                <a:srgbClr val="FFFFFF"/>
              </a:solidFill>
              <a:round/>
              <a:headEnd/>
              <a:tailEnd/>
            </a:ln>
          </p:spPr>
          <p:txBody>
            <a:bodyPr/>
            <a:lstStyle/>
            <a:p>
              <a:endParaRPr lang="ru-RU"/>
            </a:p>
          </p:txBody>
        </p:sp>
        <p:sp>
          <p:nvSpPr>
            <p:cNvPr id="117793" name="Line 220"/>
            <p:cNvSpPr>
              <a:spLocks noChangeShapeType="1"/>
            </p:cNvSpPr>
            <p:nvPr/>
          </p:nvSpPr>
          <p:spPr bwMode="auto">
            <a:xfrm flipV="1">
              <a:off x="4257" y="3409"/>
              <a:ext cx="2" cy="30"/>
            </a:xfrm>
            <a:prstGeom prst="line">
              <a:avLst/>
            </a:prstGeom>
            <a:noFill/>
            <a:ln w="4763">
              <a:solidFill>
                <a:srgbClr val="FFFFFF"/>
              </a:solidFill>
              <a:round/>
              <a:headEnd/>
              <a:tailEnd/>
            </a:ln>
          </p:spPr>
          <p:txBody>
            <a:bodyPr/>
            <a:lstStyle/>
            <a:p>
              <a:endParaRPr lang="ru-RU"/>
            </a:p>
          </p:txBody>
        </p:sp>
        <p:sp>
          <p:nvSpPr>
            <p:cNvPr id="117794" name="Line 221"/>
            <p:cNvSpPr>
              <a:spLocks noChangeShapeType="1"/>
            </p:cNvSpPr>
            <p:nvPr/>
          </p:nvSpPr>
          <p:spPr bwMode="auto">
            <a:xfrm>
              <a:off x="4351" y="3439"/>
              <a:ext cx="1" cy="1"/>
            </a:xfrm>
            <a:prstGeom prst="line">
              <a:avLst/>
            </a:prstGeom>
            <a:noFill/>
            <a:ln w="4763">
              <a:solidFill>
                <a:srgbClr val="FFFFFF"/>
              </a:solidFill>
              <a:round/>
              <a:headEnd/>
              <a:tailEnd/>
            </a:ln>
          </p:spPr>
          <p:txBody>
            <a:bodyPr/>
            <a:lstStyle/>
            <a:p>
              <a:endParaRPr lang="ru-RU"/>
            </a:p>
          </p:txBody>
        </p:sp>
        <p:sp>
          <p:nvSpPr>
            <p:cNvPr id="117795" name="Line 222"/>
            <p:cNvSpPr>
              <a:spLocks noChangeShapeType="1"/>
            </p:cNvSpPr>
            <p:nvPr/>
          </p:nvSpPr>
          <p:spPr bwMode="auto">
            <a:xfrm flipV="1">
              <a:off x="4446" y="3409"/>
              <a:ext cx="1" cy="30"/>
            </a:xfrm>
            <a:prstGeom prst="line">
              <a:avLst/>
            </a:prstGeom>
            <a:noFill/>
            <a:ln w="4763">
              <a:solidFill>
                <a:srgbClr val="FFFFFF"/>
              </a:solidFill>
              <a:round/>
              <a:headEnd/>
              <a:tailEnd/>
            </a:ln>
          </p:spPr>
          <p:txBody>
            <a:bodyPr/>
            <a:lstStyle/>
            <a:p>
              <a:endParaRPr lang="ru-RU"/>
            </a:p>
          </p:txBody>
        </p:sp>
        <p:sp>
          <p:nvSpPr>
            <p:cNvPr id="117796" name="Line 223"/>
            <p:cNvSpPr>
              <a:spLocks noChangeShapeType="1"/>
            </p:cNvSpPr>
            <p:nvPr/>
          </p:nvSpPr>
          <p:spPr bwMode="auto">
            <a:xfrm>
              <a:off x="4541" y="3439"/>
              <a:ext cx="2" cy="1"/>
            </a:xfrm>
            <a:prstGeom prst="line">
              <a:avLst/>
            </a:prstGeom>
            <a:noFill/>
            <a:ln w="4763">
              <a:solidFill>
                <a:srgbClr val="FFFFFF"/>
              </a:solidFill>
              <a:round/>
              <a:headEnd/>
              <a:tailEnd/>
            </a:ln>
          </p:spPr>
          <p:txBody>
            <a:bodyPr/>
            <a:lstStyle/>
            <a:p>
              <a:endParaRPr lang="ru-RU"/>
            </a:p>
          </p:txBody>
        </p:sp>
        <p:sp>
          <p:nvSpPr>
            <p:cNvPr id="117797" name="Line 224"/>
            <p:cNvSpPr>
              <a:spLocks noChangeShapeType="1"/>
            </p:cNvSpPr>
            <p:nvPr/>
          </p:nvSpPr>
          <p:spPr bwMode="auto">
            <a:xfrm flipV="1">
              <a:off x="4634" y="3409"/>
              <a:ext cx="2" cy="30"/>
            </a:xfrm>
            <a:prstGeom prst="line">
              <a:avLst/>
            </a:prstGeom>
            <a:noFill/>
            <a:ln w="4763">
              <a:solidFill>
                <a:srgbClr val="FFFFFF"/>
              </a:solidFill>
              <a:round/>
              <a:headEnd/>
              <a:tailEnd/>
            </a:ln>
          </p:spPr>
          <p:txBody>
            <a:bodyPr/>
            <a:lstStyle/>
            <a:p>
              <a:endParaRPr lang="ru-RU"/>
            </a:p>
          </p:txBody>
        </p:sp>
        <p:sp>
          <p:nvSpPr>
            <p:cNvPr id="117798" name="Line 225"/>
            <p:cNvSpPr>
              <a:spLocks noChangeShapeType="1"/>
            </p:cNvSpPr>
            <p:nvPr/>
          </p:nvSpPr>
          <p:spPr bwMode="auto">
            <a:xfrm>
              <a:off x="4730" y="3439"/>
              <a:ext cx="1" cy="1"/>
            </a:xfrm>
            <a:prstGeom prst="line">
              <a:avLst/>
            </a:prstGeom>
            <a:noFill/>
            <a:ln w="4763">
              <a:solidFill>
                <a:srgbClr val="FFFFFF"/>
              </a:solidFill>
              <a:round/>
              <a:headEnd/>
              <a:tailEnd/>
            </a:ln>
          </p:spPr>
          <p:txBody>
            <a:bodyPr/>
            <a:lstStyle/>
            <a:p>
              <a:endParaRPr lang="ru-RU"/>
            </a:p>
          </p:txBody>
        </p:sp>
        <p:sp>
          <p:nvSpPr>
            <p:cNvPr id="117799" name="Line 226"/>
            <p:cNvSpPr>
              <a:spLocks noChangeShapeType="1"/>
            </p:cNvSpPr>
            <p:nvPr/>
          </p:nvSpPr>
          <p:spPr bwMode="auto">
            <a:xfrm flipV="1">
              <a:off x="4823" y="3409"/>
              <a:ext cx="3" cy="30"/>
            </a:xfrm>
            <a:prstGeom prst="line">
              <a:avLst/>
            </a:prstGeom>
            <a:noFill/>
            <a:ln w="4763">
              <a:solidFill>
                <a:srgbClr val="FFFFFF"/>
              </a:solidFill>
              <a:round/>
              <a:headEnd/>
              <a:tailEnd/>
            </a:ln>
          </p:spPr>
          <p:txBody>
            <a:bodyPr/>
            <a:lstStyle/>
            <a:p>
              <a:endParaRPr lang="ru-RU"/>
            </a:p>
          </p:txBody>
        </p:sp>
        <p:sp>
          <p:nvSpPr>
            <p:cNvPr id="117800" name="Line 227"/>
            <p:cNvSpPr>
              <a:spLocks noChangeShapeType="1"/>
            </p:cNvSpPr>
            <p:nvPr/>
          </p:nvSpPr>
          <p:spPr bwMode="auto">
            <a:xfrm>
              <a:off x="4918" y="3439"/>
              <a:ext cx="1" cy="1"/>
            </a:xfrm>
            <a:prstGeom prst="line">
              <a:avLst/>
            </a:prstGeom>
            <a:noFill/>
            <a:ln w="4763">
              <a:solidFill>
                <a:srgbClr val="FFFFFF"/>
              </a:solidFill>
              <a:round/>
              <a:headEnd/>
              <a:tailEnd/>
            </a:ln>
          </p:spPr>
          <p:txBody>
            <a:bodyPr/>
            <a:lstStyle/>
            <a:p>
              <a:endParaRPr lang="ru-RU"/>
            </a:p>
          </p:txBody>
        </p:sp>
        <p:sp>
          <p:nvSpPr>
            <p:cNvPr id="117801" name="Line 228"/>
            <p:cNvSpPr>
              <a:spLocks noChangeShapeType="1"/>
            </p:cNvSpPr>
            <p:nvPr/>
          </p:nvSpPr>
          <p:spPr bwMode="auto">
            <a:xfrm flipV="1">
              <a:off x="5013" y="3409"/>
              <a:ext cx="3" cy="30"/>
            </a:xfrm>
            <a:prstGeom prst="line">
              <a:avLst/>
            </a:prstGeom>
            <a:noFill/>
            <a:ln w="4763">
              <a:solidFill>
                <a:srgbClr val="FFFFFF"/>
              </a:solidFill>
              <a:round/>
              <a:headEnd/>
              <a:tailEnd/>
            </a:ln>
          </p:spPr>
          <p:txBody>
            <a:bodyPr/>
            <a:lstStyle/>
            <a:p>
              <a:endParaRPr lang="ru-RU"/>
            </a:p>
          </p:txBody>
        </p:sp>
        <p:sp>
          <p:nvSpPr>
            <p:cNvPr id="117802" name="Line 229"/>
            <p:cNvSpPr>
              <a:spLocks noChangeShapeType="1"/>
            </p:cNvSpPr>
            <p:nvPr/>
          </p:nvSpPr>
          <p:spPr bwMode="auto">
            <a:xfrm>
              <a:off x="5106" y="3439"/>
              <a:ext cx="2" cy="1"/>
            </a:xfrm>
            <a:prstGeom prst="line">
              <a:avLst/>
            </a:prstGeom>
            <a:noFill/>
            <a:ln w="4763">
              <a:solidFill>
                <a:srgbClr val="FFFFFF"/>
              </a:solidFill>
              <a:round/>
              <a:headEnd/>
              <a:tailEnd/>
            </a:ln>
          </p:spPr>
          <p:txBody>
            <a:bodyPr/>
            <a:lstStyle/>
            <a:p>
              <a:endParaRPr lang="ru-RU"/>
            </a:p>
          </p:txBody>
        </p:sp>
        <p:sp>
          <p:nvSpPr>
            <p:cNvPr id="117803" name="Line 230"/>
            <p:cNvSpPr>
              <a:spLocks noChangeShapeType="1"/>
            </p:cNvSpPr>
            <p:nvPr/>
          </p:nvSpPr>
          <p:spPr bwMode="auto">
            <a:xfrm flipV="1">
              <a:off x="5202" y="3409"/>
              <a:ext cx="1" cy="30"/>
            </a:xfrm>
            <a:prstGeom prst="line">
              <a:avLst/>
            </a:prstGeom>
            <a:noFill/>
            <a:ln w="4763">
              <a:solidFill>
                <a:srgbClr val="FFFFFF"/>
              </a:solidFill>
              <a:round/>
              <a:headEnd/>
              <a:tailEnd/>
            </a:ln>
          </p:spPr>
          <p:txBody>
            <a:bodyPr/>
            <a:lstStyle/>
            <a:p>
              <a:endParaRPr lang="ru-RU"/>
            </a:p>
          </p:txBody>
        </p:sp>
        <p:sp>
          <p:nvSpPr>
            <p:cNvPr id="117804" name="Line 231"/>
            <p:cNvSpPr>
              <a:spLocks noChangeShapeType="1"/>
            </p:cNvSpPr>
            <p:nvPr/>
          </p:nvSpPr>
          <p:spPr bwMode="auto">
            <a:xfrm>
              <a:off x="5296" y="3439"/>
              <a:ext cx="2" cy="1"/>
            </a:xfrm>
            <a:prstGeom prst="line">
              <a:avLst/>
            </a:prstGeom>
            <a:noFill/>
            <a:ln w="4763">
              <a:solidFill>
                <a:srgbClr val="FFFFFF"/>
              </a:solidFill>
              <a:round/>
              <a:headEnd/>
              <a:tailEnd/>
            </a:ln>
          </p:spPr>
          <p:txBody>
            <a:bodyPr/>
            <a:lstStyle/>
            <a:p>
              <a:endParaRPr lang="ru-RU"/>
            </a:p>
          </p:txBody>
        </p:sp>
        <p:sp>
          <p:nvSpPr>
            <p:cNvPr id="117805" name="Line 232"/>
            <p:cNvSpPr>
              <a:spLocks noChangeShapeType="1"/>
            </p:cNvSpPr>
            <p:nvPr/>
          </p:nvSpPr>
          <p:spPr bwMode="auto">
            <a:xfrm flipV="1">
              <a:off x="5390" y="3409"/>
              <a:ext cx="2" cy="30"/>
            </a:xfrm>
            <a:prstGeom prst="line">
              <a:avLst/>
            </a:prstGeom>
            <a:noFill/>
            <a:ln w="4763">
              <a:solidFill>
                <a:srgbClr val="FFFFFF"/>
              </a:solidFill>
              <a:round/>
              <a:headEnd/>
              <a:tailEnd/>
            </a:ln>
          </p:spPr>
          <p:txBody>
            <a:bodyPr/>
            <a:lstStyle/>
            <a:p>
              <a:endParaRPr lang="ru-RU"/>
            </a:p>
          </p:txBody>
        </p:sp>
        <p:sp>
          <p:nvSpPr>
            <p:cNvPr id="117806" name="Line 233"/>
            <p:cNvSpPr>
              <a:spLocks noChangeShapeType="1"/>
            </p:cNvSpPr>
            <p:nvPr/>
          </p:nvSpPr>
          <p:spPr bwMode="auto">
            <a:xfrm>
              <a:off x="5484" y="3439"/>
              <a:ext cx="1" cy="1"/>
            </a:xfrm>
            <a:prstGeom prst="line">
              <a:avLst/>
            </a:prstGeom>
            <a:noFill/>
            <a:ln w="4763">
              <a:solidFill>
                <a:srgbClr val="FFFFFF"/>
              </a:solidFill>
              <a:round/>
              <a:headEnd/>
              <a:tailEnd/>
            </a:ln>
          </p:spPr>
          <p:txBody>
            <a:bodyPr/>
            <a:lstStyle/>
            <a:p>
              <a:endParaRPr lang="ru-RU"/>
            </a:p>
          </p:txBody>
        </p:sp>
        <p:sp>
          <p:nvSpPr>
            <p:cNvPr id="117807" name="Line 234"/>
            <p:cNvSpPr>
              <a:spLocks noChangeShapeType="1"/>
            </p:cNvSpPr>
            <p:nvPr/>
          </p:nvSpPr>
          <p:spPr bwMode="auto">
            <a:xfrm flipV="1">
              <a:off x="5578" y="3409"/>
              <a:ext cx="2" cy="30"/>
            </a:xfrm>
            <a:prstGeom prst="line">
              <a:avLst/>
            </a:prstGeom>
            <a:noFill/>
            <a:ln w="4763">
              <a:solidFill>
                <a:srgbClr val="FFFFFF"/>
              </a:solidFill>
              <a:round/>
              <a:headEnd/>
              <a:tailEnd/>
            </a:ln>
          </p:spPr>
          <p:txBody>
            <a:bodyPr/>
            <a:lstStyle/>
            <a:p>
              <a:endParaRPr lang="ru-RU"/>
            </a:p>
          </p:txBody>
        </p:sp>
        <p:sp>
          <p:nvSpPr>
            <p:cNvPr id="117808" name="Line 235"/>
            <p:cNvSpPr>
              <a:spLocks noChangeShapeType="1"/>
            </p:cNvSpPr>
            <p:nvPr/>
          </p:nvSpPr>
          <p:spPr bwMode="auto">
            <a:xfrm>
              <a:off x="5673" y="3439"/>
              <a:ext cx="1" cy="1"/>
            </a:xfrm>
            <a:prstGeom prst="line">
              <a:avLst/>
            </a:prstGeom>
            <a:noFill/>
            <a:ln w="4763">
              <a:solidFill>
                <a:srgbClr val="FFFFFF"/>
              </a:solidFill>
              <a:round/>
              <a:headEnd/>
              <a:tailEnd/>
            </a:ln>
          </p:spPr>
          <p:txBody>
            <a:bodyPr/>
            <a:lstStyle/>
            <a:p>
              <a:endParaRPr lang="ru-RU"/>
            </a:p>
          </p:txBody>
        </p:sp>
        <p:sp>
          <p:nvSpPr>
            <p:cNvPr id="117809" name="Line 236"/>
            <p:cNvSpPr>
              <a:spLocks noChangeShapeType="1"/>
            </p:cNvSpPr>
            <p:nvPr/>
          </p:nvSpPr>
          <p:spPr bwMode="auto">
            <a:xfrm>
              <a:off x="4164" y="3439"/>
              <a:ext cx="1509" cy="1"/>
            </a:xfrm>
            <a:prstGeom prst="line">
              <a:avLst/>
            </a:prstGeom>
            <a:noFill/>
            <a:ln w="4763">
              <a:solidFill>
                <a:srgbClr val="FFFFFF"/>
              </a:solidFill>
              <a:round/>
              <a:headEnd/>
              <a:tailEnd/>
            </a:ln>
          </p:spPr>
          <p:txBody>
            <a:bodyPr/>
            <a:lstStyle/>
            <a:p>
              <a:endParaRPr lang="ru-RU"/>
            </a:p>
          </p:txBody>
        </p:sp>
        <p:sp>
          <p:nvSpPr>
            <p:cNvPr id="117810" name="Line 237"/>
            <p:cNvSpPr>
              <a:spLocks noChangeShapeType="1"/>
            </p:cNvSpPr>
            <p:nvPr/>
          </p:nvSpPr>
          <p:spPr bwMode="auto">
            <a:xfrm>
              <a:off x="4164" y="3439"/>
              <a:ext cx="28" cy="1"/>
            </a:xfrm>
            <a:prstGeom prst="line">
              <a:avLst/>
            </a:prstGeom>
            <a:noFill/>
            <a:ln w="4763">
              <a:solidFill>
                <a:srgbClr val="FFFFFF"/>
              </a:solidFill>
              <a:round/>
              <a:headEnd/>
              <a:tailEnd/>
            </a:ln>
          </p:spPr>
          <p:txBody>
            <a:bodyPr/>
            <a:lstStyle/>
            <a:p>
              <a:endParaRPr lang="ru-RU"/>
            </a:p>
          </p:txBody>
        </p:sp>
        <p:sp>
          <p:nvSpPr>
            <p:cNvPr id="117811" name="Line 238"/>
            <p:cNvSpPr>
              <a:spLocks noChangeShapeType="1"/>
            </p:cNvSpPr>
            <p:nvPr/>
          </p:nvSpPr>
          <p:spPr bwMode="auto">
            <a:xfrm>
              <a:off x="4164" y="3320"/>
              <a:ext cx="14" cy="1"/>
            </a:xfrm>
            <a:prstGeom prst="line">
              <a:avLst/>
            </a:prstGeom>
            <a:noFill/>
            <a:ln w="4763">
              <a:solidFill>
                <a:srgbClr val="FFFFFF"/>
              </a:solidFill>
              <a:round/>
              <a:headEnd/>
              <a:tailEnd/>
            </a:ln>
          </p:spPr>
          <p:txBody>
            <a:bodyPr/>
            <a:lstStyle/>
            <a:p>
              <a:endParaRPr lang="ru-RU"/>
            </a:p>
          </p:txBody>
        </p:sp>
        <p:sp>
          <p:nvSpPr>
            <p:cNvPr id="117812" name="Line 239"/>
            <p:cNvSpPr>
              <a:spLocks noChangeShapeType="1"/>
            </p:cNvSpPr>
            <p:nvPr/>
          </p:nvSpPr>
          <p:spPr bwMode="auto">
            <a:xfrm>
              <a:off x="4164" y="3200"/>
              <a:ext cx="28" cy="3"/>
            </a:xfrm>
            <a:prstGeom prst="line">
              <a:avLst/>
            </a:prstGeom>
            <a:noFill/>
            <a:ln w="4763">
              <a:solidFill>
                <a:srgbClr val="FFFFFF"/>
              </a:solidFill>
              <a:round/>
              <a:headEnd/>
              <a:tailEnd/>
            </a:ln>
          </p:spPr>
          <p:txBody>
            <a:bodyPr/>
            <a:lstStyle/>
            <a:p>
              <a:endParaRPr lang="ru-RU"/>
            </a:p>
          </p:txBody>
        </p:sp>
        <p:sp>
          <p:nvSpPr>
            <p:cNvPr id="117813" name="Line 240"/>
            <p:cNvSpPr>
              <a:spLocks noChangeShapeType="1"/>
            </p:cNvSpPr>
            <p:nvPr/>
          </p:nvSpPr>
          <p:spPr bwMode="auto">
            <a:xfrm>
              <a:off x="4164" y="3082"/>
              <a:ext cx="14" cy="3"/>
            </a:xfrm>
            <a:prstGeom prst="line">
              <a:avLst/>
            </a:prstGeom>
            <a:noFill/>
            <a:ln w="4763">
              <a:solidFill>
                <a:srgbClr val="FFFFFF"/>
              </a:solidFill>
              <a:round/>
              <a:headEnd/>
              <a:tailEnd/>
            </a:ln>
          </p:spPr>
          <p:txBody>
            <a:bodyPr/>
            <a:lstStyle/>
            <a:p>
              <a:endParaRPr lang="ru-RU"/>
            </a:p>
          </p:txBody>
        </p:sp>
        <p:sp>
          <p:nvSpPr>
            <p:cNvPr id="117814" name="Line 241"/>
            <p:cNvSpPr>
              <a:spLocks noChangeShapeType="1"/>
            </p:cNvSpPr>
            <p:nvPr/>
          </p:nvSpPr>
          <p:spPr bwMode="auto">
            <a:xfrm>
              <a:off x="4164" y="2964"/>
              <a:ext cx="28" cy="3"/>
            </a:xfrm>
            <a:prstGeom prst="line">
              <a:avLst/>
            </a:prstGeom>
            <a:noFill/>
            <a:ln w="4763">
              <a:solidFill>
                <a:srgbClr val="FFFFFF"/>
              </a:solidFill>
              <a:round/>
              <a:headEnd/>
              <a:tailEnd/>
            </a:ln>
          </p:spPr>
          <p:txBody>
            <a:bodyPr/>
            <a:lstStyle/>
            <a:p>
              <a:endParaRPr lang="ru-RU"/>
            </a:p>
          </p:txBody>
        </p:sp>
        <p:sp>
          <p:nvSpPr>
            <p:cNvPr id="117815" name="Line 242"/>
            <p:cNvSpPr>
              <a:spLocks noChangeShapeType="1"/>
            </p:cNvSpPr>
            <p:nvPr/>
          </p:nvSpPr>
          <p:spPr bwMode="auto">
            <a:xfrm>
              <a:off x="4164" y="2845"/>
              <a:ext cx="14" cy="1"/>
            </a:xfrm>
            <a:prstGeom prst="line">
              <a:avLst/>
            </a:prstGeom>
            <a:noFill/>
            <a:ln w="4763">
              <a:solidFill>
                <a:srgbClr val="FFFFFF"/>
              </a:solidFill>
              <a:round/>
              <a:headEnd/>
              <a:tailEnd/>
            </a:ln>
          </p:spPr>
          <p:txBody>
            <a:bodyPr/>
            <a:lstStyle/>
            <a:p>
              <a:endParaRPr lang="ru-RU"/>
            </a:p>
          </p:txBody>
        </p:sp>
        <p:sp>
          <p:nvSpPr>
            <p:cNvPr id="117816" name="Line 243"/>
            <p:cNvSpPr>
              <a:spLocks noChangeShapeType="1"/>
            </p:cNvSpPr>
            <p:nvPr/>
          </p:nvSpPr>
          <p:spPr bwMode="auto">
            <a:xfrm>
              <a:off x="4164" y="2729"/>
              <a:ext cx="28" cy="1"/>
            </a:xfrm>
            <a:prstGeom prst="line">
              <a:avLst/>
            </a:prstGeom>
            <a:noFill/>
            <a:ln w="4763">
              <a:solidFill>
                <a:srgbClr val="FFFFFF"/>
              </a:solidFill>
              <a:round/>
              <a:headEnd/>
              <a:tailEnd/>
            </a:ln>
          </p:spPr>
          <p:txBody>
            <a:bodyPr/>
            <a:lstStyle/>
            <a:p>
              <a:endParaRPr lang="ru-RU"/>
            </a:p>
          </p:txBody>
        </p:sp>
        <p:sp>
          <p:nvSpPr>
            <p:cNvPr id="117817" name="Line 244"/>
            <p:cNvSpPr>
              <a:spLocks noChangeShapeType="1"/>
            </p:cNvSpPr>
            <p:nvPr/>
          </p:nvSpPr>
          <p:spPr bwMode="auto">
            <a:xfrm>
              <a:off x="4164" y="2609"/>
              <a:ext cx="14" cy="2"/>
            </a:xfrm>
            <a:prstGeom prst="line">
              <a:avLst/>
            </a:prstGeom>
            <a:noFill/>
            <a:ln w="4763">
              <a:solidFill>
                <a:srgbClr val="FFFFFF"/>
              </a:solidFill>
              <a:round/>
              <a:headEnd/>
              <a:tailEnd/>
            </a:ln>
          </p:spPr>
          <p:txBody>
            <a:bodyPr/>
            <a:lstStyle/>
            <a:p>
              <a:endParaRPr lang="ru-RU"/>
            </a:p>
          </p:txBody>
        </p:sp>
        <p:sp>
          <p:nvSpPr>
            <p:cNvPr id="117818" name="Line 245"/>
            <p:cNvSpPr>
              <a:spLocks noChangeShapeType="1"/>
            </p:cNvSpPr>
            <p:nvPr/>
          </p:nvSpPr>
          <p:spPr bwMode="auto">
            <a:xfrm>
              <a:off x="4164" y="2491"/>
              <a:ext cx="28" cy="2"/>
            </a:xfrm>
            <a:prstGeom prst="line">
              <a:avLst/>
            </a:prstGeom>
            <a:noFill/>
            <a:ln w="4763">
              <a:solidFill>
                <a:srgbClr val="FFFFFF"/>
              </a:solidFill>
              <a:round/>
              <a:headEnd/>
              <a:tailEnd/>
            </a:ln>
          </p:spPr>
          <p:txBody>
            <a:bodyPr/>
            <a:lstStyle/>
            <a:p>
              <a:endParaRPr lang="ru-RU"/>
            </a:p>
          </p:txBody>
        </p:sp>
        <p:sp>
          <p:nvSpPr>
            <p:cNvPr id="117819" name="Line 246"/>
            <p:cNvSpPr>
              <a:spLocks noChangeShapeType="1"/>
            </p:cNvSpPr>
            <p:nvPr/>
          </p:nvSpPr>
          <p:spPr bwMode="auto">
            <a:xfrm>
              <a:off x="4164" y="2372"/>
              <a:ext cx="14" cy="3"/>
            </a:xfrm>
            <a:prstGeom prst="line">
              <a:avLst/>
            </a:prstGeom>
            <a:noFill/>
            <a:ln w="4763">
              <a:solidFill>
                <a:srgbClr val="FFFFFF"/>
              </a:solidFill>
              <a:round/>
              <a:headEnd/>
              <a:tailEnd/>
            </a:ln>
          </p:spPr>
          <p:txBody>
            <a:bodyPr/>
            <a:lstStyle/>
            <a:p>
              <a:endParaRPr lang="ru-RU"/>
            </a:p>
          </p:txBody>
        </p:sp>
        <p:sp>
          <p:nvSpPr>
            <p:cNvPr id="117820" name="Line 247"/>
            <p:cNvSpPr>
              <a:spLocks noChangeShapeType="1"/>
            </p:cNvSpPr>
            <p:nvPr/>
          </p:nvSpPr>
          <p:spPr bwMode="auto">
            <a:xfrm>
              <a:off x="4164" y="2254"/>
              <a:ext cx="28" cy="3"/>
            </a:xfrm>
            <a:prstGeom prst="line">
              <a:avLst/>
            </a:prstGeom>
            <a:noFill/>
            <a:ln w="4763">
              <a:solidFill>
                <a:srgbClr val="FFFFFF"/>
              </a:solidFill>
              <a:round/>
              <a:headEnd/>
              <a:tailEnd/>
            </a:ln>
          </p:spPr>
          <p:txBody>
            <a:bodyPr/>
            <a:lstStyle/>
            <a:p>
              <a:endParaRPr lang="ru-RU"/>
            </a:p>
          </p:txBody>
        </p:sp>
        <p:sp>
          <p:nvSpPr>
            <p:cNvPr id="117821" name="Line 248"/>
            <p:cNvSpPr>
              <a:spLocks noChangeShapeType="1"/>
            </p:cNvSpPr>
            <p:nvPr/>
          </p:nvSpPr>
          <p:spPr bwMode="auto">
            <a:xfrm>
              <a:off x="4164" y="2135"/>
              <a:ext cx="14" cy="1"/>
            </a:xfrm>
            <a:prstGeom prst="line">
              <a:avLst/>
            </a:prstGeom>
            <a:noFill/>
            <a:ln w="4763">
              <a:solidFill>
                <a:srgbClr val="FFFFFF"/>
              </a:solidFill>
              <a:round/>
              <a:headEnd/>
              <a:tailEnd/>
            </a:ln>
          </p:spPr>
          <p:txBody>
            <a:bodyPr/>
            <a:lstStyle/>
            <a:p>
              <a:endParaRPr lang="ru-RU"/>
            </a:p>
          </p:txBody>
        </p:sp>
        <p:sp>
          <p:nvSpPr>
            <p:cNvPr id="117822" name="Line 249"/>
            <p:cNvSpPr>
              <a:spLocks noChangeShapeType="1"/>
            </p:cNvSpPr>
            <p:nvPr/>
          </p:nvSpPr>
          <p:spPr bwMode="auto">
            <a:xfrm>
              <a:off x="4164" y="2018"/>
              <a:ext cx="28" cy="3"/>
            </a:xfrm>
            <a:prstGeom prst="line">
              <a:avLst/>
            </a:prstGeom>
            <a:noFill/>
            <a:ln w="4763">
              <a:solidFill>
                <a:srgbClr val="FFFFFF"/>
              </a:solidFill>
              <a:round/>
              <a:headEnd/>
              <a:tailEnd/>
            </a:ln>
          </p:spPr>
          <p:txBody>
            <a:bodyPr/>
            <a:lstStyle/>
            <a:p>
              <a:endParaRPr lang="ru-RU"/>
            </a:p>
          </p:txBody>
        </p:sp>
        <p:sp>
          <p:nvSpPr>
            <p:cNvPr id="117823" name="Line 250"/>
            <p:cNvSpPr>
              <a:spLocks noChangeShapeType="1"/>
            </p:cNvSpPr>
            <p:nvPr/>
          </p:nvSpPr>
          <p:spPr bwMode="auto">
            <a:xfrm>
              <a:off x="4164" y="1899"/>
              <a:ext cx="14" cy="1"/>
            </a:xfrm>
            <a:prstGeom prst="line">
              <a:avLst/>
            </a:prstGeom>
            <a:noFill/>
            <a:ln w="4763">
              <a:solidFill>
                <a:srgbClr val="FFFFFF"/>
              </a:solidFill>
              <a:round/>
              <a:headEnd/>
              <a:tailEnd/>
            </a:ln>
          </p:spPr>
          <p:txBody>
            <a:bodyPr/>
            <a:lstStyle/>
            <a:p>
              <a:endParaRPr lang="ru-RU"/>
            </a:p>
          </p:txBody>
        </p:sp>
        <p:sp>
          <p:nvSpPr>
            <p:cNvPr id="117824" name="Line 251"/>
            <p:cNvSpPr>
              <a:spLocks noChangeShapeType="1"/>
            </p:cNvSpPr>
            <p:nvPr/>
          </p:nvSpPr>
          <p:spPr bwMode="auto">
            <a:xfrm>
              <a:off x="4164" y="1781"/>
              <a:ext cx="28" cy="1"/>
            </a:xfrm>
            <a:prstGeom prst="line">
              <a:avLst/>
            </a:prstGeom>
            <a:noFill/>
            <a:ln w="4763">
              <a:solidFill>
                <a:srgbClr val="FFFFFF"/>
              </a:solidFill>
              <a:round/>
              <a:headEnd/>
              <a:tailEnd/>
            </a:ln>
          </p:spPr>
          <p:txBody>
            <a:bodyPr/>
            <a:lstStyle/>
            <a:p>
              <a:endParaRPr lang="ru-RU"/>
            </a:p>
          </p:txBody>
        </p:sp>
        <p:sp>
          <p:nvSpPr>
            <p:cNvPr id="117825" name="Line 252"/>
            <p:cNvSpPr>
              <a:spLocks noChangeShapeType="1"/>
            </p:cNvSpPr>
            <p:nvPr/>
          </p:nvSpPr>
          <p:spPr bwMode="auto">
            <a:xfrm>
              <a:off x="4164" y="1663"/>
              <a:ext cx="14" cy="1"/>
            </a:xfrm>
            <a:prstGeom prst="line">
              <a:avLst/>
            </a:prstGeom>
            <a:noFill/>
            <a:ln w="4763">
              <a:solidFill>
                <a:srgbClr val="FFFFFF"/>
              </a:solidFill>
              <a:round/>
              <a:headEnd/>
              <a:tailEnd/>
            </a:ln>
          </p:spPr>
          <p:txBody>
            <a:bodyPr/>
            <a:lstStyle/>
            <a:p>
              <a:endParaRPr lang="ru-RU"/>
            </a:p>
          </p:txBody>
        </p:sp>
        <p:sp>
          <p:nvSpPr>
            <p:cNvPr id="117826" name="Line 253"/>
            <p:cNvSpPr>
              <a:spLocks noChangeShapeType="1"/>
            </p:cNvSpPr>
            <p:nvPr/>
          </p:nvSpPr>
          <p:spPr bwMode="auto">
            <a:xfrm>
              <a:off x="4164" y="1545"/>
              <a:ext cx="28" cy="1"/>
            </a:xfrm>
            <a:prstGeom prst="line">
              <a:avLst/>
            </a:prstGeom>
            <a:noFill/>
            <a:ln w="4763">
              <a:solidFill>
                <a:srgbClr val="FFFFFF"/>
              </a:solidFill>
              <a:round/>
              <a:headEnd/>
              <a:tailEnd/>
            </a:ln>
          </p:spPr>
          <p:txBody>
            <a:bodyPr/>
            <a:lstStyle/>
            <a:p>
              <a:endParaRPr lang="ru-RU"/>
            </a:p>
          </p:txBody>
        </p:sp>
        <p:sp>
          <p:nvSpPr>
            <p:cNvPr id="117827" name="Line 254"/>
            <p:cNvSpPr>
              <a:spLocks noChangeShapeType="1"/>
            </p:cNvSpPr>
            <p:nvPr/>
          </p:nvSpPr>
          <p:spPr bwMode="auto">
            <a:xfrm>
              <a:off x="4164" y="1425"/>
              <a:ext cx="14" cy="1"/>
            </a:xfrm>
            <a:prstGeom prst="line">
              <a:avLst/>
            </a:prstGeom>
            <a:noFill/>
            <a:ln w="4763">
              <a:solidFill>
                <a:srgbClr val="FFFFFF"/>
              </a:solidFill>
              <a:round/>
              <a:headEnd/>
              <a:tailEnd/>
            </a:ln>
          </p:spPr>
          <p:txBody>
            <a:bodyPr/>
            <a:lstStyle/>
            <a:p>
              <a:endParaRPr lang="ru-RU"/>
            </a:p>
          </p:txBody>
        </p:sp>
        <p:sp>
          <p:nvSpPr>
            <p:cNvPr id="117828" name="Line 255"/>
            <p:cNvSpPr>
              <a:spLocks noChangeShapeType="1"/>
            </p:cNvSpPr>
            <p:nvPr/>
          </p:nvSpPr>
          <p:spPr bwMode="auto">
            <a:xfrm>
              <a:off x="4164" y="1308"/>
              <a:ext cx="28" cy="3"/>
            </a:xfrm>
            <a:prstGeom prst="line">
              <a:avLst/>
            </a:prstGeom>
            <a:noFill/>
            <a:ln w="4763">
              <a:solidFill>
                <a:srgbClr val="FFFFFF"/>
              </a:solidFill>
              <a:round/>
              <a:headEnd/>
              <a:tailEnd/>
            </a:ln>
          </p:spPr>
          <p:txBody>
            <a:bodyPr/>
            <a:lstStyle/>
            <a:p>
              <a:endParaRPr lang="ru-RU"/>
            </a:p>
          </p:txBody>
        </p:sp>
        <p:sp>
          <p:nvSpPr>
            <p:cNvPr id="117829" name="Line 256"/>
            <p:cNvSpPr>
              <a:spLocks noChangeShapeType="1"/>
            </p:cNvSpPr>
            <p:nvPr/>
          </p:nvSpPr>
          <p:spPr bwMode="auto">
            <a:xfrm>
              <a:off x="4164" y="1189"/>
              <a:ext cx="14" cy="1"/>
            </a:xfrm>
            <a:prstGeom prst="line">
              <a:avLst/>
            </a:prstGeom>
            <a:noFill/>
            <a:ln w="4763">
              <a:solidFill>
                <a:srgbClr val="FFFFFF"/>
              </a:solidFill>
              <a:round/>
              <a:headEnd/>
              <a:tailEnd/>
            </a:ln>
          </p:spPr>
          <p:txBody>
            <a:bodyPr/>
            <a:lstStyle/>
            <a:p>
              <a:endParaRPr lang="ru-RU"/>
            </a:p>
          </p:txBody>
        </p:sp>
        <p:sp>
          <p:nvSpPr>
            <p:cNvPr id="117830" name="Line 257"/>
            <p:cNvSpPr>
              <a:spLocks noChangeShapeType="1"/>
            </p:cNvSpPr>
            <p:nvPr/>
          </p:nvSpPr>
          <p:spPr bwMode="auto">
            <a:xfrm flipV="1">
              <a:off x="4164" y="1189"/>
              <a:ext cx="1" cy="2250"/>
            </a:xfrm>
            <a:prstGeom prst="line">
              <a:avLst/>
            </a:prstGeom>
            <a:noFill/>
            <a:ln w="4763">
              <a:solidFill>
                <a:srgbClr val="FFFFFF"/>
              </a:solidFill>
              <a:round/>
              <a:headEnd/>
              <a:tailEnd/>
            </a:ln>
          </p:spPr>
          <p:txBody>
            <a:bodyPr/>
            <a:lstStyle/>
            <a:p>
              <a:endParaRPr lang="ru-RU"/>
            </a:p>
          </p:txBody>
        </p:sp>
        <p:sp>
          <p:nvSpPr>
            <p:cNvPr id="117831" name="Line 258"/>
            <p:cNvSpPr>
              <a:spLocks noChangeShapeType="1"/>
            </p:cNvSpPr>
            <p:nvPr/>
          </p:nvSpPr>
          <p:spPr bwMode="auto">
            <a:xfrm>
              <a:off x="4164" y="1189"/>
              <a:ext cx="1" cy="1"/>
            </a:xfrm>
            <a:prstGeom prst="line">
              <a:avLst/>
            </a:prstGeom>
            <a:noFill/>
            <a:ln w="4763">
              <a:solidFill>
                <a:srgbClr val="FFFFFF"/>
              </a:solidFill>
              <a:round/>
              <a:headEnd/>
              <a:tailEnd/>
            </a:ln>
          </p:spPr>
          <p:txBody>
            <a:bodyPr/>
            <a:lstStyle/>
            <a:p>
              <a:endParaRPr lang="ru-RU"/>
            </a:p>
          </p:txBody>
        </p:sp>
        <p:sp>
          <p:nvSpPr>
            <p:cNvPr id="117832" name="Line 259"/>
            <p:cNvSpPr>
              <a:spLocks noChangeShapeType="1"/>
            </p:cNvSpPr>
            <p:nvPr/>
          </p:nvSpPr>
          <p:spPr bwMode="auto">
            <a:xfrm>
              <a:off x="4257" y="1189"/>
              <a:ext cx="2" cy="1"/>
            </a:xfrm>
            <a:prstGeom prst="line">
              <a:avLst/>
            </a:prstGeom>
            <a:noFill/>
            <a:ln w="4763">
              <a:solidFill>
                <a:srgbClr val="FFFFFF"/>
              </a:solidFill>
              <a:round/>
              <a:headEnd/>
              <a:tailEnd/>
            </a:ln>
          </p:spPr>
          <p:txBody>
            <a:bodyPr/>
            <a:lstStyle/>
            <a:p>
              <a:endParaRPr lang="ru-RU"/>
            </a:p>
          </p:txBody>
        </p:sp>
        <p:sp>
          <p:nvSpPr>
            <p:cNvPr id="117833" name="Line 260"/>
            <p:cNvSpPr>
              <a:spLocks noChangeShapeType="1"/>
            </p:cNvSpPr>
            <p:nvPr/>
          </p:nvSpPr>
          <p:spPr bwMode="auto">
            <a:xfrm>
              <a:off x="4351" y="1189"/>
              <a:ext cx="1" cy="1"/>
            </a:xfrm>
            <a:prstGeom prst="line">
              <a:avLst/>
            </a:prstGeom>
            <a:noFill/>
            <a:ln w="4763">
              <a:solidFill>
                <a:srgbClr val="FFFFFF"/>
              </a:solidFill>
              <a:round/>
              <a:headEnd/>
              <a:tailEnd/>
            </a:ln>
          </p:spPr>
          <p:txBody>
            <a:bodyPr/>
            <a:lstStyle/>
            <a:p>
              <a:endParaRPr lang="ru-RU"/>
            </a:p>
          </p:txBody>
        </p:sp>
        <p:sp>
          <p:nvSpPr>
            <p:cNvPr id="117834" name="Line 261"/>
            <p:cNvSpPr>
              <a:spLocks noChangeShapeType="1"/>
            </p:cNvSpPr>
            <p:nvPr/>
          </p:nvSpPr>
          <p:spPr bwMode="auto">
            <a:xfrm>
              <a:off x="4446" y="1189"/>
              <a:ext cx="1" cy="1"/>
            </a:xfrm>
            <a:prstGeom prst="line">
              <a:avLst/>
            </a:prstGeom>
            <a:noFill/>
            <a:ln w="4763">
              <a:solidFill>
                <a:srgbClr val="FFFFFF"/>
              </a:solidFill>
              <a:round/>
              <a:headEnd/>
              <a:tailEnd/>
            </a:ln>
          </p:spPr>
          <p:txBody>
            <a:bodyPr/>
            <a:lstStyle/>
            <a:p>
              <a:endParaRPr lang="ru-RU"/>
            </a:p>
          </p:txBody>
        </p:sp>
        <p:sp>
          <p:nvSpPr>
            <p:cNvPr id="117835" name="Line 262"/>
            <p:cNvSpPr>
              <a:spLocks noChangeShapeType="1"/>
            </p:cNvSpPr>
            <p:nvPr/>
          </p:nvSpPr>
          <p:spPr bwMode="auto">
            <a:xfrm>
              <a:off x="4541" y="1189"/>
              <a:ext cx="2" cy="1"/>
            </a:xfrm>
            <a:prstGeom prst="line">
              <a:avLst/>
            </a:prstGeom>
            <a:noFill/>
            <a:ln w="4763">
              <a:solidFill>
                <a:srgbClr val="FFFFFF"/>
              </a:solidFill>
              <a:round/>
              <a:headEnd/>
              <a:tailEnd/>
            </a:ln>
          </p:spPr>
          <p:txBody>
            <a:bodyPr/>
            <a:lstStyle/>
            <a:p>
              <a:endParaRPr lang="ru-RU"/>
            </a:p>
          </p:txBody>
        </p:sp>
        <p:sp>
          <p:nvSpPr>
            <p:cNvPr id="117836" name="Line 263"/>
            <p:cNvSpPr>
              <a:spLocks noChangeShapeType="1"/>
            </p:cNvSpPr>
            <p:nvPr/>
          </p:nvSpPr>
          <p:spPr bwMode="auto">
            <a:xfrm>
              <a:off x="4634" y="1189"/>
              <a:ext cx="2" cy="1"/>
            </a:xfrm>
            <a:prstGeom prst="line">
              <a:avLst/>
            </a:prstGeom>
            <a:noFill/>
            <a:ln w="4763">
              <a:solidFill>
                <a:srgbClr val="FFFFFF"/>
              </a:solidFill>
              <a:round/>
              <a:headEnd/>
              <a:tailEnd/>
            </a:ln>
          </p:spPr>
          <p:txBody>
            <a:bodyPr/>
            <a:lstStyle/>
            <a:p>
              <a:endParaRPr lang="ru-RU"/>
            </a:p>
          </p:txBody>
        </p:sp>
        <p:sp>
          <p:nvSpPr>
            <p:cNvPr id="117837" name="Line 264"/>
            <p:cNvSpPr>
              <a:spLocks noChangeShapeType="1"/>
            </p:cNvSpPr>
            <p:nvPr/>
          </p:nvSpPr>
          <p:spPr bwMode="auto">
            <a:xfrm>
              <a:off x="4730" y="1189"/>
              <a:ext cx="1" cy="1"/>
            </a:xfrm>
            <a:prstGeom prst="line">
              <a:avLst/>
            </a:prstGeom>
            <a:noFill/>
            <a:ln w="4763">
              <a:solidFill>
                <a:srgbClr val="FFFFFF"/>
              </a:solidFill>
              <a:round/>
              <a:headEnd/>
              <a:tailEnd/>
            </a:ln>
          </p:spPr>
          <p:txBody>
            <a:bodyPr/>
            <a:lstStyle/>
            <a:p>
              <a:endParaRPr lang="ru-RU"/>
            </a:p>
          </p:txBody>
        </p:sp>
        <p:sp>
          <p:nvSpPr>
            <p:cNvPr id="117838" name="Line 265"/>
            <p:cNvSpPr>
              <a:spLocks noChangeShapeType="1"/>
            </p:cNvSpPr>
            <p:nvPr/>
          </p:nvSpPr>
          <p:spPr bwMode="auto">
            <a:xfrm>
              <a:off x="4823" y="1189"/>
              <a:ext cx="3" cy="1"/>
            </a:xfrm>
            <a:prstGeom prst="line">
              <a:avLst/>
            </a:prstGeom>
            <a:noFill/>
            <a:ln w="4763">
              <a:solidFill>
                <a:srgbClr val="FFFFFF"/>
              </a:solidFill>
              <a:round/>
              <a:headEnd/>
              <a:tailEnd/>
            </a:ln>
          </p:spPr>
          <p:txBody>
            <a:bodyPr/>
            <a:lstStyle/>
            <a:p>
              <a:endParaRPr lang="ru-RU"/>
            </a:p>
          </p:txBody>
        </p:sp>
        <p:sp>
          <p:nvSpPr>
            <p:cNvPr id="117839" name="Line 266"/>
            <p:cNvSpPr>
              <a:spLocks noChangeShapeType="1"/>
            </p:cNvSpPr>
            <p:nvPr/>
          </p:nvSpPr>
          <p:spPr bwMode="auto">
            <a:xfrm>
              <a:off x="4918" y="1189"/>
              <a:ext cx="1" cy="1"/>
            </a:xfrm>
            <a:prstGeom prst="line">
              <a:avLst/>
            </a:prstGeom>
            <a:noFill/>
            <a:ln w="4763">
              <a:solidFill>
                <a:srgbClr val="FFFFFF"/>
              </a:solidFill>
              <a:round/>
              <a:headEnd/>
              <a:tailEnd/>
            </a:ln>
          </p:spPr>
          <p:txBody>
            <a:bodyPr/>
            <a:lstStyle/>
            <a:p>
              <a:endParaRPr lang="ru-RU"/>
            </a:p>
          </p:txBody>
        </p:sp>
        <p:sp>
          <p:nvSpPr>
            <p:cNvPr id="117840" name="Line 267"/>
            <p:cNvSpPr>
              <a:spLocks noChangeShapeType="1"/>
            </p:cNvSpPr>
            <p:nvPr/>
          </p:nvSpPr>
          <p:spPr bwMode="auto">
            <a:xfrm>
              <a:off x="5013" y="1189"/>
              <a:ext cx="3" cy="1"/>
            </a:xfrm>
            <a:prstGeom prst="line">
              <a:avLst/>
            </a:prstGeom>
            <a:noFill/>
            <a:ln w="4763">
              <a:solidFill>
                <a:srgbClr val="FFFFFF"/>
              </a:solidFill>
              <a:round/>
              <a:headEnd/>
              <a:tailEnd/>
            </a:ln>
          </p:spPr>
          <p:txBody>
            <a:bodyPr/>
            <a:lstStyle/>
            <a:p>
              <a:endParaRPr lang="ru-RU"/>
            </a:p>
          </p:txBody>
        </p:sp>
        <p:sp>
          <p:nvSpPr>
            <p:cNvPr id="117841" name="Line 268"/>
            <p:cNvSpPr>
              <a:spLocks noChangeShapeType="1"/>
            </p:cNvSpPr>
            <p:nvPr/>
          </p:nvSpPr>
          <p:spPr bwMode="auto">
            <a:xfrm>
              <a:off x="5106" y="1189"/>
              <a:ext cx="2" cy="1"/>
            </a:xfrm>
            <a:prstGeom prst="line">
              <a:avLst/>
            </a:prstGeom>
            <a:noFill/>
            <a:ln w="4763">
              <a:solidFill>
                <a:srgbClr val="FFFFFF"/>
              </a:solidFill>
              <a:round/>
              <a:headEnd/>
              <a:tailEnd/>
            </a:ln>
          </p:spPr>
          <p:txBody>
            <a:bodyPr/>
            <a:lstStyle/>
            <a:p>
              <a:endParaRPr lang="ru-RU"/>
            </a:p>
          </p:txBody>
        </p:sp>
        <p:sp>
          <p:nvSpPr>
            <p:cNvPr id="117842" name="Line 269"/>
            <p:cNvSpPr>
              <a:spLocks noChangeShapeType="1"/>
            </p:cNvSpPr>
            <p:nvPr/>
          </p:nvSpPr>
          <p:spPr bwMode="auto">
            <a:xfrm>
              <a:off x="5202" y="1189"/>
              <a:ext cx="1" cy="1"/>
            </a:xfrm>
            <a:prstGeom prst="line">
              <a:avLst/>
            </a:prstGeom>
            <a:noFill/>
            <a:ln w="4763">
              <a:solidFill>
                <a:srgbClr val="FFFFFF"/>
              </a:solidFill>
              <a:round/>
              <a:headEnd/>
              <a:tailEnd/>
            </a:ln>
          </p:spPr>
          <p:txBody>
            <a:bodyPr/>
            <a:lstStyle/>
            <a:p>
              <a:endParaRPr lang="ru-RU"/>
            </a:p>
          </p:txBody>
        </p:sp>
        <p:sp>
          <p:nvSpPr>
            <p:cNvPr id="117843" name="Line 270"/>
            <p:cNvSpPr>
              <a:spLocks noChangeShapeType="1"/>
            </p:cNvSpPr>
            <p:nvPr/>
          </p:nvSpPr>
          <p:spPr bwMode="auto">
            <a:xfrm>
              <a:off x="5296" y="1189"/>
              <a:ext cx="2" cy="1"/>
            </a:xfrm>
            <a:prstGeom prst="line">
              <a:avLst/>
            </a:prstGeom>
            <a:noFill/>
            <a:ln w="4763">
              <a:solidFill>
                <a:srgbClr val="FFFFFF"/>
              </a:solidFill>
              <a:round/>
              <a:headEnd/>
              <a:tailEnd/>
            </a:ln>
          </p:spPr>
          <p:txBody>
            <a:bodyPr/>
            <a:lstStyle/>
            <a:p>
              <a:endParaRPr lang="ru-RU"/>
            </a:p>
          </p:txBody>
        </p:sp>
        <p:sp>
          <p:nvSpPr>
            <p:cNvPr id="117844" name="Line 271"/>
            <p:cNvSpPr>
              <a:spLocks noChangeShapeType="1"/>
            </p:cNvSpPr>
            <p:nvPr/>
          </p:nvSpPr>
          <p:spPr bwMode="auto">
            <a:xfrm>
              <a:off x="5390" y="1189"/>
              <a:ext cx="2" cy="1"/>
            </a:xfrm>
            <a:prstGeom prst="line">
              <a:avLst/>
            </a:prstGeom>
            <a:noFill/>
            <a:ln w="4763">
              <a:solidFill>
                <a:srgbClr val="FFFFFF"/>
              </a:solidFill>
              <a:round/>
              <a:headEnd/>
              <a:tailEnd/>
            </a:ln>
          </p:spPr>
          <p:txBody>
            <a:bodyPr/>
            <a:lstStyle/>
            <a:p>
              <a:endParaRPr lang="ru-RU"/>
            </a:p>
          </p:txBody>
        </p:sp>
        <p:sp>
          <p:nvSpPr>
            <p:cNvPr id="117845" name="Line 272"/>
            <p:cNvSpPr>
              <a:spLocks noChangeShapeType="1"/>
            </p:cNvSpPr>
            <p:nvPr/>
          </p:nvSpPr>
          <p:spPr bwMode="auto">
            <a:xfrm>
              <a:off x="5484" y="1189"/>
              <a:ext cx="1" cy="1"/>
            </a:xfrm>
            <a:prstGeom prst="line">
              <a:avLst/>
            </a:prstGeom>
            <a:noFill/>
            <a:ln w="4763">
              <a:solidFill>
                <a:srgbClr val="FFFFFF"/>
              </a:solidFill>
              <a:round/>
              <a:headEnd/>
              <a:tailEnd/>
            </a:ln>
          </p:spPr>
          <p:txBody>
            <a:bodyPr/>
            <a:lstStyle/>
            <a:p>
              <a:endParaRPr lang="ru-RU"/>
            </a:p>
          </p:txBody>
        </p:sp>
        <p:sp>
          <p:nvSpPr>
            <p:cNvPr id="117846" name="Line 273"/>
            <p:cNvSpPr>
              <a:spLocks noChangeShapeType="1"/>
            </p:cNvSpPr>
            <p:nvPr/>
          </p:nvSpPr>
          <p:spPr bwMode="auto">
            <a:xfrm>
              <a:off x="5578" y="1189"/>
              <a:ext cx="2" cy="1"/>
            </a:xfrm>
            <a:prstGeom prst="line">
              <a:avLst/>
            </a:prstGeom>
            <a:noFill/>
            <a:ln w="4763">
              <a:solidFill>
                <a:srgbClr val="FFFFFF"/>
              </a:solidFill>
              <a:round/>
              <a:headEnd/>
              <a:tailEnd/>
            </a:ln>
          </p:spPr>
          <p:txBody>
            <a:bodyPr/>
            <a:lstStyle/>
            <a:p>
              <a:endParaRPr lang="ru-RU"/>
            </a:p>
          </p:txBody>
        </p:sp>
        <p:sp>
          <p:nvSpPr>
            <p:cNvPr id="117847" name="Line 274"/>
            <p:cNvSpPr>
              <a:spLocks noChangeShapeType="1"/>
            </p:cNvSpPr>
            <p:nvPr/>
          </p:nvSpPr>
          <p:spPr bwMode="auto">
            <a:xfrm>
              <a:off x="5673" y="1189"/>
              <a:ext cx="1" cy="1"/>
            </a:xfrm>
            <a:prstGeom prst="line">
              <a:avLst/>
            </a:prstGeom>
            <a:noFill/>
            <a:ln w="4763">
              <a:solidFill>
                <a:srgbClr val="FFFFFF"/>
              </a:solidFill>
              <a:round/>
              <a:headEnd/>
              <a:tailEnd/>
            </a:ln>
          </p:spPr>
          <p:txBody>
            <a:bodyPr/>
            <a:lstStyle/>
            <a:p>
              <a:endParaRPr lang="ru-RU"/>
            </a:p>
          </p:txBody>
        </p:sp>
        <p:sp>
          <p:nvSpPr>
            <p:cNvPr id="117848" name="Line 275"/>
            <p:cNvSpPr>
              <a:spLocks noChangeShapeType="1"/>
            </p:cNvSpPr>
            <p:nvPr/>
          </p:nvSpPr>
          <p:spPr bwMode="auto">
            <a:xfrm>
              <a:off x="4164" y="1189"/>
              <a:ext cx="1509" cy="1"/>
            </a:xfrm>
            <a:prstGeom prst="line">
              <a:avLst/>
            </a:prstGeom>
            <a:noFill/>
            <a:ln w="4763">
              <a:solidFill>
                <a:srgbClr val="FFFFFF"/>
              </a:solidFill>
              <a:round/>
              <a:headEnd/>
              <a:tailEnd/>
            </a:ln>
          </p:spPr>
          <p:txBody>
            <a:bodyPr/>
            <a:lstStyle/>
            <a:p>
              <a:endParaRPr lang="ru-RU"/>
            </a:p>
          </p:txBody>
        </p:sp>
        <p:sp>
          <p:nvSpPr>
            <p:cNvPr id="117849" name="Line 276"/>
            <p:cNvSpPr>
              <a:spLocks noChangeShapeType="1"/>
            </p:cNvSpPr>
            <p:nvPr/>
          </p:nvSpPr>
          <p:spPr bwMode="auto">
            <a:xfrm>
              <a:off x="5673" y="3439"/>
              <a:ext cx="1" cy="1"/>
            </a:xfrm>
            <a:prstGeom prst="line">
              <a:avLst/>
            </a:prstGeom>
            <a:noFill/>
            <a:ln w="4763">
              <a:solidFill>
                <a:srgbClr val="FFFFFF"/>
              </a:solidFill>
              <a:round/>
              <a:headEnd/>
              <a:tailEnd/>
            </a:ln>
          </p:spPr>
          <p:txBody>
            <a:bodyPr/>
            <a:lstStyle/>
            <a:p>
              <a:endParaRPr lang="ru-RU"/>
            </a:p>
          </p:txBody>
        </p:sp>
        <p:sp>
          <p:nvSpPr>
            <p:cNvPr id="117850" name="Line 277"/>
            <p:cNvSpPr>
              <a:spLocks noChangeShapeType="1"/>
            </p:cNvSpPr>
            <p:nvPr/>
          </p:nvSpPr>
          <p:spPr bwMode="auto">
            <a:xfrm>
              <a:off x="5673" y="3320"/>
              <a:ext cx="1" cy="1"/>
            </a:xfrm>
            <a:prstGeom prst="line">
              <a:avLst/>
            </a:prstGeom>
            <a:noFill/>
            <a:ln w="4763">
              <a:solidFill>
                <a:srgbClr val="FFFFFF"/>
              </a:solidFill>
              <a:round/>
              <a:headEnd/>
              <a:tailEnd/>
            </a:ln>
          </p:spPr>
          <p:txBody>
            <a:bodyPr/>
            <a:lstStyle/>
            <a:p>
              <a:endParaRPr lang="ru-RU"/>
            </a:p>
          </p:txBody>
        </p:sp>
        <p:sp>
          <p:nvSpPr>
            <p:cNvPr id="117851" name="Line 278"/>
            <p:cNvSpPr>
              <a:spLocks noChangeShapeType="1"/>
            </p:cNvSpPr>
            <p:nvPr/>
          </p:nvSpPr>
          <p:spPr bwMode="auto">
            <a:xfrm>
              <a:off x="5673" y="3200"/>
              <a:ext cx="1" cy="3"/>
            </a:xfrm>
            <a:prstGeom prst="line">
              <a:avLst/>
            </a:prstGeom>
            <a:noFill/>
            <a:ln w="4763">
              <a:solidFill>
                <a:srgbClr val="FFFFFF"/>
              </a:solidFill>
              <a:round/>
              <a:headEnd/>
              <a:tailEnd/>
            </a:ln>
          </p:spPr>
          <p:txBody>
            <a:bodyPr/>
            <a:lstStyle/>
            <a:p>
              <a:endParaRPr lang="ru-RU"/>
            </a:p>
          </p:txBody>
        </p:sp>
        <p:sp>
          <p:nvSpPr>
            <p:cNvPr id="117852" name="Line 279"/>
            <p:cNvSpPr>
              <a:spLocks noChangeShapeType="1"/>
            </p:cNvSpPr>
            <p:nvPr/>
          </p:nvSpPr>
          <p:spPr bwMode="auto">
            <a:xfrm>
              <a:off x="5673" y="3082"/>
              <a:ext cx="1" cy="3"/>
            </a:xfrm>
            <a:prstGeom prst="line">
              <a:avLst/>
            </a:prstGeom>
            <a:noFill/>
            <a:ln w="4763">
              <a:solidFill>
                <a:srgbClr val="FFFFFF"/>
              </a:solidFill>
              <a:round/>
              <a:headEnd/>
              <a:tailEnd/>
            </a:ln>
          </p:spPr>
          <p:txBody>
            <a:bodyPr/>
            <a:lstStyle/>
            <a:p>
              <a:endParaRPr lang="ru-RU"/>
            </a:p>
          </p:txBody>
        </p:sp>
        <p:sp>
          <p:nvSpPr>
            <p:cNvPr id="117853" name="Line 280"/>
            <p:cNvSpPr>
              <a:spLocks noChangeShapeType="1"/>
            </p:cNvSpPr>
            <p:nvPr/>
          </p:nvSpPr>
          <p:spPr bwMode="auto">
            <a:xfrm>
              <a:off x="5673" y="2964"/>
              <a:ext cx="1" cy="3"/>
            </a:xfrm>
            <a:prstGeom prst="line">
              <a:avLst/>
            </a:prstGeom>
            <a:noFill/>
            <a:ln w="4763">
              <a:solidFill>
                <a:srgbClr val="FFFFFF"/>
              </a:solidFill>
              <a:round/>
              <a:headEnd/>
              <a:tailEnd/>
            </a:ln>
          </p:spPr>
          <p:txBody>
            <a:bodyPr/>
            <a:lstStyle/>
            <a:p>
              <a:endParaRPr lang="ru-RU"/>
            </a:p>
          </p:txBody>
        </p:sp>
        <p:sp>
          <p:nvSpPr>
            <p:cNvPr id="117854" name="Line 281"/>
            <p:cNvSpPr>
              <a:spLocks noChangeShapeType="1"/>
            </p:cNvSpPr>
            <p:nvPr/>
          </p:nvSpPr>
          <p:spPr bwMode="auto">
            <a:xfrm>
              <a:off x="5673" y="2845"/>
              <a:ext cx="1" cy="1"/>
            </a:xfrm>
            <a:prstGeom prst="line">
              <a:avLst/>
            </a:prstGeom>
            <a:noFill/>
            <a:ln w="4763">
              <a:solidFill>
                <a:srgbClr val="FFFFFF"/>
              </a:solidFill>
              <a:round/>
              <a:headEnd/>
              <a:tailEnd/>
            </a:ln>
          </p:spPr>
          <p:txBody>
            <a:bodyPr/>
            <a:lstStyle/>
            <a:p>
              <a:endParaRPr lang="ru-RU"/>
            </a:p>
          </p:txBody>
        </p:sp>
        <p:sp>
          <p:nvSpPr>
            <p:cNvPr id="117855" name="Line 282"/>
            <p:cNvSpPr>
              <a:spLocks noChangeShapeType="1"/>
            </p:cNvSpPr>
            <p:nvPr/>
          </p:nvSpPr>
          <p:spPr bwMode="auto">
            <a:xfrm>
              <a:off x="5673" y="2729"/>
              <a:ext cx="1" cy="1"/>
            </a:xfrm>
            <a:prstGeom prst="line">
              <a:avLst/>
            </a:prstGeom>
            <a:noFill/>
            <a:ln w="4763">
              <a:solidFill>
                <a:srgbClr val="FFFFFF"/>
              </a:solidFill>
              <a:round/>
              <a:headEnd/>
              <a:tailEnd/>
            </a:ln>
          </p:spPr>
          <p:txBody>
            <a:bodyPr/>
            <a:lstStyle/>
            <a:p>
              <a:endParaRPr lang="ru-RU"/>
            </a:p>
          </p:txBody>
        </p:sp>
        <p:sp>
          <p:nvSpPr>
            <p:cNvPr id="117856" name="Line 283"/>
            <p:cNvSpPr>
              <a:spLocks noChangeShapeType="1"/>
            </p:cNvSpPr>
            <p:nvPr/>
          </p:nvSpPr>
          <p:spPr bwMode="auto">
            <a:xfrm>
              <a:off x="5673" y="2609"/>
              <a:ext cx="1" cy="2"/>
            </a:xfrm>
            <a:prstGeom prst="line">
              <a:avLst/>
            </a:prstGeom>
            <a:noFill/>
            <a:ln w="4763">
              <a:solidFill>
                <a:srgbClr val="FFFFFF"/>
              </a:solidFill>
              <a:round/>
              <a:headEnd/>
              <a:tailEnd/>
            </a:ln>
          </p:spPr>
          <p:txBody>
            <a:bodyPr/>
            <a:lstStyle/>
            <a:p>
              <a:endParaRPr lang="ru-RU"/>
            </a:p>
          </p:txBody>
        </p:sp>
        <p:sp>
          <p:nvSpPr>
            <p:cNvPr id="117857" name="Line 284"/>
            <p:cNvSpPr>
              <a:spLocks noChangeShapeType="1"/>
            </p:cNvSpPr>
            <p:nvPr/>
          </p:nvSpPr>
          <p:spPr bwMode="auto">
            <a:xfrm>
              <a:off x="5673" y="2491"/>
              <a:ext cx="1" cy="2"/>
            </a:xfrm>
            <a:prstGeom prst="line">
              <a:avLst/>
            </a:prstGeom>
            <a:noFill/>
            <a:ln w="4763">
              <a:solidFill>
                <a:srgbClr val="FFFFFF"/>
              </a:solidFill>
              <a:round/>
              <a:headEnd/>
              <a:tailEnd/>
            </a:ln>
          </p:spPr>
          <p:txBody>
            <a:bodyPr/>
            <a:lstStyle/>
            <a:p>
              <a:endParaRPr lang="ru-RU"/>
            </a:p>
          </p:txBody>
        </p:sp>
        <p:sp>
          <p:nvSpPr>
            <p:cNvPr id="117858" name="Line 285"/>
            <p:cNvSpPr>
              <a:spLocks noChangeShapeType="1"/>
            </p:cNvSpPr>
            <p:nvPr/>
          </p:nvSpPr>
          <p:spPr bwMode="auto">
            <a:xfrm>
              <a:off x="5673" y="2372"/>
              <a:ext cx="1" cy="3"/>
            </a:xfrm>
            <a:prstGeom prst="line">
              <a:avLst/>
            </a:prstGeom>
            <a:noFill/>
            <a:ln w="4763">
              <a:solidFill>
                <a:srgbClr val="FFFFFF"/>
              </a:solidFill>
              <a:round/>
              <a:headEnd/>
              <a:tailEnd/>
            </a:ln>
          </p:spPr>
          <p:txBody>
            <a:bodyPr/>
            <a:lstStyle/>
            <a:p>
              <a:endParaRPr lang="ru-RU"/>
            </a:p>
          </p:txBody>
        </p:sp>
        <p:sp>
          <p:nvSpPr>
            <p:cNvPr id="117859" name="Line 286"/>
            <p:cNvSpPr>
              <a:spLocks noChangeShapeType="1"/>
            </p:cNvSpPr>
            <p:nvPr/>
          </p:nvSpPr>
          <p:spPr bwMode="auto">
            <a:xfrm>
              <a:off x="5673" y="2254"/>
              <a:ext cx="1" cy="3"/>
            </a:xfrm>
            <a:prstGeom prst="line">
              <a:avLst/>
            </a:prstGeom>
            <a:noFill/>
            <a:ln w="4763">
              <a:solidFill>
                <a:srgbClr val="FFFFFF"/>
              </a:solidFill>
              <a:round/>
              <a:headEnd/>
              <a:tailEnd/>
            </a:ln>
          </p:spPr>
          <p:txBody>
            <a:bodyPr/>
            <a:lstStyle/>
            <a:p>
              <a:endParaRPr lang="ru-RU"/>
            </a:p>
          </p:txBody>
        </p:sp>
        <p:sp>
          <p:nvSpPr>
            <p:cNvPr id="117860" name="Line 287"/>
            <p:cNvSpPr>
              <a:spLocks noChangeShapeType="1"/>
            </p:cNvSpPr>
            <p:nvPr/>
          </p:nvSpPr>
          <p:spPr bwMode="auto">
            <a:xfrm>
              <a:off x="5673" y="2135"/>
              <a:ext cx="1" cy="1"/>
            </a:xfrm>
            <a:prstGeom prst="line">
              <a:avLst/>
            </a:prstGeom>
            <a:noFill/>
            <a:ln w="4763">
              <a:solidFill>
                <a:srgbClr val="FFFFFF"/>
              </a:solidFill>
              <a:round/>
              <a:headEnd/>
              <a:tailEnd/>
            </a:ln>
          </p:spPr>
          <p:txBody>
            <a:bodyPr/>
            <a:lstStyle/>
            <a:p>
              <a:endParaRPr lang="ru-RU"/>
            </a:p>
          </p:txBody>
        </p:sp>
        <p:sp>
          <p:nvSpPr>
            <p:cNvPr id="117861" name="Line 288"/>
            <p:cNvSpPr>
              <a:spLocks noChangeShapeType="1"/>
            </p:cNvSpPr>
            <p:nvPr/>
          </p:nvSpPr>
          <p:spPr bwMode="auto">
            <a:xfrm>
              <a:off x="5673" y="2018"/>
              <a:ext cx="1" cy="3"/>
            </a:xfrm>
            <a:prstGeom prst="line">
              <a:avLst/>
            </a:prstGeom>
            <a:noFill/>
            <a:ln w="4763">
              <a:solidFill>
                <a:srgbClr val="FFFFFF"/>
              </a:solidFill>
              <a:round/>
              <a:headEnd/>
              <a:tailEnd/>
            </a:ln>
          </p:spPr>
          <p:txBody>
            <a:bodyPr/>
            <a:lstStyle/>
            <a:p>
              <a:endParaRPr lang="ru-RU"/>
            </a:p>
          </p:txBody>
        </p:sp>
        <p:sp>
          <p:nvSpPr>
            <p:cNvPr id="117862" name="Line 289"/>
            <p:cNvSpPr>
              <a:spLocks noChangeShapeType="1"/>
            </p:cNvSpPr>
            <p:nvPr/>
          </p:nvSpPr>
          <p:spPr bwMode="auto">
            <a:xfrm>
              <a:off x="5673" y="1899"/>
              <a:ext cx="1" cy="1"/>
            </a:xfrm>
            <a:prstGeom prst="line">
              <a:avLst/>
            </a:prstGeom>
            <a:noFill/>
            <a:ln w="4763">
              <a:solidFill>
                <a:srgbClr val="FFFFFF"/>
              </a:solidFill>
              <a:round/>
              <a:headEnd/>
              <a:tailEnd/>
            </a:ln>
          </p:spPr>
          <p:txBody>
            <a:bodyPr/>
            <a:lstStyle/>
            <a:p>
              <a:endParaRPr lang="ru-RU"/>
            </a:p>
          </p:txBody>
        </p:sp>
        <p:sp>
          <p:nvSpPr>
            <p:cNvPr id="117863" name="Line 290"/>
            <p:cNvSpPr>
              <a:spLocks noChangeShapeType="1"/>
            </p:cNvSpPr>
            <p:nvPr/>
          </p:nvSpPr>
          <p:spPr bwMode="auto">
            <a:xfrm>
              <a:off x="5673" y="1781"/>
              <a:ext cx="1" cy="1"/>
            </a:xfrm>
            <a:prstGeom prst="line">
              <a:avLst/>
            </a:prstGeom>
            <a:noFill/>
            <a:ln w="4763">
              <a:solidFill>
                <a:srgbClr val="FFFFFF"/>
              </a:solidFill>
              <a:round/>
              <a:headEnd/>
              <a:tailEnd/>
            </a:ln>
          </p:spPr>
          <p:txBody>
            <a:bodyPr/>
            <a:lstStyle/>
            <a:p>
              <a:endParaRPr lang="ru-RU"/>
            </a:p>
          </p:txBody>
        </p:sp>
        <p:sp>
          <p:nvSpPr>
            <p:cNvPr id="117864" name="Line 291"/>
            <p:cNvSpPr>
              <a:spLocks noChangeShapeType="1"/>
            </p:cNvSpPr>
            <p:nvPr/>
          </p:nvSpPr>
          <p:spPr bwMode="auto">
            <a:xfrm>
              <a:off x="5673" y="1663"/>
              <a:ext cx="1" cy="1"/>
            </a:xfrm>
            <a:prstGeom prst="line">
              <a:avLst/>
            </a:prstGeom>
            <a:noFill/>
            <a:ln w="4763">
              <a:solidFill>
                <a:srgbClr val="FFFFFF"/>
              </a:solidFill>
              <a:round/>
              <a:headEnd/>
              <a:tailEnd/>
            </a:ln>
          </p:spPr>
          <p:txBody>
            <a:bodyPr/>
            <a:lstStyle/>
            <a:p>
              <a:endParaRPr lang="ru-RU"/>
            </a:p>
          </p:txBody>
        </p:sp>
        <p:sp>
          <p:nvSpPr>
            <p:cNvPr id="117865" name="Line 292"/>
            <p:cNvSpPr>
              <a:spLocks noChangeShapeType="1"/>
            </p:cNvSpPr>
            <p:nvPr/>
          </p:nvSpPr>
          <p:spPr bwMode="auto">
            <a:xfrm>
              <a:off x="5673" y="1545"/>
              <a:ext cx="1" cy="1"/>
            </a:xfrm>
            <a:prstGeom prst="line">
              <a:avLst/>
            </a:prstGeom>
            <a:noFill/>
            <a:ln w="4763">
              <a:solidFill>
                <a:srgbClr val="FFFFFF"/>
              </a:solidFill>
              <a:round/>
              <a:headEnd/>
              <a:tailEnd/>
            </a:ln>
          </p:spPr>
          <p:txBody>
            <a:bodyPr/>
            <a:lstStyle/>
            <a:p>
              <a:endParaRPr lang="ru-RU"/>
            </a:p>
          </p:txBody>
        </p:sp>
        <p:sp>
          <p:nvSpPr>
            <p:cNvPr id="117866" name="Line 293"/>
            <p:cNvSpPr>
              <a:spLocks noChangeShapeType="1"/>
            </p:cNvSpPr>
            <p:nvPr/>
          </p:nvSpPr>
          <p:spPr bwMode="auto">
            <a:xfrm>
              <a:off x="5673" y="1425"/>
              <a:ext cx="1" cy="1"/>
            </a:xfrm>
            <a:prstGeom prst="line">
              <a:avLst/>
            </a:prstGeom>
            <a:noFill/>
            <a:ln w="4763">
              <a:solidFill>
                <a:srgbClr val="FFFFFF"/>
              </a:solidFill>
              <a:round/>
              <a:headEnd/>
              <a:tailEnd/>
            </a:ln>
          </p:spPr>
          <p:txBody>
            <a:bodyPr/>
            <a:lstStyle/>
            <a:p>
              <a:endParaRPr lang="ru-RU"/>
            </a:p>
          </p:txBody>
        </p:sp>
        <p:sp>
          <p:nvSpPr>
            <p:cNvPr id="117867" name="Line 294"/>
            <p:cNvSpPr>
              <a:spLocks noChangeShapeType="1"/>
            </p:cNvSpPr>
            <p:nvPr/>
          </p:nvSpPr>
          <p:spPr bwMode="auto">
            <a:xfrm>
              <a:off x="5673" y="1308"/>
              <a:ext cx="1" cy="3"/>
            </a:xfrm>
            <a:prstGeom prst="line">
              <a:avLst/>
            </a:prstGeom>
            <a:noFill/>
            <a:ln w="4763">
              <a:solidFill>
                <a:srgbClr val="FFFFFF"/>
              </a:solidFill>
              <a:round/>
              <a:headEnd/>
              <a:tailEnd/>
            </a:ln>
          </p:spPr>
          <p:txBody>
            <a:bodyPr/>
            <a:lstStyle/>
            <a:p>
              <a:endParaRPr lang="ru-RU"/>
            </a:p>
          </p:txBody>
        </p:sp>
        <p:sp>
          <p:nvSpPr>
            <p:cNvPr id="117868" name="Line 295"/>
            <p:cNvSpPr>
              <a:spLocks noChangeShapeType="1"/>
            </p:cNvSpPr>
            <p:nvPr/>
          </p:nvSpPr>
          <p:spPr bwMode="auto">
            <a:xfrm>
              <a:off x="5673" y="1189"/>
              <a:ext cx="1" cy="1"/>
            </a:xfrm>
            <a:prstGeom prst="line">
              <a:avLst/>
            </a:prstGeom>
            <a:noFill/>
            <a:ln w="4763">
              <a:solidFill>
                <a:srgbClr val="FFFFFF"/>
              </a:solidFill>
              <a:round/>
              <a:headEnd/>
              <a:tailEnd/>
            </a:ln>
          </p:spPr>
          <p:txBody>
            <a:bodyPr/>
            <a:lstStyle/>
            <a:p>
              <a:endParaRPr lang="ru-RU"/>
            </a:p>
          </p:txBody>
        </p:sp>
        <p:sp>
          <p:nvSpPr>
            <p:cNvPr id="117869" name="Line 296"/>
            <p:cNvSpPr>
              <a:spLocks noChangeShapeType="1"/>
            </p:cNvSpPr>
            <p:nvPr/>
          </p:nvSpPr>
          <p:spPr bwMode="auto">
            <a:xfrm flipV="1">
              <a:off x="5673" y="1189"/>
              <a:ext cx="1" cy="2250"/>
            </a:xfrm>
            <a:prstGeom prst="line">
              <a:avLst/>
            </a:prstGeom>
            <a:noFill/>
            <a:ln w="4763">
              <a:solidFill>
                <a:srgbClr val="FFFFFF"/>
              </a:solidFill>
              <a:round/>
              <a:headEnd/>
              <a:tailEnd/>
            </a:ln>
          </p:spPr>
          <p:txBody>
            <a:bodyPr/>
            <a:lstStyle/>
            <a:p>
              <a:endParaRPr lang="ru-RU"/>
            </a:p>
          </p:txBody>
        </p:sp>
        <p:sp>
          <p:nvSpPr>
            <p:cNvPr id="117870" name="Line 297"/>
            <p:cNvSpPr>
              <a:spLocks noChangeShapeType="1"/>
            </p:cNvSpPr>
            <p:nvPr/>
          </p:nvSpPr>
          <p:spPr bwMode="auto">
            <a:xfrm flipH="1" flipV="1">
              <a:off x="4265" y="1538"/>
              <a:ext cx="175" cy="961"/>
            </a:xfrm>
            <a:prstGeom prst="line">
              <a:avLst/>
            </a:prstGeom>
            <a:noFill/>
            <a:ln w="11113">
              <a:solidFill>
                <a:srgbClr val="FFFF00"/>
              </a:solidFill>
              <a:round/>
              <a:headEnd/>
              <a:tailEnd/>
            </a:ln>
          </p:spPr>
          <p:txBody>
            <a:bodyPr/>
            <a:lstStyle/>
            <a:p>
              <a:endParaRPr lang="ru-RU"/>
            </a:p>
          </p:txBody>
        </p:sp>
        <p:sp>
          <p:nvSpPr>
            <p:cNvPr id="117871" name="Line 298"/>
            <p:cNvSpPr>
              <a:spLocks noChangeShapeType="1"/>
            </p:cNvSpPr>
            <p:nvPr/>
          </p:nvSpPr>
          <p:spPr bwMode="auto">
            <a:xfrm flipH="1" flipV="1">
              <a:off x="4462" y="2560"/>
              <a:ext cx="157" cy="277"/>
            </a:xfrm>
            <a:prstGeom prst="line">
              <a:avLst/>
            </a:prstGeom>
            <a:noFill/>
            <a:ln w="11113">
              <a:solidFill>
                <a:srgbClr val="FFFF00"/>
              </a:solidFill>
              <a:round/>
              <a:headEnd/>
              <a:tailEnd/>
            </a:ln>
          </p:spPr>
          <p:txBody>
            <a:bodyPr/>
            <a:lstStyle/>
            <a:p>
              <a:endParaRPr lang="ru-RU"/>
            </a:p>
          </p:txBody>
        </p:sp>
        <p:sp>
          <p:nvSpPr>
            <p:cNvPr id="117872" name="Line 299"/>
            <p:cNvSpPr>
              <a:spLocks noChangeShapeType="1"/>
            </p:cNvSpPr>
            <p:nvPr/>
          </p:nvSpPr>
          <p:spPr bwMode="auto">
            <a:xfrm flipH="1" flipV="1">
              <a:off x="4659" y="2886"/>
              <a:ext cx="140" cy="117"/>
            </a:xfrm>
            <a:prstGeom prst="line">
              <a:avLst/>
            </a:prstGeom>
            <a:noFill/>
            <a:ln w="11113">
              <a:solidFill>
                <a:srgbClr val="FFFF00"/>
              </a:solidFill>
              <a:round/>
              <a:headEnd/>
              <a:tailEnd/>
            </a:ln>
          </p:spPr>
          <p:txBody>
            <a:bodyPr/>
            <a:lstStyle/>
            <a:p>
              <a:endParaRPr lang="ru-RU"/>
            </a:p>
          </p:txBody>
        </p:sp>
        <p:sp>
          <p:nvSpPr>
            <p:cNvPr id="117873" name="Oval 300"/>
            <p:cNvSpPr>
              <a:spLocks noChangeArrowheads="1"/>
            </p:cNvSpPr>
            <p:nvPr/>
          </p:nvSpPr>
          <p:spPr bwMode="auto">
            <a:xfrm>
              <a:off x="4236" y="1484"/>
              <a:ext cx="43" cy="43"/>
            </a:xfrm>
            <a:prstGeom prst="ellipse">
              <a:avLst/>
            </a:prstGeom>
            <a:solidFill>
              <a:srgbClr val="FFFF00"/>
            </a:solidFill>
            <a:ln w="4763">
              <a:solidFill>
                <a:srgbClr val="FFFF00"/>
              </a:solidFill>
              <a:round/>
              <a:headEnd/>
              <a:tailEnd/>
            </a:ln>
          </p:spPr>
          <p:txBody>
            <a:bodyPr/>
            <a:lstStyle/>
            <a:p>
              <a:endParaRPr lang="ru-RU">
                <a:solidFill>
                  <a:srgbClr val="FFFF00"/>
                </a:solidFill>
                <a:latin typeface="Calibri" pitchFamily="34" charset="0"/>
              </a:endParaRPr>
            </a:p>
          </p:txBody>
        </p:sp>
        <p:sp>
          <p:nvSpPr>
            <p:cNvPr id="117874" name="Oval 301"/>
            <p:cNvSpPr>
              <a:spLocks noChangeArrowheads="1"/>
            </p:cNvSpPr>
            <p:nvPr/>
          </p:nvSpPr>
          <p:spPr bwMode="auto">
            <a:xfrm>
              <a:off x="4424" y="2509"/>
              <a:ext cx="44" cy="44"/>
            </a:xfrm>
            <a:prstGeom prst="ellipse">
              <a:avLst/>
            </a:prstGeom>
            <a:solidFill>
              <a:srgbClr val="FFFF00"/>
            </a:solidFill>
            <a:ln w="4763">
              <a:solidFill>
                <a:srgbClr val="FFFF00"/>
              </a:solidFill>
              <a:round/>
              <a:headEnd/>
              <a:tailEnd/>
            </a:ln>
          </p:spPr>
          <p:txBody>
            <a:bodyPr/>
            <a:lstStyle/>
            <a:p>
              <a:endParaRPr lang="ru-RU">
                <a:solidFill>
                  <a:srgbClr val="FFFF00"/>
                </a:solidFill>
                <a:latin typeface="Calibri" pitchFamily="34" charset="0"/>
              </a:endParaRPr>
            </a:p>
          </p:txBody>
        </p:sp>
        <p:sp>
          <p:nvSpPr>
            <p:cNvPr id="117875" name="Oval 302"/>
            <p:cNvSpPr>
              <a:spLocks noChangeArrowheads="1"/>
            </p:cNvSpPr>
            <p:nvPr/>
          </p:nvSpPr>
          <p:spPr bwMode="auto">
            <a:xfrm>
              <a:off x="4612" y="2844"/>
              <a:ext cx="46" cy="43"/>
            </a:xfrm>
            <a:prstGeom prst="ellipse">
              <a:avLst/>
            </a:prstGeom>
            <a:solidFill>
              <a:srgbClr val="FFFF00"/>
            </a:solidFill>
            <a:ln w="4763">
              <a:solidFill>
                <a:srgbClr val="FFFF00"/>
              </a:solidFill>
              <a:round/>
              <a:headEnd/>
              <a:tailEnd/>
            </a:ln>
          </p:spPr>
          <p:txBody>
            <a:bodyPr/>
            <a:lstStyle/>
            <a:p>
              <a:endParaRPr lang="ru-RU">
                <a:solidFill>
                  <a:srgbClr val="FFFF00"/>
                </a:solidFill>
                <a:latin typeface="Calibri" pitchFamily="34" charset="0"/>
              </a:endParaRPr>
            </a:p>
          </p:txBody>
        </p:sp>
        <p:sp>
          <p:nvSpPr>
            <p:cNvPr id="117876" name="Oval 303"/>
            <p:cNvSpPr>
              <a:spLocks noChangeArrowheads="1"/>
            </p:cNvSpPr>
            <p:nvPr/>
          </p:nvSpPr>
          <p:spPr bwMode="auto">
            <a:xfrm>
              <a:off x="4800" y="3001"/>
              <a:ext cx="45" cy="44"/>
            </a:xfrm>
            <a:prstGeom prst="ellipse">
              <a:avLst/>
            </a:prstGeom>
            <a:solidFill>
              <a:srgbClr val="FFFF00"/>
            </a:solidFill>
            <a:ln w="4763">
              <a:solidFill>
                <a:srgbClr val="FFFF00"/>
              </a:solidFill>
              <a:round/>
              <a:headEnd/>
              <a:tailEnd/>
            </a:ln>
          </p:spPr>
          <p:txBody>
            <a:bodyPr/>
            <a:lstStyle/>
            <a:p>
              <a:endParaRPr lang="ru-RU">
                <a:solidFill>
                  <a:srgbClr val="FFFF00"/>
                </a:solidFill>
                <a:latin typeface="Calibri" pitchFamily="34" charset="0"/>
              </a:endParaRPr>
            </a:p>
          </p:txBody>
        </p:sp>
        <p:sp>
          <p:nvSpPr>
            <p:cNvPr id="117877" name="Line 304"/>
            <p:cNvSpPr>
              <a:spLocks noChangeShapeType="1"/>
            </p:cNvSpPr>
            <p:nvPr/>
          </p:nvSpPr>
          <p:spPr bwMode="auto">
            <a:xfrm flipH="1" flipV="1">
              <a:off x="4265" y="1615"/>
              <a:ext cx="175" cy="1000"/>
            </a:xfrm>
            <a:prstGeom prst="line">
              <a:avLst/>
            </a:prstGeom>
            <a:noFill/>
            <a:ln w="11113">
              <a:solidFill>
                <a:srgbClr val="FF0000"/>
              </a:solidFill>
              <a:round/>
              <a:headEnd/>
              <a:tailEnd/>
            </a:ln>
          </p:spPr>
          <p:txBody>
            <a:bodyPr/>
            <a:lstStyle/>
            <a:p>
              <a:endParaRPr lang="ru-RU"/>
            </a:p>
          </p:txBody>
        </p:sp>
        <p:sp>
          <p:nvSpPr>
            <p:cNvPr id="117878" name="Line 305"/>
            <p:cNvSpPr>
              <a:spLocks noChangeShapeType="1"/>
            </p:cNvSpPr>
            <p:nvPr/>
          </p:nvSpPr>
          <p:spPr bwMode="auto">
            <a:xfrm flipH="1" flipV="1">
              <a:off x="4464" y="2677"/>
              <a:ext cx="154" cy="240"/>
            </a:xfrm>
            <a:prstGeom prst="line">
              <a:avLst/>
            </a:prstGeom>
            <a:noFill/>
            <a:ln w="11113">
              <a:solidFill>
                <a:srgbClr val="FF0000"/>
              </a:solidFill>
              <a:round/>
              <a:headEnd/>
              <a:tailEnd/>
            </a:ln>
          </p:spPr>
          <p:txBody>
            <a:bodyPr/>
            <a:lstStyle/>
            <a:p>
              <a:endParaRPr lang="ru-RU"/>
            </a:p>
          </p:txBody>
        </p:sp>
        <p:sp>
          <p:nvSpPr>
            <p:cNvPr id="117879" name="Line 306"/>
            <p:cNvSpPr>
              <a:spLocks noChangeShapeType="1"/>
            </p:cNvSpPr>
            <p:nvPr/>
          </p:nvSpPr>
          <p:spPr bwMode="auto">
            <a:xfrm flipH="1" flipV="1">
              <a:off x="4664" y="2960"/>
              <a:ext cx="129" cy="74"/>
            </a:xfrm>
            <a:prstGeom prst="line">
              <a:avLst/>
            </a:prstGeom>
            <a:noFill/>
            <a:ln w="11113">
              <a:solidFill>
                <a:srgbClr val="FF0000"/>
              </a:solidFill>
              <a:round/>
              <a:headEnd/>
              <a:tailEnd/>
            </a:ln>
          </p:spPr>
          <p:txBody>
            <a:bodyPr/>
            <a:lstStyle/>
            <a:p>
              <a:endParaRPr lang="ru-RU"/>
            </a:p>
          </p:txBody>
        </p:sp>
        <p:sp>
          <p:nvSpPr>
            <p:cNvPr id="117880" name="Oval 307"/>
            <p:cNvSpPr>
              <a:spLocks noChangeArrowheads="1"/>
            </p:cNvSpPr>
            <p:nvPr/>
          </p:nvSpPr>
          <p:spPr bwMode="auto">
            <a:xfrm>
              <a:off x="4236" y="1561"/>
              <a:ext cx="43" cy="43"/>
            </a:xfrm>
            <a:prstGeom prst="ellipse">
              <a:avLst/>
            </a:prstGeom>
            <a:solidFill>
              <a:srgbClr val="FF0000"/>
            </a:solidFill>
            <a:ln w="4763">
              <a:solidFill>
                <a:srgbClr val="FF0000"/>
              </a:solidFill>
              <a:round/>
              <a:headEnd/>
              <a:tailEnd/>
            </a:ln>
          </p:spPr>
          <p:txBody>
            <a:bodyPr/>
            <a:lstStyle/>
            <a:p>
              <a:endParaRPr lang="ru-RU">
                <a:solidFill>
                  <a:srgbClr val="FFFF00"/>
                </a:solidFill>
                <a:latin typeface="Calibri" pitchFamily="34" charset="0"/>
              </a:endParaRPr>
            </a:p>
          </p:txBody>
        </p:sp>
        <p:sp>
          <p:nvSpPr>
            <p:cNvPr id="117881" name="Oval 308"/>
            <p:cNvSpPr>
              <a:spLocks noChangeArrowheads="1"/>
            </p:cNvSpPr>
            <p:nvPr/>
          </p:nvSpPr>
          <p:spPr bwMode="auto">
            <a:xfrm>
              <a:off x="4424" y="2626"/>
              <a:ext cx="44" cy="45"/>
            </a:xfrm>
            <a:prstGeom prst="ellipse">
              <a:avLst/>
            </a:prstGeom>
            <a:solidFill>
              <a:srgbClr val="FF0000"/>
            </a:solidFill>
            <a:ln w="4763">
              <a:solidFill>
                <a:srgbClr val="FF0000"/>
              </a:solidFill>
              <a:round/>
              <a:headEnd/>
              <a:tailEnd/>
            </a:ln>
          </p:spPr>
          <p:txBody>
            <a:bodyPr/>
            <a:lstStyle/>
            <a:p>
              <a:endParaRPr lang="ru-RU">
                <a:solidFill>
                  <a:srgbClr val="FFFF00"/>
                </a:solidFill>
                <a:latin typeface="Calibri" pitchFamily="34" charset="0"/>
              </a:endParaRPr>
            </a:p>
          </p:txBody>
        </p:sp>
        <p:sp>
          <p:nvSpPr>
            <p:cNvPr id="117882" name="Oval 309"/>
            <p:cNvSpPr>
              <a:spLocks noChangeArrowheads="1"/>
            </p:cNvSpPr>
            <p:nvPr/>
          </p:nvSpPr>
          <p:spPr bwMode="auto">
            <a:xfrm>
              <a:off x="4612" y="2922"/>
              <a:ext cx="46" cy="45"/>
            </a:xfrm>
            <a:prstGeom prst="ellipse">
              <a:avLst/>
            </a:prstGeom>
            <a:solidFill>
              <a:srgbClr val="FF0000"/>
            </a:solidFill>
            <a:ln w="4763">
              <a:solidFill>
                <a:srgbClr val="FF0000"/>
              </a:solidFill>
              <a:round/>
              <a:headEnd/>
              <a:tailEnd/>
            </a:ln>
          </p:spPr>
          <p:txBody>
            <a:bodyPr/>
            <a:lstStyle/>
            <a:p>
              <a:endParaRPr lang="ru-RU">
                <a:solidFill>
                  <a:srgbClr val="FFFF00"/>
                </a:solidFill>
                <a:latin typeface="Calibri" pitchFamily="34" charset="0"/>
              </a:endParaRPr>
            </a:p>
          </p:txBody>
        </p:sp>
        <p:sp>
          <p:nvSpPr>
            <p:cNvPr id="117883" name="Oval 310"/>
            <p:cNvSpPr>
              <a:spLocks noChangeArrowheads="1"/>
            </p:cNvSpPr>
            <p:nvPr/>
          </p:nvSpPr>
          <p:spPr bwMode="auto">
            <a:xfrm>
              <a:off x="4800" y="3029"/>
              <a:ext cx="45" cy="44"/>
            </a:xfrm>
            <a:prstGeom prst="ellipse">
              <a:avLst/>
            </a:prstGeom>
            <a:solidFill>
              <a:srgbClr val="FF0000"/>
            </a:solidFill>
            <a:ln w="4763">
              <a:solidFill>
                <a:srgbClr val="FF0000"/>
              </a:solidFill>
              <a:round/>
              <a:headEnd/>
              <a:tailEnd/>
            </a:ln>
          </p:spPr>
          <p:txBody>
            <a:bodyPr/>
            <a:lstStyle/>
            <a:p>
              <a:endParaRPr lang="ru-RU">
                <a:solidFill>
                  <a:srgbClr val="FFFF00"/>
                </a:solidFill>
                <a:latin typeface="Calibri" pitchFamily="34" charset="0"/>
              </a:endParaRPr>
            </a:p>
          </p:txBody>
        </p:sp>
        <p:sp>
          <p:nvSpPr>
            <p:cNvPr id="117884" name="Line 311"/>
            <p:cNvSpPr>
              <a:spLocks noChangeShapeType="1"/>
            </p:cNvSpPr>
            <p:nvPr/>
          </p:nvSpPr>
          <p:spPr bwMode="auto">
            <a:xfrm flipH="1" flipV="1">
              <a:off x="5212" y="2443"/>
              <a:ext cx="166" cy="490"/>
            </a:xfrm>
            <a:prstGeom prst="line">
              <a:avLst/>
            </a:prstGeom>
            <a:noFill/>
            <a:ln w="7938">
              <a:solidFill>
                <a:srgbClr val="FFFF00"/>
              </a:solidFill>
              <a:round/>
              <a:headEnd/>
              <a:tailEnd/>
            </a:ln>
          </p:spPr>
          <p:txBody>
            <a:bodyPr/>
            <a:lstStyle/>
            <a:p>
              <a:endParaRPr lang="ru-RU"/>
            </a:p>
          </p:txBody>
        </p:sp>
        <p:sp>
          <p:nvSpPr>
            <p:cNvPr id="117885" name="Line 312"/>
            <p:cNvSpPr>
              <a:spLocks noChangeShapeType="1"/>
            </p:cNvSpPr>
            <p:nvPr/>
          </p:nvSpPr>
          <p:spPr bwMode="auto">
            <a:xfrm flipH="1" flipV="1">
              <a:off x="5414" y="2985"/>
              <a:ext cx="138" cy="117"/>
            </a:xfrm>
            <a:prstGeom prst="line">
              <a:avLst/>
            </a:prstGeom>
            <a:noFill/>
            <a:ln w="7938">
              <a:solidFill>
                <a:srgbClr val="FFFF00"/>
              </a:solidFill>
              <a:round/>
              <a:headEnd/>
              <a:tailEnd/>
            </a:ln>
          </p:spPr>
          <p:txBody>
            <a:bodyPr/>
            <a:lstStyle/>
            <a:p>
              <a:endParaRPr lang="ru-RU"/>
            </a:p>
          </p:txBody>
        </p:sp>
        <p:sp>
          <p:nvSpPr>
            <p:cNvPr id="117886" name="Oval 313"/>
            <p:cNvSpPr>
              <a:spLocks noChangeArrowheads="1"/>
            </p:cNvSpPr>
            <p:nvPr/>
          </p:nvSpPr>
          <p:spPr bwMode="auto">
            <a:xfrm>
              <a:off x="5180" y="2390"/>
              <a:ext cx="44" cy="44"/>
            </a:xfrm>
            <a:prstGeom prst="ellipse">
              <a:avLst/>
            </a:prstGeom>
            <a:solidFill>
              <a:srgbClr val="FFFF00"/>
            </a:solidFill>
            <a:ln w="4763">
              <a:solidFill>
                <a:srgbClr val="FFFF00"/>
              </a:solidFill>
              <a:round/>
              <a:headEnd/>
              <a:tailEnd/>
            </a:ln>
          </p:spPr>
          <p:txBody>
            <a:bodyPr/>
            <a:lstStyle/>
            <a:p>
              <a:endParaRPr lang="ru-RU">
                <a:solidFill>
                  <a:srgbClr val="FFFF00"/>
                </a:solidFill>
                <a:latin typeface="Calibri" pitchFamily="34" charset="0"/>
              </a:endParaRPr>
            </a:p>
          </p:txBody>
        </p:sp>
        <p:sp>
          <p:nvSpPr>
            <p:cNvPr id="117887" name="Oval 314"/>
            <p:cNvSpPr>
              <a:spLocks noChangeArrowheads="1"/>
            </p:cNvSpPr>
            <p:nvPr/>
          </p:nvSpPr>
          <p:spPr bwMode="auto">
            <a:xfrm>
              <a:off x="5368" y="2943"/>
              <a:ext cx="44" cy="44"/>
            </a:xfrm>
            <a:prstGeom prst="ellipse">
              <a:avLst/>
            </a:prstGeom>
            <a:solidFill>
              <a:srgbClr val="FFFF00"/>
            </a:solidFill>
            <a:ln w="4763">
              <a:solidFill>
                <a:srgbClr val="FFFF00"/>
              </a:solidFill>
              <a:round/>
              <a:headEnd/>
              <a:tailEnd/>
            </a:ln>
          </p:spPr>
          <p:txBody>
            <a:bodyPr/>
            <a:lstStyle/>
            <a:p>
              <a:endParaRPr lang="ru-RU">
                <a:solidFill>
                  <a:srgbClr val="FFFF00"/>
                </a:solidFill>
                <a:latin typeface="Calibri" pitchFamily="34" charset="0"/>
              </a:endParaRPr>
            </a:p>
          </p:txBody>
        </p:sp>
        <p:sp>
          <p:nvSpPr>
            <p:cNvPr id="117888" name="Oval 315"/>
            <p:cNvSpPr>
              <a:spLocks noChangeArrowheads="1"/>
            </p:cNvSpPr>
            <p:nvPr/>
          </p:nvSpPr>
          <p:spPr bwMode="auto">
            <a:xfrm>
              <a:off x="5556" y="3100"/>
              <a:ext cx="44" cy="44"/>
            </a:xfrm>
            <a:prstGeom prst="ellipse">
              <a:avLst/>
            </a:prstGeom>
            <a:solidFill>
              <a:srgbClr val="FFFF00"/>
            </a:solidFill>
            <a:ln w="4763">
              <a:solidFill>
                <a:srgbClr val="FFFF00"/>
              </a:solidFill>
              <a:round/>
              <a:headEnd/>
              <a:tailEnd/>
            </a:ln>
          </p:spPr>
          <p:txBody>
            <a:bodyPr/>
            <a:lstStyle/>
            <a:p>
              <a:endParaRPr lang="ru-RU">
                <a:solidFill>
                  <a:srgbClr val="FFFF00"/>
                </a:solidFill>
                <a:latin typeface="Calibri" pitchFamily="34" charset="0"/>
              </a:endParaRPr>
            </a:p>
          </p:txBody>
        </p:sp>
        <p:sp>
          <p:nvSpPr>
            <p:cNvPr id="117889" name="Line 316"/>
            <p:cNvSpPr>
              <a:spLocks noChangeShapeType="1"/>
            </p:cNvSpPr>
            <p:nvPr/>
          </p:nvSpPr>
          <p:spPr bwMode="auto">
            <a:xfrm flipH="1" flipV="1">
              <a:off x="5232" y="3116"/>
              <a:ext cx="128" cy="52"/>
            </a:xfrm>
            <a:prstGeom prst="line">
              <a:avLst/>
            </a:prstGeom>
            <a:noFill/>
            <a:ln w="11113">
              <a:solidFill>
                <a:srgbClr val="FF0000"/>
              </a:solidFill>
              <a:round/>
              <a:headEnd/>
              <a:tailEnd/>
            </a:ln>
          </p:spPr>
          <p:txBody>
            <a:bodyPr/>
            <a:lstStyle/>
            <a:p>
              <a:endParaRPr lang="ru-RU"/>
            </a:p>
          </p:txBody>
        </p:sp>
        <p:sp>
          <p:nvSpPr>
            <p:cNvPr id="117890" name="Line 317"/>
            <p:cNvSpPr>
              <a:spLocks noChangeShapeType="1"/>
            </p:cNvSpPr>
            <p:nvPr/>
          </p:nvSpPr>
          <p:spPr bwMode="auto">
            <a:xfrm flipH="1">
              <a:off x="5422" y="3162"/>
              <a:ext cx="123" cy="13"/>
            </a:xfrm>
            <a:prstGeom prst="line">
              <a:avLst/>
            </a:prstGeom>
            <a:noFill/>
            <a:ln w="11113">
              <a:solidFill>
                <a:srgbClr val="FF0000"/>
              </a:solidFill>
              <a:round/>
              <a:headEnd/>
              <a:tailEnd/>
            </a:ln>
          </p:spPr>
          <p:txBody>
            <a:bodyPr/>
            <a:lstStyle/>
            <a:p>
              <a:endParaRPr lang="ru-RU"/>
            </a:p>
          </p:txBody>
        </p:sp>
        <p:sp>
          <p:nvSpPr>
            <p:cNvPr id="117891" name="Oval 318"/>
            <p:cNvSpPr>
              <a:spLocks noChangeArrowheads="1"/>
            </p:cNvSpPr>
            <p:nvPr/>
          </p:nvSpPr>
          <p:spPr bwMode="auto">
            <a:xfrm>
              <a:off x="5180" y="3081"/>
              <a:ext cx="44" cy="45"/>
            </a:xfrm>
            <a:prstGeom prst="ellipse">
              <a:avLst/>
            </a:prstGeom>
            <a:solidFill>
              <a:srgbClr val="FF0000"/>
            </a:solidFill>
            <a:ln w="4763">
              <a:solidFill>
                <a:srgbClr val="FF0000"/>
              </a:solidFill>
              <a:round/>
              <a:headEnd/>
              <a:tailEnd/>
            </a:ln>
          </p:spPr>
          <p:txBody>
            <a:bodyPr/>
            <a:lstStyle/>
            <a:p>
              <a:endParaRPr lang="ru-RU">
                <a:solidFill>
                  <a:srgbClr val="FFFF00"/>
                </a:solidFill>
                <a:latin typeface="Calibri" pitchFamily="34" charset="0"/>
              </a:endParaRPr>
            </a:p>
          </p:txBody>
        </p:sp>
        <p:sp>
          <p:nvSpPr>
            <p:cNvPr id="117892" name="Oval 319"/>
            <p:cNvSpPr>
              <a:spLocks noChangeArrowheads="1"/>
            </p:cNvSpPr>
            <p:nvPr/>
          </p:nvSpPr>
          <p:spPr bwMode="auto">
            <a:xfrm>
              <a:off x="5368" y="3157"/>
              <a:ext cx="44" cy="43"/>
            </a:xfrm>
            <a:prstGeom prst="ellipse">
              <a:avLst/>
            </a:prstGeom>
            <a:solidFill>
              <a:srgbClr val="FF0000"/>
            </a:solidFill>
            <a:ln w="4763">
              <a:solidFill>
                <a:srgbClr val="FF0000"/>
              </a:solidFill>
              <a:round/>
              <a:headEnd/>
              <a:tailEnd/>
            </a:ln>
          </p:spPr>
          <p:txBody>
            <a:bodyPr/>
            <a:lstStyle/>
            <a:p>
              <a:endParaRPr lang="ru-RU">
                <a:solidFill>
                  <a:srgbClr val="FFFF00"/>
                </a:solidFill>
                <a:latin typeface="Calibri" pitchFamily="34" charset="0"/>
              </a:endParaRPr>
            </a:p>
          </p:txBody>
        </p:sp>
        <p:sp>
          <p:nvSpPr>
            <p:cNvPr id="117893" name="Oval 320"/>
            <p:cNvSpPr>
              <a:spLocks noChangeArrowheads="1"/>
            </p:cNvSpPr>
            <p:nvPr/>
          </p:nvSpPr>
          <p:spPr bwMode="auto">
            <a:xfrm>
              <a:off x="5556" y="3137"/>
              <a:ext cx="44" cy="42"/>
            </a:xfrm>
            <a:prstGeom prst="ellipse">
              <a:avLst/>
            </a:prstGeom>
            <a:solidFill>
              <a:srgbClr val="FF0000"/>
            </a:solidFill>
            <a:ln w="4763">
              <a:solidFill>
                <a:srgbClr val="FF0000"/>
              </a:solidFill>
              <a:round/>
              <a:headEnd/>
              <a:tailEnd/>
            </a:ln>
          </p:spPr>
          <p:txBody>
            <a:bodyPr/>
            <a:lstStyle/>
            <a:p>
              <a:endParaRPr lang="ru-RU">
                <a:solidFill>
                  <a:srgbClr val="FFFF00"/>
                </a:solidFill>
                <a:latin typeface="Calibri" pitchFamily="34" charset="0"/>
              </a:endParaRPr>
            </a:p>
          </p:txBody>
        </p:sp>
        <p:sp>
          <p:nvSpPr>
            <p:cNvPr id="117894" name="Line 321"/>
            <p:cNvSpPr>
              <a:spLocks noChangeShapeType="1"/>
            </p:cNvSpPr>
            <p:nvPr/>
          </p:nvSpPr>
          <p:spPr bwMode="auto">
            <a:xfrm>
              <a:off x="4257" y="1323"/>
              <a:ext cx="2" cy="162"/>
            </a:xfrm>
            <a:prstGeom prst="line">
              <a:avLst/>
            </a:prstGeom>
            <a:noFill/>
            <a:ln w="3175">
              <a:solidFill>
                <a:srgbClr val="FFFF00"/>
              </a:solidFill>
              <a:round/>
              <a:headEnd/>
              <a:tailEnd/>
            </a:ln>
          </p:spPr>
          <p:txBody>
            <a:bodyPr/>
            <a:lstStyle/>
            <a:p>
              <a:endParaRPr lang="ru-RU"/>
            </a:p>
          </p:txBody>
        </p:sp>
        <p:sp>
          <p:nvSpPr>
            <p:cNvPr id="117895" name="Line 322"/>
            <p:cNvSpPr>
              <a:spLocks noChangeShapeType="1"/>
            </p:cNvSpPr>
            <p:nvPr/>
          </p:nvSpPr>
          <p:spPr bwMode="auto">
            <a:xfrm>
              <a:off x="4240" y="1323"/>
              <a:ext cx="36" cy="1"/>
            </a:xfrm>
            <a:prstGeom prst="line">
              <a:avLst/>
            </a:prstGeom>
            <a:noFill/>
            <a:ln w="3175">
              <a:solidFill>
                <a:srgbClr val="FFFF00"/>
              </a:solidFill>
              <a:round/>
              <a:headEnd/>
              <a:tailEnd/>
            </a:ln>
          </p:spPr>
          <p:txBody>
            <a:bodyPr/>
            <a:lstStyle/>
            <a:p>
              <a:endParaRPr lang="ru-RU"/>
            </a:p>
          </p:txBody>
        </p:sp>
        <p:sp>
          <p:nvSpPr>
            <p:cNvPr id="117896" name="Line 323"/>
            <p:cNvSpPr>
              <a:spLocks noChangeShapeType="1"/>
            </p:cNvSpPr>
            <p:nvPr/>
          </p:nvSpPr>
          <p:spPr bwMode="auto">
            <a:xfrm flipV="1">
              <a:off x="4257" y="1526"/>
              <a:ext cx="2" cy="160"/>
            </a:xfrm>
            <a:prstGeom prst="line">
              <a:avLst/>
            </a:prstGeom>
            <a:noFill/>
            <a:ln w="3175">
              <a:solidFill>
                <a:srgbClr val="FFFF00"/>
              </a:solidFill>
              <a:round/>
              <a:headEnd/>
              <a:tailEnd/>
            </a:ln>
          </p:spPr>
          <p:txBody>
            <a:bodyPr/>
            <a:lstStyle/>
            <a:p>
              <a:endParaRPr lang="ru-RU"/>
            </a:p>
          </p:txBody>
        </p:sp>
        <p:sp>
          <p:nvSpPr>
            <p:cNvPr id="117897" name="Line 324"/>
            <p:cNvSpPr>
              <a:spLocks noChangeShapeType="1"/>
            </p:cNvSpPr>
            <p:nvPr/>
          </p:nvSpPr>
          <p:spPr bwMode="auto">
            <a:xfrm>
              <a:off x="4240" y="1686"/>
              <a:ext cx="36" cy="3"/>
            </a:xfrm>
            <a:prstGeom prst="line">
              <a:avLst/>
            </a:prstGeom>
            <a:noFill/>
            <a:ln w="3175">
              <a:solidFill>
                <a:srgbClr val="FFFF00"/>
              </a:solidFill>
              <a:round/>
              <a:headEnd/>
              <a:tailEnd/>
            </a:ln>
          </p:spPr>
          <p:txBody>
            <a:bodyPr/>
            <a:lstStyle/>
            <a:p>
              <a:endParaRPr lang="ru-RU"/>
            </a:p>
          </p:txBody>
        </p:sp>
        <p:sp>
          <p:nvSpPr>
            <p:cNvPr id="117898" name="Line 325"/>
            <p:cNvSpPr>
              <a:spLocks noChangeShapeType="1"/>
            </p:cNvSpPr>
            <p:nvPr/>
          </p:nvSpPr>
          <p:spPr bwMode="auto">
            <a:xfrm>
              <a:off x="4446" y="2418"/>
              <a:ext cx="1" cy="91"/>
            </a:xfrm>
            <a:prstGeom prst="line">
              <a:avLst/>
            </a:prstGeom>
            <a:noFill/>
            <a:ln w="3175">
              <a:solidFill>
                <a:srgbClr val="FFFF00"/>
              </a:solidFill>
              <a:round/>
              <a:headEnd/>
              <a:tailEnd/>
            </a:ln>
          </p:spPr>
          <p:txBody>
            <a:bodyPr/>
            <a:lstStyle/>
            <a:p>
              <a:endParaRPr lang="ru-RU"/>
            </a:p>
          </p:txBody>
        </p:sp>
        <p:sp>
          <p:nvSpPr>
            <p:cNvPr id="117899" name="Line 326"/>
            <p:cNvSpPr>
              <a:spLocks noChangeShapeType="1"/>
            </p:cNvSpPr>
            <p:nvPr/>
          </p:nvSpPr>
          <p:spPr bwMode="auto">
            <a:xfrm>
              <a:off x="4429" y="2418"/>
              <a:ext cx="35" cy="2"/>
            </a:xfrm>
            <a:prstGeom prst="line">
              <a:avLst/>
            </a:prstGeom>
            <a:noFill/>
            <a:ln w="3175">
              <a:solidFill>
                <a:srgbClr val="FFFF00"/>
              </a:solidFill>
              <a:round/>
              <a:headEnd/>
              <a:tailEnd/>
            </a:ln>
          </p:spPr>
          <p:txBody>
            <a:bodyPr/>
            <a:lstStyle/>
            <a:p>
              <a:endParaRPr lang="ru-RU"/>
            </a:p>
          </p:txBody>
        </p:sp>
        <p:sp>
          <p:nvSpPr>
            <p:cNvPr id="117900" name="Line 327"/>
            <p:cNvSpPr>
              <a:spLocks noChangeShapeType="1"/>
            </p:cNvSpPr>
            <p:nvPr/>
          </p:nvSpPr>
          <p:spPr bwMode="auto">
            <a:xfrm flipV="1">
              <a:off x="4446" y="2553"/>
              <a:ext cx="1" cy="90"/>
            </a:xfrm>
            <a:prstGeom prst="line">
              <a:avLst/>
            </a:prstGeom>
            <a:noFill/>
            <a:ln w="3175">
              <a:solidFill>
                <a:srgbClr val="FFFF00"/>
              </a:solidFill>
              <a:round/>
              <a:headEnd/>
              <a:tailEnd/>
            </a:ln>
          </p:spPr>
          <p:txBody>
            <a:bodyPr/>
            <a:lstStyle/>
            <a:p>
              <a:endParaRPr lang="ru-RU"/>
            </a:p>
          </p:txBody>
        </p:sp>
        <p:sp>
          <p:nvSpPr>
            <p:cNvPr id="117901" name="Line 328"/>
            <p:cNvSpPr>
              <a:spLocks noChangeShapeType="1"/>
            </p:cNvSpPr>
            <p:nvPr/>
          </p:nvSpPr>
          <p:spPr bwMode="auto">
            <a:xfrm>
              <a:off x="4429" y="2643"/>
              <a:ext cx="35" cy="2"/>
            </a:xfrm>
            <a:prstGeom prst="line">
              <a:avLst/>
            </a:prstGeom>
            <a:noFill/>
            <a:ln w="3175">
              <a:solidFill>
                <a:srgbClr val="FFFF00"/>
              </a:solidFill>
              <a:round/>
              <a:headEnd/>
              <a:tailEnd/>
            </a:ln>
          </p:spPr>
          <p:txBody>
            <a:bodyPr/>
            <a:lstStyle/>
            <a:p>
              <a:endParaRPr lang="ru-RU"/>
            </a:p>
          </p:txBody>
        </p:sp>
        <p:sp>
          <p:nvSpPr>
            <p:cNvPr id="117902" name="Line 329"/>
            <p:cNvSpPr>
              <a:spLocks noChangeShapeType="1"/>
            </p:cNvSpPr>
            <p:nvPr/>
          </p:nvSpPr>
          <p:spPr bwMode="auto">
            <a:xfrm>
              <a:off x="4634" y="2775"/>
              <a:ext cx="2" cy="70"/>
            </a:xfrm>
            <a:prstGeom prst="line">
              <a:avLst/>
            </a:prstGeom>
            <a:noFill/>
            <a:ln w="3175">
              <a:solidFill>
                <a:srgbClr val="FFFF00"/>
              </a:solidFill>
              <a:round/>
              <a:headEnd/>
              <a:tailEnd/>
            </a:ln>
          </p:spPr>
          <p:txBody>
            <a:bodyPr/>
            <a:lstStyle/>
            <a:p>
              <a:endParaRPr lang="ru-RU"/>
            </a:p>
          </p:txBody>
        </p:sp>
        <p:sp>
          <p:nvSpPr>
            <p:cNvPr id="117903" name="Line 330"/>
            <p:cNvSpPr>
              <a:spLocks noChangeShapeType="1"/>
            </p:cNvSpPr>
            <p:nvPr/>
          </p:nvSpPr>
          <p:spPr bwMode="auto">
            <a:xfrm>
              <a:off x="4618" y="2775"/>
              <a:ext cx="34" cy="3"/>
            </a:xfrm>
            <a:prstGeom prst="line">
              <a:avLst/>
            </a:prstGeom>
            <a:noFill/>
            <a:ln w="3175">
              <a:solidFill>
                <a:srgbClr val="FFFF00"/>
              </a:solidFill>
              <a:round/>
              <a:headEnd/>
              <a:tailEnd/>
            </a:ln>
          </p:spPr>
          <p:txBody>
            <a:bodyPr/>
            <a:lstStyle/>
            <a:p>
              <a:endParaRPr lang="ru-RU"/>
            </a:p>
          </p:txBody>
        </p:sp>
        <p:sp>
          <p:nvSpPr>
            <p:cNvPr id="117904" name="Line 331"/>
            <p:cNvSpPr>
              <a:spLocks noChangeShapeType="1"/>
            </p:cNvSpPr>
            <p:nvPr/>
          </p:nvSpPr>
          <p:spPr bwMode="auto">
            <a:xfrm flipV="1">
              <a:off x="4634" y="2886"/>
              <a:ext cx="2" cy="69"/>
            </a:xfrm>
            <a:prstGeom prst="line">
              <a:avLst/>
            </a:prstGeom>
            <a:noFill/>
            <a:ln w="3175">
              <a:solidFill>
                <a:srgbClr val="FFFF00"/>
              </a:solidFill>
              <a:round/>
              <a:headEnd/>
              <a:tailEnd/>
            </a:ln>
          </p:spPr>
          <p:txBody>
            <a:bodyPr/>
            <a:lstStyle/>
            <a:p>
              <a:endParaRPr lang="ru-RU"/>
            </a:p>
          </p:txBody>
        </p:sp>
        <p:sp>
          <p:nvSpPr>
            <p:cNvPr id="117905" name="Line 332"/>
            <p:cNvSpPr>
              <a:spLocks noChangeShapeType="1"/>
            </p:cNvSpPr>
            <p:nvPr/>
          </p:nvSpPr>
          <p:spPr bwMode="auto">
            <a:xfrm>
              <a:off x="4618" y="2955"/>
              <a:ext cx="34" cy="2"/>
            </a:xfrm>
            <a:prstGeom prst="line">
              <a:avLst/>
            </a:prstGeom>
            <a:noFill/>
            <a:ln w="3175">
              <a:solidFill>
                <a:srgbClr val="FFFF00"/>
              </a:solidFill>
              <a:round/>
              <a:headEnd/>
              <a:tailEnd/>
            </a:ln>
          </p:spPr>
          <p:txBody>
            <a:bodyPr/>
            <a:lstStyle/>
            <a:p>
              <a:endParaRPr lang="ru-RU"/>
            </a:p>
          </p:txBody>
        </p:sp>
        <p:sp>
          <p:nvSpPr>
            <p:cNvPr id="117906" name="Line 333"/>
            <p:cNvSpPr>
              <a:spLocks noChangeShapeType="1"/>
            </p:cNvSpPr>
            <p:nvPr/>
          </p:nvSpPr>
          <p:spPr bwMode="auto">
            <a:xfrm>
              <a:off x="4823" y="2964"/>
              <a:ext cx="3" cy="39"/>
            </a:xfrm>
            <a:prstGeom prst="line">
              <a:avLst/>
            </a:prstGeom>
            <a:noFill/>
            <a:ln w="3175">
              <a:solidFill>
                <a:srgbClr val="FFFF00"/>
              </a:solidFill>
              <a:round/>
              <a:headEnd/>
              <a:tailEnd/>
            </a:ln>
          </p:spPr>
          <p:txBody>
            <a:bodyPr/>
            <a:lstStyle/>
            <a:p>
              <a:endParaRPr lang="ru-RU"/>
            </a:p>
          </p:txBody>
        </p:sp>
        <p:sp>
          <p:nvSpPr>
            <p:cNvPr id="117907" name="Line 334"/>
            <p:cNvSpPr>
              <a:spLocks noChangeShapeType="1"/>
            </p:cNvSpPr>
            <p:nvPr/>
          </p:nvSpPr>
          <p:spPr bwMode="auto">
            <a:xfrm>
              <a:off x="4805" y="2964"/>
              <a:ext cx="35" cy="3"/>
            </a:xfrm>
            <a:prstGeom prst="line">
              <a:avLst/>
            </a:prstGeom>
            <a:noFill/>
            <a:ln w="3175">
              <a:solidFill>
                <a:srgbClr val="FFFF00"/>
              </a:solidFill>
              <a:round/>
              <a:headEnd/>
              <a:tailEnd/>
            </a:ln>
          </p:spPr>
          <p:txBody>
            <a:bodyPr/>
            <a:lstStyle/>
            <a:p>
              <a:endParaRPr lang="ru-RU"/>
            </a:p>
          </p:txBody>
        </p:sp>
        <p:sp>
          <p:nvSpPr>
            <p:cNvPr id="117908" name="Line 335"/>
            <p:cNvSpPr>
              <a:spLocks noChangeShapeType="1"/>
            </p:cNvSpPr>
            <p:nvPr/>
          </p:nvSpPr>
          <p:spPr bwMode="auto">
            <a:xfrm flipV="1">
              <a:off x="4823" y="3044"/>
              <a:ext cx="3" cy="38"/>
            </a:xfrm>
            <a:prstGeom prst="line">
              <a:avLst/>
            </a:prstGeom>
            <a:noFill/>
            <a:ln w="3175">
              <a:solidFill>
                <a:srgbClr val="FFFF00"/>
              </a:solidFill>
              <a:round/>
              <a:headEnd/>
              <a:tailEnd/>
            </a:ln>
          </p:spPr>
          <p:txBody>
            <a:bodyPr/>
            <a:lstStyle/>
            <a:p>
              <a:endParaRPr lang="ru-RU"/>
            </a:p>
          </p:txBody>
        </p:sp>
        <p:sp>
          <p:nvSpPr>
            <p:cNvPr id="117909" name="Line 336"/>
            <p:cNvSpPr>
              <a:spLocks noChangeShapeType="1"/>
            </p:cNvSpPr>
            <p:nvPr/>
          </p:nvSpPr>
          <p:spPr bwMode="auto">
            <a:xfrm>
              <a:off x="4805" y="3082"/>
              <a:ext cx="35" cy="3"/>
            </a:xfrm>
            <a:prstGeom prst="line">
              <a:avLst/>
            </a:prstGeom>
            <a:noFill/>
            <a:ln w="3175">
              <a:solidFill>
                <a:srgbClr val="FFFF00"/>
              </a:solidFill>
              <a:round/>
              <a:headEnd/>
              <a:tailEnd/>
            </a:ln>
          </p:spPr>
          <p:txBody>
            <a:bodyPr/>
            <a:lstStyle/>
            <a:p>
              <a:endParaRPr lang="ru-RU"/>
            </a:p>
          </p:txBody>
        </p:sp>
        <p:sp>
          <p:nvSpPr>
            <p:cNvPr id="117910" name="Line 337"/>
            <p:cNvSpPr>
              <a:spLocks noChangeShapeType="1"/>
            </p:cNvSpPr>
            <p:nvPr/>
          </p:nvSpPr>
          <p:spPr bwMode="auto">
            <a:xfrm>
              <a:off x="4257" y="1450"/>
              <a:ext cx="2" cy="112"/>
            </a:xfrm>
            <a:prstGeom prst="line">
              <a:avLst/>
            </a:prstGeom>
            <a:noFill/>
            <a:ln w="3175">
              <a:solidFill>
                <a:srgbClr val="FF0000"/>
              </a:solidFill>
              <a:round/>
              <a:headEnd/>
              <a:tailEnd/>
            </a:ln>
          </p:spPr>
          <p:txBody>
            <a:bodyPr/>
            <a:lstStyle/>
            <a:p>
              <a:endParaRPr lang="ru-RU"/>
            </a:p>
          </p:txBody>
        </p:sp>
        <p:sp>
          <p:nvSpPr>
            <p:cNvPr id="117911" name="Line 338"/>
            <p:cNvSpPr>
              <a:spLocks noChangeShapeType="1"/>
            </p:cNvSpPr>
            <p:nvPr/>
          </p:nvSpPr>
          <p:spPr bwMode="auto">
            <a:xfrm>
              <a:off x="4240" y="1450"/>
              <a:ext cx="36" cy="1"/>
            </a:xfrm>
            <a:prstGeom prst="line">
              <a:avLst/>
            </a:prstGeom>
            <a:noFill/>
            <a:ln w="3175">
              <a:solidFill>
                <a:srgbClr val="FF0000"/>
              </a:solidFill>
              <a:round/>
              <a:headEnd/>
              <a:tailEnd/>
            </a:ln>
          </p:spPr>
          <p:txBody>
            <a:bodyPr/>
            <a:lstStyle/>
            <a:p>
              <a:endParaRPr lang="ru-RU"/>
            </a:p>
          </p:txBody>
        </p:sp>
        <p:sp>
          <p:nvSpPr>
            <p:cNvPr id="117912" name="Line 339"/>
            <p:cNvSpPr>
              <a:spLocks noChangeShapeType="1"/>
            </p:cNvSpPr>
            <p:nvPr/>
          </p:nvSpPr>
          <p:spPr bwMode="auto">
            <a:xfrm flipV="1">
              <a:off x="4257" y="1603"/>
              <a:ext cx="2" cy="114"/>
            </a:xfrm>
            <a:prstGeom prst="line">
              <a:avLst/>
            </a:prstGeom>
            <a:noFill/>
            <a:ln w="3175">
              <a:solidFill>
                <a:srgbClr val="FF0000"/>
              </a:solidFill>
              <a:round/>
              <a:headEnd/>
              <a:tailEnd/>
            </a:ln>
          </p:spPr>
          <p:txBody>
            <a:bodyPr/>
            <a:lstStyle/>
            <a:p>
              <a:endParaRPr lang="ru-RU"/>
            </a:p>
          </p:txBody>
        </p:sp>
        <p:sp>
          <p:nvSpPr>
            <p:cNvPr id="117913" name="Line 340"/>
            <p:cNvSpPr>
              <a:spLocks noChangeShapeType="1"/>
            </p:cNvSpPr>
            <p:nvPr/>
          </p:nvSpPr>
          <p:spPr bwMode="auto">
            <a:xfrm>
              <a:off x="4240" y="1717"/>
              <a:ext cx="36" cy="3"/>
            </a:xfrm>
            <a:prstGeom prst="line">
              <a:avLst/>
            </a:prstGeom>
            <a:noFill/>
            <a:ln w="3175">
              <a:solidFill>
                <a:srgbClr val="FF0000"/>
              </a:solidFill>
              <a:round/>
              <a:headEnd/>
              <a:tailEnd/>
            </a:ln>
          </p:spPr>
          <p:txBody>
            <a:bodyPr/>
            <a:lstStyle/>
            <a:p>
              <a:endParaRPr lang="ru-RU"/>
            </a:p>
          </p:txBody>
        </p:sp>
        <p:sp>
          <p:nvSpPr>
            <p:cNvPr id="117914" name="Line 341"/>
            <p:cNvSpPr>
              <a:spLocks noChangeShapeType="1"/>
            </p:cNvSpPr>
            <p:nvPr/>
          </p:nvSpPr>
          <p:spPr bwMode="auto">
            <a:xfrm>
              <a:off x="4446" y="2555"/>
              <a:ext cx="1" cy="72"/>
            </a:xfrm>
            <a:prstGeom prst="line">
              <a:avLst/>
            </a:prstGeom>
            <a:noFill/>
            <a:ln w="3175">
              <a:solidFill>
                <a:srgbClr val="FF0000"/>
              </a:solidFill>
              <a:round/>
              <a:headEnd/>
              <a:tailEnd/>
            </a:ln>
          </p:spPr>
          <p:txBody>
            <a:bodyPr/>
            <a:lstStyle/>
            <a:p>
              <a:endParaRPr lang="ru-RU"/>
            </a:p>
          </p:txBody>
        </p:sp>
        <p:sp>
          <p:nvSpPr>
            <p:cNvPr id="117915" name="Line 342"/>
            <p:cNvSpPr>
              <a:spLocks noChangeShapeType="1"/>
            </p:cNvSpPr>
            <p:nvPr/>
          </p:nvSpPr>
          <p:spPr bwMode="auto">
            <a:xfrm>
              <a:off x="4429" y="2555"/>
              <a:ext cx="35" cy="3"/>
            </a:xfrm>
            <a:prstGeom prst="line">
              <a:avLst/>
            </a:prstGeom>
            <a:noFill/>
            <a:ln w="3175">
              <a:solidFill>
                <a:srgbClr val="FF0000"/>
              </a:solidFill>
              <a:round/>
              <a:headEnd/>
              <a:tailEnd/>
            </a:ln>
          </p:spPr>
          <p:txBody>
            <a:bodyPr/>
            <a:lstStyle/>
            <a:p>
              <a:endParaRPr lang="ru-RU"/>
            </a:p>
          </p:txBody>
        </p:sp>
        <p:sp>
          <p:nvSpPr>
            <p:cNvPr id="117916" name="Line 343"/>
            <p:cNvSpPr>
              <a:spLocks noChangeShapeType="1"/>
            </p:cNvSpPr>
            <p:nvPr/>
          </p:nvSpPr>
          <p:spPr bwMode="auto">
            <a:xfrm flipV="1">
              <a:off x="4446" y="2668"/>
              <a:ext cx="1" cy="75"/>
            </a:xfrm>
            <a:prstGeom prst="line">
              <a:avLst/>
            </a:prstGeom>
            <a:noFill/>
            <a:ln w="3175">
              <a:solidFill>
                <a:srgbClr val="FF0000"/>
              </a:solidFill>
              <a:round/>
              <a:headEnd/>
              <a:tailEnd/>
            </a:ln>
          </p:spPr>
          <p:txBody>
            <a:bodyPr/>
            <a:lstStyle/>
            <a:p>
              <a:endParaRPr lang="ru-RU"/>
            </a:p>
          </p:txBody>
        </p:sp>
        <p:sp>
          <p:nvSpPr>
            <p:cNvPr id="117917" name="Line 344"/>
            <p:cNvSpPr>
              <a:spLocks noChangeShapeType="1"/>
            </p:cNvSpPr>
            <p:nvPr/>
          </p:nvSpPr>
          <p:spPr bwMode="auto">
            <a:xfrm>
              <a:off x="4429" y="2743"/>
              <a:ext cx="35" cy="1"/>
            </a:xfrm>
            <a:prstGeom prst="line">
              <a:avLst/>
            </a:prstGeom>
            <a:noFill/>
            <a:ln w="3175">
              <a:solidFill>
                <a:srgbClr val="FF0000"/>
              </a:solidFill>
              <a:round/>
              <a:headEnd/>
              <a:tailEnd/>
            </a:ln>
          </p:spPr>
          <p:txBody>
            <a:bodyPr/>
            <a:lstStyle/>
            <a:p>
              <a:endParaRPr lang="ru-RU"/>
            </a:p>
          </p:txBody>
        </p:sp>
        <p:sp>
          <p:nvSpPr>
            <p:cNvPr id="117918" name="Line 345"/>
            <p:cNvSpPr>
              <a:spLocks noChangeShapeType="1"/>
            </p:cNvSpPr>
            <p:nvPr/>
          </p:nvSpPr>
          <p:spPr bwMode="auto">
            <a:xfrm>
              <a:off x="4634" y="2871"/>
              <a:ext cx="2" cy="52"/>
            </a:xfrm>
            <a:prstGeom prst="line">
              <a:avLst/>
            </a:prstGeom>
            <a:noFill/>
            <a:ln w="3175">
              <a:solidFill>
                <a:srgbClr val="FF0000"/>
              </a:solidFill>
              <a:round/>
              <a:headEnd/>
              <a:tailEnd/>
            </a:ln>
          </p:spPr>
          <p:txBody>
            <a:bodyPr/>
            <a:lstStyle/>
            <a:p>
              <a:endParaRPr lang="ru-RU"/>
            </a:p>
          </p:txBody>
        </p:sp>
        <p:sp>
          <p:nvSpPr>
            <p:cNvPr id="117919" name="Line 346"/>
            <p:cNvSpPr>
              <a:spLocks noChangeShapeType="1"/>
            </p:cNvSpPr>
            <p:nvPr/>
          </p:nvSpPr>
          <p:spPr bwMode="auto">
            <a:xfrm>
              <a:off x="4618" y="2871"/>
              <a:ext cx="34" cy="1"/>
            </a:xfrm>
            <a:prstGeom prst="line">
              <a:avLst/>
            </a:prstGeom>
            <a:noFill/>
            <a:ln w="3175">
              <a:solidFill>
                <a:srgbClr val="FF0000"/>
              </a:solidFill>
              <a:round/>
              <a:headEnd/>
              <a:tailEnd/>
            </a:ln>
          </p:spPr>
          <p:txBody>
            <a:bodyPr/>
            <a:lstStyle/>
            <a:p>
              <a:endParaRPr lang="ru-RU"/>
            </a:p>
          </p:txBody>
        </p:sp>
        <p:sp>
          <p:nvSpPr>
            <p:cNvPr id="117920" name="Line 347"/>
            <p:cNvSpPr>
              <a:spLocks noChangeShapeType="1"/>
            </p:cNvSpPr>
            <p:nvPr/>
          </p:nvSpPr>
          <p:spPr bwMode="auto">
            <a:xfrm flipV="1">
              <a:off x="4634" y="2964"/>
              <a:ext cx="2" cy="56"/>
            </a:xfrm>
            <a:prstGeom prst="line">
              <a:avLst/>
            </a:prstGeom>
            <a:noFill/>
            <a:ln w="3175">
              <a:solidFill>
                <a:srgbClr val="FF0000"/>
              </a:solidFill>
              <a:round/>
              <a:headEnd/>
              <a:tailEnd/>
            </a:ln>
          </p:spPr>
          <p:txBody>
            <a:bodyPr/>
            <a:lstStyle/>
            <a:p>
              <a:endParaRPr lang="ru-RU"/>
            </a:p>
          </p:txBody>
        </p:sp>
        <p:sp>
          <p:nvSpPr>
            <p:cNvPr id="117921" name="Line 348"/>
            <p:cNvSpPr>
              <a:spLocks noChangeShapeType="1"/>
            </p:cNvSpPr>
            <p:nvPr/>
          </p:nvSpPr>
          <p:spPr bwMode="auto">
            <a:xfrm>
              <a:off x="4618" y="3020"/>
              <a:ext cx="34" cy="1"/>
            </a:xfrm>
            <a:prstGeom prst="line">
              <a:avLst/>
            </a:prstGeom>
            <a:noFill/>
            <a:ln w="3175">
              <a:solidFill>
                <a:srgbClr val="FF0000"/>
              </a:solidFill>
              <a:round/>
              <a:headEnd/>
              <a:tailEnd/>
            </a:ln>
          </p:spPr>
          <p:txBody>
            <a:bodyPr/>
            <a:lstStyle/>
            <a:p>
              <a:endParaRPr lang="ru-RU"/>
            </a:p>
          </p:txBody>
        </p:sp>
        <p:sp>
          <p:nvSpPr>
            <p:cNvPr id="117922" name="Line 349"/>
            <p:cNvSpPr>
              <a:spLocks noChangeShapeType="1"/>
            </p:cNvSpPr>
            <p:nvPr/>
          </p:nvSpPr>
          <p:spPr bwMode="auto">
            <a:xfrm>
              <a:off x="4823" y="2978"/>
              <a:ext cx="3" cy="53"/>
            </a:xfrm>
            <a:prstGeom prst="line">
              <a:avLst/>
            </a:prstGeom>
            <a:noFill/>
            <a:ln w="3175">
              <a:solidFill>
                <a:srgbClr val="FF0000"/>
              </a:solidFill>
              <a:round/>
              <a:headEnd/>
              <a:tailEnd/>
            </a:ln>
          </p:spPr>
          <p:txBody>
            <a:bodyPr/>
            <a:lstStyle/>
            <a:p>
              <a:endParaRPr lang="ru-RU"/>
            </a:p>
          </p:txBody>
        </p:sp>
        <p:sp>
          <p:nvSpPr>
            <p:cNvPr id="117923" name="Line 350"/>
            <p:cNvSpPr>
              <a:spLocks noChangeShapeType="1"/>
            </p:cNvSpPr>
            <p:nvPr/>
          </p:nvSpPr>
          <p:spPr bwMode="auto">
            <a:xfrm>
              <a:off x="4805" y="2978"/>
              <a:ext cx="35" cy="1"/>
            </a:xfrm>
            <a:prstGeom prst="line">
              <a:avLst/>
            </a:prstGeom>
            <a:noFill/>
            <a:ln w="3175">
              <a:solidFill>
                <a:srgbClr val="FF0000"/>
              </a:solidFill>
              <a:round/>
              <a:headEnd/>
              <a:tailEnd/>
            </a:ln>
          </p:spPr>
          <p:txBody>
            <a:bodyPr/>
            <a:lstStyle/>
            <a:p>
              <a:endParaRPr lang="ru-RU"/>
            </a:p>
          </p:txBody>
        </p:sp>
        <p:sp>
          <p:nvSpPr>
            <p:cNvPr id="117924" name="Line 351"/>
            <p:cNvSpPr>
              <a:spLocks noChangeShapeType="1"/>
            </p:cNvSpPr>
            <p:nvPr/>
          </p:nvSpPr>
          <p:spPr bwMode="auto">
            <a:xfrm flipV="1">
              <a:off x="4823" y="3072"/>
              <a:ext cx="3" cy="51"/>
            </a:xfrm>
            <a:prstGeom prst="line">
              <a:avLst/>
            </a:prstGeom>
            <a:noFill/>
            <a:ln w="3175">
              <a:solidFill>
                <a:srgbClr val="FF0000"/>
              </a:solidFill>
              <a:round/>
              <a:headEnd/>
              <a:tailEnd/>
            </a:ln>
          </p:spPr>
          <p:txBody>
            <a:bodyPr/>
            <a:lstStyle/>
            <a:p>
              <a:endParaRPr lang="ru-RU"/>
            </a:p>
          </p:txBody>
        </p:sp>
        <p:sp>
          <p:nvSpPr>
            <p:cNvPr id="117925" name="Line 352"/>
            <p:cNvSpPr>
              <a:spLocks noChangeShapeType="1"/>
            </p:cNvSpPr>
            <p:nvPr/>
          </p:nvSpPr>
          <p:spPr bwMode="auto">
            <a:xfrm>
              <a:off x="4805" y="3123"/>
              <a:ext cx="35" cy="3"/>
            </a:xfrm>
            <a:prstGeom prst="line">
              <a:avLst/>
            </a:prstGeom>
            <a:noFill/>
            <a:ln w="3175">
              <a:solidFill>
                <a:srgbClr val="FF0000"/>
              </a:solidFill>
              <a:round/>
              <a:headEnd/>
              <a:tailEnd/>
            </a:ln>
          </p:spPr>
          <p:txBody>
            <a:bodyPr/>
            <a:lstStyle/>
            <a:p>
              <a:endParaRPr lang="ru-RU"/>
            </a:p>
          </p:txBody>
        </p:sp>
        <p:sp>
          <p:nvSpPr>
            <p:cNvPr id="117926" name="Line 353"/>
            <p:cNvSpPr>
              <a:spLocks noChangeShapeType="1"/>
            </p:cNvSpPr>
            <p:nvPr/>
          </p:nvSpPr>
          <p:spPr bwMode="auto">
            <a:xfrm>
              <a:off x="5202" y="2259"/>
              <a:ext cx="1" cy="132"/>
            </a:xfrm>
            <a:prstGeom prst="line">
              <a:avLst/>
            </a:prstGeom>
            <a:noFill/>
            <a:ln w="3175">
              <a:solidFill>
                <a:srgbClr val="FFFF00"/>
              </a:solidFill>
              <a:round/>
              <a:headEnd/>
              <a:tailEnd/>
            </a:ln>
          </p:spPr>
          <p:txBody>
            <a:bodyPr/>
            <a:lstStyle/>
            <a:p>
              <a:endParaRPr lang="ru-RU"/>
            </a:p>
          </p:txBody>
        </p:sp>
        <p:sp>
          <p:nvSpPr>
            <p:cNvPr id="117927" name="Line 354"/>
            <p:cNvSpPr>
              <a:spLocks noChangeShapeType="1"/>
            </p:cNvSpPr>
            <p:nvPr/>
          </p:nvSpPr>
          <p:spPr bwMode="auto">
            <a:xfrm>
              <a:off x="5184" y="2259"/>
              <a:ext cx="35" cy="2"/>
            </a:xfrm>
            <a:prstGeom prst="line">
              <a:avLst/>
            </a:prstGeom>
            <a:noFill/>
            <a:ln w="3175">
              <a:solidFill>
                <a:srgbClr val="FFFF00"/>
              </a:solidFill>
              <a:round/>
              <a:headEnd/>
              <a:tailEnd/>
            </a:ln>
          </p:spPr>
          <p:txBody>
            <a:bodyPr/>
            <a:lstStyle/>
            <a:p>
              <a:endParaRPr lang="ru-RU"/>
            </a:p>
          </p:txBody>
        </p:sp>
        <p:sp>
          <p:nvSpPr>
            <p:cNvPr id="117928" name="Line 355"/>
            <p:cNvSpPr>
              <a:spLocks noChangeShapeType="1"/>
            </p:cNvSpPr>
            <p:nvPr/>
          </p:nvSpPr>
          <p:spPr bwMode="auto">
            <a:xfrm flipV="1">
              <a:off x="5202" y="2432"/>
              <a:ext cx="1" cy="132"/>
            </a:xfrm>
            <a:prstGeom prst="line">
              <a:avLst/>
            </a:prstGeom>
            <a:noFill/>
            <a:ln w="3175">
              <a:solidFill>
                <a:srgbClr val="FFFF00"/>
              </a:solidFill>
              <a:round/>
              <a:headEnd/>
              <a:tailEnd/>
            </a:ln>
          </p:spPr>
          <p:txBody>
            <a:bodyPr/>
            <a:lstStyle/>
            <a:p>
              <a:endParaRPr lang="ru-RU"/>
            </a:p>
          </p:txBody>
        </p:sp>
        <p:sp>
          <p:nvSpPr>
            <p:cNvPr id="117929" name="Line 356"/>
            <p:cNvSpPr>
              <a:spLocks noChangeShapeType="1"/>
            </p:cNvSpPr>
            <p:nvPr/>
          </p:nvSpPr>
          <p:spPr bwMode="auto">
            <a:xfrm>
              <a:off x="5184" y="2564"/>
              <a:ext cx="35" cy="1"/>
            </a:xfrm>
            <a:prstGeom prst="line">
              <a:avLst/>
            </a:prstGeom>
            <a:noFill/>
            <a:ln w="3175">
              <a:solidFill>
                <a:srgbClr val="FFFF00"/>
              </a:solidFill>
              <a:round/>
              <a:headEnd/>
              <a:tailEnd/>
            </a:ln>
          </p:spPr>
          <p:txBody>
            <a:bodyPr/>
            <a:lstStyle/>
            <a:p>
              <a:endParaRPr lang="ru-RU"/>
            </a:p>
          </p:txBody>
        </p:sp>
        <p:sp>
          <p:nvSpPr>
            <p:cNvPr id="117930" name="Line 357"/>
            <p:cNvSpPr>
              <a:spLocks noChangeShapeType="1"/>
            </p:cNvSpPr>
            <p:nvPr/>
          </p:nvSpPr>
          <p:spPr bwMode="auto">
            <a:xfrm>
              <a:off x="5390" y="2914"/>
              <a:ext cx="2" cy="30"/>
            </a:xfrm>
            <a:prstGeom prst="line">
              <a:avLst/>
            </a:prstGeom>
            <a:noFill/>
            <a:ln w="3175">
              <a:solidFill>
                <a:srgbClr val="FFFF00"/>
              </a:solidFill>
              <a:round/>
              <a:headEnd/>
              <a:tailEnd/>
            </a:ln>
          </p:spPr>
          <p:txBody>
            <a:bodyPr/>
            <a:lstStyle/>
            <a:p>
              <a:endParaRPr lang="ru-RU"/>
            </a:p>
          </p:txBody>
        </p:sp>
        <p:sp>
          <p:nvSpPr>
            <p:cNvPr id="117931" name="Line 358"/>
            <p:cNvSpPr>
              <a:spLocks noChangeShapeType="1"/>
            </p:cNvSpPr>
            <p:nvPr/>
          </p:nvSpPr>
          <p:spPr bwMode="auto">
            <a:xfrm>
              <a:off x="5371" y="2914"/>
              <a:ext cx="35" cy="2"/>
            </a:xfrm>
            <a:prstGeom prst="line">
              <a:avLst/>
            </a:prstGeom>
            <a:noFill/>
            <a:ln w="3175">
              <a:solidFill>
                <a:srgbClr val="FFFF00"/>
              </a:solidFill>
              <a:round/>
              <a:headEnd/>
              <a:tailEnd/>
            </a:ln>
          </p:spPr>
          <p:txBody>
            <a:bodyPr/>
            <a:lstStyle/>
            <a:p>
              <a:endParaRPr lang="ru-RU"/>
            </a:p>
          </p:txBody>
        </p:sp>
        <p:sp>
          <p:nvSpPr>
            <p:cNvPr id="117932" name="Line 359"/>
            <p:cNvSpPr>
              <a:spLocks noChangeShapeType="1"/>
            </p:cNvSpPr>
            <p:nvPr/>
          </p:nvSpPr>
          <p:spPr bwMode="auto">
            <a:xfrm flipV="1">
              <a:off x="5390" y="2985"/>
              <a:ext cx="2" cy="30"/>
            </a:xfrm>
            <a:prstGeom prst="line">
              <a:avLst/>
            </a:prstGeom>
            <a:noFill/>
            <a:ln w="3175">
              <a:solidFill>
                <a:srgbClr val="FFFF00"/>
              </a:solidFill>
              <a:round/>
              <a:headEnd/>
              <a:tailEnd/>
            </a:ln>
          </p:spPr>
          <p:txBody>
            <a:bodyPr/>
            <a:lstStyle/>
            <a:p>
              <a:endParaRPr lang="ru-RU"/>
            </a:p>
          </p:txBody>
        </p:sp>
        <p:sp>
          <p:nvSpPr>
            <p:cNvPr id="117933" name="Line 360"/>
            <p:cNvSpPr>
              <a:spLocks noChangeShapeType="1"/>
            </p:cNvSpPr>
            <p:nvPr/>
          </p:nvSpPr>
          <p:spPr bwMode="auto">
            <a:xfrm>
              <a:off x="5371" y="3015"/>
              <a:ext cx="35" cy="1"/>
            </a:xfrm>
            <a:prstGeom prst="line">
              <a:avLst/>
            </a:prstGeom>
            <a:noFill/>
            <a:ln w="3175">
              <a:solidFill>
                <a:srgbClr val="FFFF00"/>
              </a:solidFill>
              <a:round/>
              <a:headEnd/>
              <a:tailEnd/>
            </a:ln>
          </p:spPr>
          <p:txBody>
            <a:bodyPr/>
            <a:lstStyle/>
            <a:p>
              <a:endParaRPr lang="ru-RU"/>
            </a:p>
          </p:txBody>
        </p:sp>
        <p:sp>
          <p:nvSpPr>
            <p:cNvPr id="117934" name="Line 361"/>
            <p:cNvSpPr>
              <a:spLocks noChangeShapeType="1"/>
            </p:cNvSpPr>
            <p:nvPr/>
          </p:nvSpPr>
          <p:spPr bwMode="auto">
            <a:xfrm>
              <a:off x="5578" y="3090"/>
              <a:ext cx="2" cy="12"/>
            </a:xfrm>
            <a:prstGeom prst="line">
              <a:avLst/>
            </a:prstGeom>
            <a:noFill/>
            <a:ln w="3175">
              <a:solidFill>
                <a:srgbClr val="FFFF00"/>
              </a:solidFill>
              <a:round/>
              <a:headEnd/>
              <a:tailEnd/>
            </a:ln>
          </p:spPr>
          <p:txBody>
            <a:bodyPr/>
            <a:lstStyle/>
            <a:p>
              <a:endParaRPr lang="ru-RU"/>
            </a:p>
          </p:txBody>
        </p:sp>
        <p:sp>
          <p:nvSpPr>
            <p:cNvPr id="117935" name="Line 362"/>
            <p:cNvSpPr>
              <a:spLocks noChangeShapeType="1"/>
            </p:cNvSpPr>
            <p:nvPr/>
          </p:nvSpPr>
          <p:spPr bwMode="auto">
            <a:xfrm>
              <a:off x="5560" y="3090"/>
              <a:ext cx="35" cy="1"/>
            </a:xfrm>
            <a:prstGeom prst="line">
              <a:avLst/>
            </a:prstGeom>
            <a:noFill/>
            <a:ln w="3175">
              <a:solidFill>
                <a:srgbClr val="FFFF00"/>
              </a:solidFill>
              <a:round/>
              <a:headEnd/>
              <a:tailEnd/>
            </a:ln>
          </p:spPr>
          <p:txBody>
            <a:bodyPr/>
            <a:lstStyle/>
            <a:p>
              <a:endParaRPr lang="ru-RU"/>
            </a:p>
          </p:txBody>
        </p:sp>
        <p:sp>
          <p:nvSpPr>
            <p:cNvPr id="117936" name="Line 363"/>
            <p:cNvSpPr>
              <a:spLocks noChangeShapeType="1"/>
            </p:cNvSpPr>
            <p:nvPr/>
          </p:nvSpPr>
          <p:spPr bwMode="auto">
            <a:xfrm flipV="1">
              <a:off x="5578" y="3143"/>
              <a:ext cx="2" cy="14"/>
            </a:xfrm>
            <a:prstGeom prst="line">
              <a:avLst/>
            </a:prstGeom>
            <a:noFill/>
            <a:ln w="3175">
              <a:solidFill>
                <a:srgbClr val="FFFF00"/>
              </a:solidFill>
              <a:round/>
              <a:headEnd/>
              <a:tailEnd/>
            </a:ln>
          </p:spPr>
          <p:txBody>
            <a:bodyPr/>
            <a:lstStyle/>
            <a:p>
              <a:endParaRPr lang="ru-RU"/>
            </a:p>
          </p:txBody>
        </p:sp>
        <p:sp>
          <p:nvSpPr>
            <p:cNvPr id="117937" name="Line 364"/>
            <p:cNvSpPr>
              <a:spLocks noChangeShapeType="1"/>
            </p:cNvSpPr>
            <p:nvPr/>
          </p:nvSpPr>
          <p:spPr bwMode="auto">
            <a:xfrm>
              <a:off x="5560" y="3157"/>
              <a:ext cx="35" cy="1"/>
            </a:xfrm>
            <a:prstGeom prst="line">
              <a:avLst/>
            </a:prstGeom>
            <a:noFill/>
            <a:ln w="3175">
              <a:solidFill>
                <a:srgbClr val="FFFF00"/>
              </a:solidFill>
              <a:round/>
              <a:headEnd/>
              <a:tailEnd/>
            </a:ln>
          </p:spPr>
          <p:txBody>
            <a:bodyPr/>
            <a:lstStyle/>
            <a:p>
              <a:endParaRPr lang="ru-RU"/>
            </a:p>
          </p:txBody>
        </p:sp>
        <p:sp>
          <p:nvSpPr>
            <p:cNvPr id="117938" name="Line 365"/>
            <p:cNvSpPr>
              <a:spLocks noChangeShapeType="1"/>
            </p:cNvSpPr>
            <p:nvPr/>
          </p:nvSpPr>
          <p:spPr bwMode="auto">
            <a:xfrm>
              <a:off x="5202" y="3004"/>
              <a:ext cx="1" cy="78"/>
            </a:xfrm>
            <a:prstGeom prst="line">
              <a:avLst/>
            </a:prstGeom>
            <a:noFill/>
            <a:ln w="3175">
              <a:solidFill>
                <a:srgbClr val="FF0000"/>
              </a:solidFill>
              <a:round/>
              <a:headEnd/>
              <a:tailEnd/>
            </a:ln>
          </p:spPr>
          <p:txBody>
            <a:bodyPr/>
            <a:lstStyle/>
            <a:p>
              <a:endParaRPr lang="ru-RU"/>
            </a:p>
          </p:txBody>
        </p:sp>
        <p:sp>
          <p:nvSpPr>
            <p:cNvPr id="117939" name="Line 366"/>
            <p:cNvSpPr>
              <a:spLocks noChangeShapeType="1"/>
            </p:cNvSpPr>
            <p:nvPr/>
          </p:nvSpPr>
          <p:spPr bwMode="auto">
            <a:xfrm>
              <a:off x="5184" y="3004"/>
              <a:ext cx="35" cy="1"/>
            </a:xfrm>
            <a:prstGeom prst="line">
              <a:avLst/>
            </a:prstGeom>
            <a:noFill/>
            <a:ln w="3175">
              <a:solidFill>
                <a:srgbClr val="FF0000"/>
              </a:solidFill>
              <a:round/>
              <a:headEnd/>
              <a:tailEnd/>
            </a:ln>
          </p:spPr>
          <p:txBody>
            <a:bodyPr/>
            <a:lstStyle/>
            <a:p>
              <a:endParaRPr lang="ru-RU"/>
            </a:p>
          </p:txBody>
        </p:sp>
        <p:sp>
          <p:nvSpPr>
            <p:cNvPr id="117940" name="Line 367"/>
            <p:cNvSpPr>
              <a:spLocks noChangeShapeType="1"/>
            </p:cNvSpPr>
            <p:nvPr/>
          </p:nvSpPr>
          <p:spPr bwMode="auto">
            <a:xfrm flipV="1">
              <a:off x="5202" y="3123"/>
              <a:ext cx="1" cy="77"/>
            </a:xfrm>
            <a:prstGeom prst="line">
              <a:avLst/>
            </a:prstGeom>
            <a:noFill/>
            <a:ln w="3175">
              <a:solidFill>
                <a:srgbClr val="FF0000"/>
              </a:solidFill>
              <a:round/>
              <a:headEnd/>
              <a:tailEnd/>
            </a:ln>
          </p:spPr>
          <p:txBody>
            <a:bodyPr/>
            <a:lstStyle/>
            <a:p>
              <a:endParaRPr lang="ru-RU"/>
            </a:p>
          </p:txBody>
        </p:sp>
        <p:sp>
          <p:nvSpPr>
            <p:cNvPr id="117941" name="Line 368"/>
            <p:cNvSpPr>
              <a:spLocks noChangeShapeType="1"/>
            </p:cNvSpPr>
            <p:nvPr/>
          </p:nvSpPr>
          <p:spPr bwMode="auto">
            <a:xfrm>
              <a:off x="5184" y="3200"/>
              <a:ext cx="35" cy="3"/>
            </a:xfrm>
            <a:prstGeom prst="line">
              <a:avLst/>
            </a:prstGeom>
            <a:noFill/>
            <a:ln w="3175">
              <a:solidFill>
                <a:srgbClr val="FF0000"/>
              </a:solidFill>
              <a:round/>
              <a:headEnd/>
              <a:tailEnd/>
            </a:ln>
          </p:spPr>
          <p:txBody>
            <a:bodyPr/>
            <a:lstStyle/>
            <a:p>
              <a:endParaRPr lang="ru-RU"/>
            </a:p>
          </p:txBody>
        </p:sp>
        <p:sp>
          <p:nvSpPr>
            <p:cNvPr id="117942" name="Line 369"/>
            <p:cNvSpPr>
              <a:spLocks noChangeShapeType="1"/>
            </p:cNvSpPr>
            <p:nvPr/>
          </p:nvSpPr>
          <p:spPr bwMode="auto">
            <a:xfrm>
              <a:off x="5390" y="3081"/>
              <a:ext cx="2" cy="77"/>
            </a:xfrm>
            <a:prstGeom prst="line">
              <a:avLst/>
            </a:prstGeom>
            <a:noFill/>
            <a:ln w="3175">
              <a:solidFill>
                <a:srgbClr val="FF0000"/>
              </a:solidFill>
              <a:round/>
              <a:headEnd/>
              <a:tailEnd/>
            </a:ln>
          </p:spPr>
          <p:txBody>
            <a:bodyPr/>
            <a:lstStyle/>
            <a:p>
              <a:endParaRPr lang="ru-RU"/>
            </a:p>
          </p:txBody>
        </p:sp>
        <p:sp>
          <p:nvSpPr>
            <p:cNvPr id="117943" name="Line 370"/>
            <p:cNvSpPr>
              <a:spLocks noChangeShapeType="1"/>
            </p:cNvSpPr>
            <p:nvPr/>
          </p:nvSpPr>
          <p:spPr bwMode="auto">
            <a:xfrm>
              <a:off x="5371" y="3081"/>
              <a:ext cx="35" cy="1"/>
            </a:xfrm>
            <a:prstGeom prst="line">
              <a:avLst/>
            </a:prstGeom>
            <a:noFill/>
            <a:ln w="3175">
              <a:solidFill>
                <a:srgbClr val="FF0000"/>
              </a:solidFill>
              <a:round/>
              <a:headEnd/>
              <a:tailEnd/>
            </a:ln>
          </p:spPr>
          <p:txBody>
            <a:bodyPr/>
            <a:lstStyle/>
            <a:p>
              <a:endParaRPr lang="ru-RU"/>
            </a:p>
          </p:txBody>
        </p:sp>
        <p:sp>
          <p:nvSpPr>
            <p:cNvPr id="117944" name="Line 371"/>
            <p:cNvSpPr>
              <a:spLocks noChangeShapeType="1"/>
            </p:cNvSpPr>
            <p:nvPr/>
          </p:nvSpPr>
          <p:spPr bwMode="auto">
            <a:xfrm flipV="1">
              <a:off x="5390" y="3199"/>
              <a:ext cx="2" cy="78"/>
            </a:xfrm>
            <a:prstGeom prst="line">
              <a:avLst/>
            </a:prstGeom>
            <a:noFill/>
            <a:ln w="3175">
              <a:solidFill>
                <a:srgbClr val="FF0000"/>
              </a:solidFill>
              <a:round/>
              <a:headEnd/>
              <a:tailEnd/>
            </a:ln>
          </p:spPr>
          <p:txBody>
            <a:bodyPr/>
            <a:lstStyle/>
            <a:p>
              <a:endParaRPr lang="ru-RU"/>
            </a:p>
          </p:txBody>
        </p:sp>
        <p:sp>
          <p:nvSpPr>
            <p:cNvPr id="117945" name="Line 372"/>
            <p:cNvSpPr>
              <a:spLocks noChangeShapeType="1"/>
            </p:cNvSpPr>
            <p:nvPr/>
          </p:nvSpPr>
          <p:spPr bwMode="auto">
            <a:xfrm>
              <a:off x="5371" y="3277"/>
              <a:ext cx="35" cy="3"/>
            </a:xfrm>
            <a:prstGeom prst="line">
              <a:avLst/>
            </a:prstGeom>
            <a:noFill/>
            <a:ln w="3175">
              <a:solidFill>
                <a:srgbClr val="FF0000"/>
              </a:solidFill>
              <a:round/>
              <a:headEnd/>
              <a:tailEnd/>
            </a:ln>
          </p:spPr>
          <p:txBody>
            <a:bodyPr/>
            <a:lstStyle/>
            <a:p>
              <a:endParaRPr lang="ru-RU"/>
            </a:p>
          </p:txBody>
        </p:sp>
        <p:sp>
          <p:nvSpPr>
            <p:cNvPr id="117946" name="Line 373"/>
            <p:cNvSpPr>
              <a:spLocks noChangeShapeType="1"/>
            </p:cNvSpPr>
            <p:nvPr/>
          </p:nvSpPr>
          <p:spPr bwMode="auto">
            <a:xfrm>
              <a:off x="5578" y="3087"/>
              <a:ext cx="2" cy="50"/>
            </a:xfrm>
            <a:prstGeom prst="line">
              <a:avLst/>
            </a:prstGeom>
            <a:noFill/>
            <a:ln w="3175">
              <a:solidFill>
                <a:srgbClr val="FF0000"/>
              </a:solidFill>
              <a:round/>
              <a:headEnd/>
              <a:tailEnd/>
            </a:ln>
          </p:spPr>
          <p:txBody>
            <a:bodyPr/>
            <a:lstStyle/>
            <a:p>
              <a:endParaRPr lang="ru-RU"/>
            </a:p>
          </p:txBody>
        </p:sp>
        <p:sp>
          <p:nvSpPr>
            <p:cNvPr id="117947" name="Line 374"/>
            <p:cNvSpPr>
              <a:spLocks noChangeShapeType="1"/>
            </p:cNvSpPr>
            <p:nvPr/>
          </p:nvSpPr>
          <p:spPr bwMode="auto">
            <a:xfrm>
              <a:off x="5560" y="3087"/>
              <a:ext cx="35" cy="3"/>
            </a:xfrm>
            <a:prstGeom prst="line">
              <a:avLst/>
            </a:prstGeom>
            <a:noFill/>
            <a:ln w="3175">
              <a:solidFill>
                <a:srgbClr val="FF0000"/>
              </a:solidFill>
              <a:round/>
              <a:headEnd/>
              <a:tailEnd/>
            </a:ln>
          </p:spPr>
          <p:txBody>
            <a:bodyPr/>
            <a:lstStyle/>
            <a:p>
              <a:endParaRPr lang="ru-RU"/>
            </a:p>
          </p:txBody>
        </p:sp>
        <p:sp>
          <p:nvSpPr>
            <p:cNvPr id="117948" name="Line 375"/>
            <p:cNvSpPr>
              <a:spLocks noChangeShapeType="1"/>
            </p:cNvSpPr>
            <p:nvPr/>
          </p:nvSpPr>
          <p:spPr bwMode="auto">
            <a:xfrm flipV="1">
              <a:off x="5578" y="3179"/>
              <a:ext cx="2" cy="50"/>
            </a:xfrm>
            <a:prstGeom prst="line">
              <a:avLst/>
            </a:prstGeom>
            <a:noFill/>
            <a:ln w="3175">
              <a:solidFill>
                <a:srgbClr val="FF0000"/>
              </a:solidFill>
              <a:round/>
              <a:headEnd/>
              <a:tailEnd/>
            </a:ln>
          </p:spPr>
          <p:txBody>
            <a:bodyPr/>
            <a:lstStyle/>
            <a:p>
              <a:endParaRPr lang="ru-RU"/>
            </a:p>
          </p:txBody>
        </p:sp>
        <p:sp>
          <p:nvSpPr>
            <p:cNvPr id="117949" name="Line 376"/>
            <p:cNvSpPr>
              <a:spLocks noChangeShapeType="1"/>
            </p:cNvSpPr>
            <p:nvPr/>
          </p:nvSpPr>
          <p:spPr bwMode="auto">
            <a:xfrm>
              <a:off x="5560" y="3229"/>
              <a:ext cx="35" cy="1"/>
            </a:xfrm>
            <a:prstGeom prst="line">
              <a:avLst/>
            </a:prstGeom>
            <a:noFill/>
            <a:ln w="3175">
              <a:solidFill>
                <a:srgbClr val="FF0000"/>
              </a:solidFill>
              <a:round/>
              <a:headEnd/>
              <a:tailEnd/>
            </a:ln>
          </p:spPr>
          <p:txBody>
            <a:bodyPr/>
            <a:lstStyle/>
            <a:p>
              <a:endParaRPr lang="ru-RU"/>
            </a:p>
          </p:txBody>
        </p:sp>
        <p:sp>
          <p:nvSpPr>
            <p:cNvPr id="117950" name="Rectangle 377"/>
            <p:cNvSpPr>
              <a:spLocks noChangeArrowheads="1"/>
            </p:cNvSpPr>
            <p:nvPr/>
          </p:nvSpPr>
          <p:spPr bwMode="auto">
            <a:xfrm>
              <a:off x="4312" y="3581"/>
              <a:ext cx="1138" cy="89"/>
            </a:xfrm>
            <a:prstGeom prst="rect">
              <a:avLst/>
            </a:prstGeom>
            <a:noFill/>
            <a:ln w="9525">
              <a:noFill/>
              <a:miter lim="800000"/>
              <a:headEnd/>
              <a:tailEnd/>
            </a:ln>
          </p:spPr>
          <p:txBody>
            <a:bodyPr wrap="none" lIns="0" tIns="0" rIns="0" bIns="0">
              <a:spAutoFit/>
            </a:bodyPr>
            <a:lstStyle/>
            <a:p>
              <a:pPr eaLnBrk="0" hangingPunct="0"/>
              <a:r>
                <a:rPr lang="en-US" sz="1000" b="1">
                  <a:solidFill>
                    <a:srgbClr val="FFFFFF"/>
                  </a:solidFill>
                  <a:latin typeface="Calibri" pitchFamily="34" charset="0"/>
                </a:rPr>
                <a:t>TRAINING     </a:t>
              </a:r>
              <a:r>
                <a:rPr lang="ru-RU" sz="1000" b="1">
                  <a:solidFill>
                    <a:srgbClr val="FFFFFF"/>
                  </a:solidFill>
                  <a:latin typeface="Calibri" pitchFamily="34" charset="0"/>
                </a:rPr>
                <a:t>    </a:t>
              </a:r>
              <a:r>
                <a:rPr lang="en-US" sz="1000" b="1">
                  <a:solidFill>
                    <a:srgbClr val="FFFFFF"/>
                  </a:solidFill>
                  <a:latin typeface="Calibri" pitchFamily="34" charset="0"/>
                </a:rPr>
                <a:t>               </a:t>
              </a:r>
              <a:r>
                <a:rPr lang="ru-RU" sz="1000" b="1">
                  <a:solidFill>
                    <a:srgbClr val="FFFFFF"/>
                  </a:solidFill>
                  <a:latin typeface="Calibri" pitchFamily="34" charset="0"/>
                </a:rPr>
                <a:t>  </a:t>
              </a:r>
              <a:r>
                <a:rPr lang="en-US" sz="1000" b="1">
                  <a:solidFill>
                    <a:srgbClr val="FFFFFF"/>
                  </a:solidFill>
                  <a:latin typeface="Calibri" pitchFamily="34" charset="0"/>
                </a:rPr>
                <a:t>    TEST </a:t>
              </a:r>
              <a:endParaRPr lang="en-US" sz="3200" b="1">
                <a:solidFill>
                  <a:srgbClr val="FFFF00"/>
                </a:solidFill>
                <a:latin typeface="Calibri" pitchFamily="34" charset="0"/>
              </a:endParaRPr>
            </a:p>
          </p:txBody>
        </p:sp>
        <p:sp>
          <p:nvSpPr>
            <p:cNvPr id="117951" name="Rectangle 379"/>
            <p:cNvSpPr>
              <a:spLocks noChangeArrowheads="1"/>
            </p:cNvSpPr>
            <p:nvPr/>
          </p:nvSpPr>
          <p:spPr bwMode="auto">
            <a:xfrm>
              <a:off x="4862" y="3275"/>
              <a:ext cx="268" cy="80"/>
            </a:xfrm>
            <a:prstGeom prst="rect">
              <a:avLst/>
            </a:prstGeom>
            <a:noFill/>
            <a:ln w="9525">
              <a:noFill/>
              <a:miter lim="800000"/>
              <a:headEnd/>
              <a:tailEnd/>
            </a:ln>
          </p:spPr>
          <p:txBody>
            <a:bodyPr wrap="none" lIns="0" tIns="0" rIns="0" bIns="0">
              <a:spAutoFit/>
            </a:bodyPr>
            <a:lstStyle/>
            <a:p>
              <a:pPr eaLnBrk="0" hangingPunct="0"/>
              <a:r>
                <a:rPr lang="ru-RU" sz="900">
                  <a:solidFill>
                    <a:srgbClr val="FFFFFF"/>
                  </a:solidFill>
                  <a:latin typeface="Calibri" pitchFamily="34" charset="0"/>
                </a:rPr>
                <a:t>24 </a:t>
              </a:r>
              <a:r>
                <a:rPr lang="en-US" sz="900">
                  <a:solidFill>
                    <a:srgbClr val="FFFFFF"/>
                  </a:solidFill>
                  <a:latin typeface="Calibri" pitchFamily="34" charset="0"/>
                </a:rPr>
                <a:t> hours</a:t>
              </a:r>
              <a:endParaRPr lang="en-US" sz="3200">
                <a:solidFill>
                  <a:srgbClr val="FFFF00"/>
                </a:solidFill>
                <a:latin typeface="Calibri" pitchFamily="34" charset="0"/>
              </a:endParaRPr>
            </a:p>
          </p:txBody>
        </p:sp>
        <p:sp>
          <p:nvSpPr>
            <p:cNvPr id="117952" name="Line 381"/>
            <p:cNvSpPr>
              <a:spLocks noChangeShapeType="1"/>
            </p:cNvSpPr>
            <p:nvPr/>
          </p:nvSpPr>
          <p:spPr bwMode="auto">
            <a:xfrm>
              <a:off x="4483" y="2120"/>
              <a:ext cx="163" cy="0"/>
            </a:xfrm>
            <a:prstGeom prst="line">
              <a:avLst/>
            </a:prstGeom>
            <a:noFill/>
            <a:ln w="28575">
              <a:solidFill>
                <a:srgbClr val="FFFF00"/>
              </a:solidFill>
              <a:round/>
              <a:headEnd/>
              <a:tailEnd/>
            </a:ln>
          </p:spPr>
          <p:txBody>
            <a:bodyPr wrap="none" anchor="ctr"/>
            <a:lstStyle/>
            <a:p>
              <a:endParaRPr lang="ru-RU"/>
            </a:p>
          </p:txBody>
        </p:sp>
        <p:sp>
          <p:nvSpPr>
            <p:cNvPr id="117953" name="Line 382"/>
            <p:cNvSpPr>
              <a:spLocks noChangeShapeType="1"/>
            </p:cNvSpPr>
            <p:nvPr/>
          </p:nvSpPr>
          <p:spPr bwMode="auto">
            <a:xfrm>
              <a:off x="4483" y="2209"/>
              <a:ext cx="163" cy="0"/>
            </a:xfrm>
            <a:prstGeom prst="line">
              <a:avLst/>
            </a:prstGeom>
            <a:noFill/>
            <a:ln w="28575">
              <a:solidFill>
                <a:srgbClr val="FF3300"/>
              </a:solidFill>
              <a:round/>
              <a:headEnd/>
              <a:tailEnd/>
            </a:ln>
          </p:spPr>
          <p:txBody>
            <a:bodyPr wrap="none" anchor="ctr"/>
            <a:lstStyle/>
            <a:p>
              <a:endParaRPr lang="ru-RU"/>
            </a:p>
          </p:txBody>
        </p:sp>
        <p:sp>
          <p:nvSpPr>
            <p:cNvPr id="117954" name="Text Box 383"/>
            <p:cNvSpPr txBox="1">
              <a:spLocks noChangeArrowheads="1"/>
            </p:cNvSpPr>
            <p:nvPr/>
          </p:nvSpPr>
          <p:spPr bwMode="auto">
            <a:xfrm>
              <a:off x="4616" y="2048"/>
              <a:ext cx="528" cy="225"/>
            </a:xfrm>
            <a:prstGeom prst="rect">
              <a:avLst/>
            </a:prstGeom>
            <a:noFill/>
            <a:ln w="9525">
              <a:noFill/>
              <a:miter lim="800000"/>
              <a:headEnd/>
              <a:tailEnd/>
            </a:ln>
          </p:spPr>
          <p:txBody>
            <a:bodyPr wrap="none">
              <a:spAutoFit/>
            </a:bodyPr>
            <a:lstStyle/>
            <a:p>
              <a:pPr eaLnBrk="0" hangingPunct="0">
                <a:lnSpc>
                  <a:spcPct val="80000"/>
                </a:lnSpc>
              </a:pPr>
              <a:r>
                <a:rPr lang="ru-RU" sz="1200" i="1">
                  <a:solidFill>
                    <a:srgbClr val="FFFFFF"/>
                  </a:solidFill>
                </a:rPr>
                <a:t>c-fos AS</a:t>
              </a:r>
            </a:p>
            <a:p>
              <a:pPr eaLnBrk="0" hangingPunct="0">
                <a:lnSpc>
                  <a:spcPct val="80000"/>
                </a:lnSpc>
              </a:pPr>
              <a:r>
                <a:rPr lang="en-US" sz="1200" i="1">
                  <a:solidFill>
                    <a:srgbClr val="FFFFFF"/>
                  </a:solidFill>
                </a:rPr>
                <a:t>scrambled</a:t>
              </a:r>
              <a:endParaRPr lang="ru-RU" sz="1200" i="1">
                <a:solidFill>
                  <a:srgbClr val="FFFFFF"/>
                </a:solidFill>
              </a:endParaRPr>
            </a:p>
          </p:txBody>
        </p:sp>
      </p:grpSp>
      <p:sp>
        <p:nvSpPr>
          <p:cNvPr id="117772" name="TextBox 210"/>
          <p:cNvSpPr txBox="1">
            <a:spLocks noChangeArrowheads="1"/>
          </p:cNvSpPr>
          <p:nvPr/>
        </p:nvSpPr>
        <p:spPr bwMode="auto">
          <a:xfrm>
            <a:off x="6508750" y="2768600"/>
            <a:ext cx="636588" cy="461963"/>
          </a:xfrm>
          <a:prstGeom prst="rect">
            <a:avLst/>
          </a:prstGeom>
          <a:noFill/>
          <a:ln w="9525">
            <a:noFill/>
            <a:miter lim="800000"/>
            <a:headEnd/>
            <a:tailEnd/>
          </a:ln>
        </p:spPr>
        <p:txBody>
          <a:bodyPr wrap="none">
            <a:spAutoFit/>
          </a:bodyPr>
          <a:lstStyle/>
          <a:p>
            <a:r>
              <a:rPr lang="en-US" sz="1200" i="1">
                <a:solidFill>
                  <a:srgbClr val="FFFFFF"/>
                </a:solidFill>
              </a:rPr>
              <a:t>c-fos</a:t>
            </a:r>
          </a:p>
          <a:p>
            <a:r>
              <a:rPr lang="en-US" sz="1200">
                <a:solidFill>
                  <a:srgbClr val="FFFFFF"/>
                </a:solidFill>
              </a:rPr>
              <a:t>mRNA</a:t>
            </a:r>
            <a:endParaRPr lang="ru-RU" sz="1200">
              <a:solidFill>
                <a:srgbClr val="FFFFFF"/>
              </a:solidFill>
            </a:endParaRPr>
          </a:p>
        </p:txBody>
      </p:sp>
      <p:cxnSp>
        <p:nvCxnSpPr>
          <p:cNvPr id="244" name="Прямая со стрелкой 243"/>
          <p:cNvCxnSpPr/>
          <p:nvPr/>
        </p:nvCxnSpPr>
        <p:spPr>
          <a:xfrm flipV="1">
            <a:off x="7005638" y="2973388"/>
            <a:ext cx="139700" cy="635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7774" name="TextBox 3"/>
          <p:cNvSpPr txBox="1">
            <a:spLocks noChangeArrowheads="1"/>
          </p:cNvSpPr>
          <p:nvPr/>
        </p:nvSpPr>
        <p:spPr bwMode="auto">
          <a:xfrm>
            <a:off x="311150" y="1138238"/>
            <a:ext cx="8628063" cy="415925"/>
          </a:xfrm>
          <a:prstGeom prst="rect">
            <a:avLst/>
          </a:prstGeom>
          <a:noFill/>
          <a:ln w="9525">
            <a:noFill/>
            <a:miter lim="800000"/>
            <a:headEnd/>
            <a:tailEnd/>
          </a:ln>
        </p:spPr>
        <p:txBody>
          <a:bodyPr wrap="none">
            <a:spAutoFit/>
          </a:bodyPr>
          <a:lstStyle/>
          <a:p>
            <a:r>
              <a:rPr lang="en-US" sz="2100" b="1">
                <a:solidFill>
                  <a:srgbClr val="FFC000"/>
                </a:solidFill>
                <a:latin typeface="Calibri" pitchFamily="34" charset="0"/>
              </a:rPr>
              <a:t>Immediate early gene expression as cellular reporter for memory formation</a:t>
            </a:r>
            <a:endParaRPr lang="ru-RU" sz="2100" b="1">
              <a:solidFill>
                <a:srgbClr val="FFC000"/>
              </a:solidFill>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58750" y="434975"/>
            <a:ext cx="7535863" cy="523875"/>
          </a:xfrm>
          <a:prstGeom prst="rect">
            <a:avLst/>
          </a:prstGeom>
          <a:noFill/>
        </p:spPr>
        <p:txBody>
          <a:bodyPr wrap="none">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Today – direct visualization of memory in the brain</a:t>
            </a:r>
            <a:endParaRPr lang="ru-RU" sz="2800" dirty="0">
              <a:solidFill>
                <a:prstClr val="white"/>
              </a:solidFill>
              <a:effectLst>
                <a:outerShdw blurRad="38100" dist="38100" dir="2700000" algn="tl">
                  <a:srgbClr val="000000">
                    <a:alpha val="43137"/>
                  </a:srgbClr>
                </a:outerShdw>
              </a:effectLst>
              <a:latin typeface="+mn-lt"/>
              <a:cs typeface="+mn-cs"/>
            </a:endParaRPr>
          </a:p>
        </p:txBody>
      </p:sp>
      <p:grpSp>
        <p:nvGrpSpPr>
          <p:cNvPr id="119814"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19827"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19828"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19829"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19830"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19831"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19832"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19833"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19834"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19835"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19836"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19837"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19838"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19839"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19840"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19841"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pic>
        <p:nvPicPr>
          <p:cNvPr id="119815" name="Picture 8" descr="neurons"/>
          <p:cNvPicPr>
            <a:picLocks noChangeAspect="1" noChangeArrowheads="1"/>
          </p:cNvPicPr>
          <p:nvPr/>
        </p:nvPicPr>
        <p:blipFill>
          <a:blip r:embed="rId3" cstate="print"/>
          <a:srcRect l="32101" t="15576" r="19472" b="1233"/>
          <a:stretch>
            <a:fillRect/>
          </a:stretch>
        </p:blipFill>
        <p:spPr bwMode="auto">
          <a:xfrm>
            <a:off x="4791075" y="1741488"/>
            <a:ext cx="3394075" cy="4957762"/>
          </a:xfrm>
          <a:prstGeom prst="rect">
            <a:avLst/>
          </a:prstGeom>
          <a:noFill/>
          <a:ln w="19050">
            <a:solidFill>
              <a:srgbClr val="333333"/>
            </a:solidFill>
            <a:miter lim="800000"/>
            <a:headEnd/>
            <a:tailEnd/>
          </a:ln>
        </p:spPr>
      </p:pic>
      <p:pic>
        <p:nvPicPr>
          <p:cNvPr id="246" name="Picture 9"/>
          <p:cNvPicPr>
            <a:picLocks noChangeAspect="1" noChangeArrowheads="1"/>
          </p:cNvPicPr>
          <p:nvPr/>
        </p:nvPicPr>
        <p:blipFill>
          <a:blip r:embed="rId4" cstate="print"/>
          <a:srcRect/>
          <a:stretch>
            <a:fillRect/>
          </a:stretch>
        </p:blipFill>
        <p:spPr bwMode="auto">
          <a:xfrm>
            <a:off x="5375275" y="3622675"/>
            <a:ext cx="165100" cy="161925"/>
          </a:xfrm>
          <a:prstGeom prst="rect">
            <a:avLst/>
          </a:prstGeom>
          <a:noFill/>
          <a:ln w="9525">
            <a:noFill/>
            <a:miter lim="800000"/>
            <a:headEnd/>
            <a:tailEnd/>
          </a:ln>
        </p:spPr>
      </p:pic>
      <p:pic>
        <p:nvPicPr>
          <p:cNvPr id="247" name="Picture 10"/>
          <p:cNvPicPr>
            <a:picLocks noChangeAspect="1" noChangeArrowheads="1"/>
          </p:cNvPicPr>
          <p:nvPr/>
        </p:nvPicPr>
        <p:blipFill>
          <a:blip r:embed="rId5" cstate="print"/>
          <a:srcRect/>
          <a:stretch>
            <a:fillRect/>
          </a:stretch>
        </p:blipFill>
        <p:spPr bwMode="auto">
          <a:xfrm>
            <a:off x="5829300" y="4487863"/>
            <a:ext cx="512763" cy="503237"/>
          </a:xfrm>
          <a:prstGeom prst="rect">
            <a:avLst/>
          </a:prstGeom>
          <a:noFill/>
          <a:ln w="9525">
            <a:noFill/>
            <a:miter lim="800000"/>
            <a:headEnd/>
            <a:tailEnd/>
          </a:ln>
        </p:spPr>
      </p:pic>
      <p:pic>
        <p:nvPicPr>
          <p:cNvPr id="248" name="Picture 11"/>
          <p:cNvPicPr>
            <a:picLocks noChangeAspect="1" noChangeArrowheads="1"/>
          </p:cNvPicPr>
          <p:nvPr/>
        </p:nvPicPr>
        <p:blipFill>
          <a:blip r:embed="rId4" cstate="print"/>
          <a:srcRect/>
          <a:stretch>
            <a:fillRect/>
          </a:stretch>
        </p:blipFill>
        <p:spPr bwMode="auto">
          <a:xfrm>
            <a:off x="4756150" y="5407025"/>
            <a:ext cx="165100" cy="161925"/>
          </a:xfrm>
          <a:prstGeom prst="rect">
            <a:avLst/>
          </a:prstGeom>
          <a:noFill/>
          <a:ln w="9525">
            <a:noFill/>
            <a:miter lim="800000"/>
            <a:headEnd/>
            <a:tailEnd/>
          </a:ln>
        </p:spPr>
      </p:pic>
      <p:pic>
        <p:nvPicPr>
          <p:cNvPr id="249" name="Picture 12"/>
          <p:cNvPicPr>
            <a:picLocks noChangeAspect="1" noChangeArrowheads="1"/>
          </p:cNvPicPr>
          <p:nvPr/>
        </p:nvPicPr>
        <p:blipFill>
          <a:blip r:embed="rId6" cstate="print"/>
          <a:srcRect/>
          <a:stretch>
            <a:fillRect/>
          </a:stretch>
        </p:blipFill>
        <p:spPr bwMode="auto">
          <a:xfrm>
            <a:off x="5572125" y="6175375"/>
            <a:ext cx="177800" cy="173038"/>
          </a:xfrm>
          <a:prstGeom prst="rect">
            <a:avLst/>
          </a:prstGeom>
          <a:noFill/>
          <a:ln w="9525">
            <a:noFill/>
            <a:miter lim="800000"/>
            <a:headEnd/>
            <a:tailEnd/>
          </a:ln>
        </p:spPr>
      </p:pic>
      <p:pic>
        <p:nvPicPr>
          <p:cNvPr id="250" name="Picture 13"/>
          <p:cNvPicPr>
            <a:picLocks noChangeAspect="1" noChangeArrowheads="1"/>
          </p:cNvPicPr>
          <p:nvPr/>
        </p:nvPicPr>
        <p:blipFill>
          <a:blip r:embed="rId7" cstate="print"/>
          <a:srcRect/>
          <a:stretch>
            <a:fillRect/>
          </a:stretch>
        </p:blipFill>
        <p:spPr bwMode="auto">
          <a:xfrm>
            <a:off x="6407150" y="4568825"/>
            <a:ext cx="173038" cy="169863"/>
          </a:xfrm>
          <a:prstGeom prst="rect">
            <a:avLst/>
          </a:prstGeom>
          <a:noFill/>
          <a:ln w="9525">
            <a:noFill/>
            <a:miter lim="800000"/>
            <a:headEnd/>
            <a:tailEnd/>
          </a:ln>
        </p:spPr>
      </p:pic>
      <p:pic>
        <p:nvPicPr>
          <p:cNvPr id="251" name="Picture 14"/>
          <p:cNvPicPr>
            <a:picLocks noChangeAspect="1" noChangeArrowheads="1"/>
          </p:cNvPicPr>
          <p:nvPr/>
        </p:nvPicPr>
        <p:blipFill>
          <a:blip r:embed="rId8" cstate="print"/>
          <a:srcRect/>
          <a:stretch>
            <a:fillRect/>
          </a:stretch>
        </p:blipFill>
        <p:spPr bwMode="auto">
          <a:xfrm>
            <a:off x="6599238" y="4383088"/>
            <a:ext cx="185737" cy="180975"/>
          </a:xfrm>
          <a:prstGeom prst="rect">
            <a:avLst/>
          </a:prstGeom>
          <a:noFill/>
          <a:ln w="9525">
            <a:noFill/>
            <a:miter lim="800000"/>
            <a:headEnd/>
            <a:tailEnd/>
          </a:ln>
        </p:spPr>
      </p:pic>
      <p:pic>
        <p:nvPicPr>
          <p:cNvPr id="252" name="Picture 15"/>
          <p:cNvPicPr>
            <a:picLocks noChangeAspect="1" noChangeArrowheads="1"/>
          </p:cNvPicPr>
          <p:nvPr/>
        </p:nvPicPr>
        <p:blipFill>
          <a:blip r:embed="rId9" cstate="print"/>
          <a:srcRect/>
          <a:stretch>
            <a:fillRect/>
          </a:stretch>
        </p:blipFill>
        <p:spPr bwMode="auto">
          <a:xfrm>
            <a:off x="7567613" y="2681288"/>
            <a:ext cx="163512" cy="160337"/>
          </a:xfrm>
          <a:prstGeom prst="rect">
            <a:avLst/>
          </a:prstGeom>
          <a:noFill/>
          <a:ln w="9525">
            <a:noFill/>
            <a:miter lim="800000"/>
            <a:headEnd/>
            <a:tailEnd/>
          </a:ln>
        </p:spPr>
      </p:pic>
      <p:graphicFrame>
        <p:nvGraphicFramePr>
          <p:cNvPr id="253" name="Group 38"/>
          <p:cNvGraphicFramePr>
            <a:graphicFrameLocks noGrp="1"/>
          </p:cNvGraphicFramePr>
          <p:nvPr/>
        </p:nvGraphicFramePr>
        <p:xfrm>
          <a:off x="1039139" y="1711299"/>
          <a:ext cx="3317526" cy="5025131"/>
        </p:xfrm>
        <a:graphic>
          <a:graphicData uri="http://schemas.openxmlformats.org/drawingml/2006/table">
            <a:tbl>
              <a:tblPr/>
              <a:tblGrid>
                <a:gridCol w="3317526"/>
              </a:tblGrid>
              <a:tr h="7966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solidFill>
                              <a:srgbClr val="FFC000"/>
                            </a:solidFill>
                          </a:ln>
                          <a:solidFill>
                            <a:srgbClr val="FFC000"/>
                          </a:solidFill>
                          <a:effectLst>
                            <a:outerShdw blurRad="38100" dist="38100" dir="2700000" algn="tl">
                              <a:srgbClr val="000000">
                                <a:alpha val="43137"/>
                              </a:srgbClr>
                            </a:outerShdw>
                          </a:effectLst>
                          <a:latin typeface="Arial" charset="0"/>
                        </a:rPr>
                        <a:t>Immediate early gene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solidFill>
                              <a:srgbClr val="FFC000"/>
                            </a:solidFill>
                          </a:ln>
                          <a:solidFill>
                            <a:srgbClr val="FFC000"/>
                          </a:solidFill>
                          <a:effectLst>
                            <a:outerShdw blurRad="38100" dist="38100" dir="2700000" algn="tl">
                              <a:srgbClr val="000000">
                                <a:alpha val="43137"/>
                              </a:srgbClr>
                            </a:outerShdw>
                          </a:effectLst>
                          <a:latin typeface="Arial" charset="0"/>
                        </a:rPr>
                        <a:t>expression:</a:t>
                      </a:r>
                    </a:p>
                  </a:txBody>
                  <a:tcPr marL="90000" marR="90000" marT="46795" marB="46795" horzOverflow="overflow">
                    <a:lnL w="6350" cap="flat" cmpd="sng" algn="ctr">
                      <a:solidFill>
                        <a:srgbClr val="5F5F5F"/>
                      </a:solidFill>
                      <a:prstDash val="solid"/>
                      <a:round/>
                      <a:headEnd type="none" w="med" len="med"/>
                      <a:tailEnd type="none" w="med" len="med"/>
                    </a:lnL>
                    <a:lnR w="6350" cap="flat" cmpd="sng" algn="ctr">
                      <a:solidFill>
                        <a:srgbClr val="5F5F5F"/>
                      </a:solidFill>
                      <a:prstDash val="solid"/>
                      <a:round/>
                      <a:headEnd type="none" w="med" len="med"/>
                      <a:tailEnd type="none" w="med" len="med"/>
                    </a:lnR>
                    <a:lnT w="6350" cap="flat" cmpd="sng" algn="ctr">
                      <a:solidFill>
                        <a:srgbClr val="5F5F5F"/>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tx1"/>
                    </a:solidFill>
                  </a:tcPr>
                </a:tc>
              </a:tr>
              <a:tr h="3998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Arial" charset="0"/>
                        </a:rPr>
                        <a:t>Occurs in neurons</a:t>
                      </a:r>
                    </a:p>
                  </a:txBody>
                  <a:tcPr marL="90000" marR="90000" marT="46795" marB="46795" horzOverflow="overflow">
                    <a:lnL w="6350" cap="flat" cmpd="sng" algn="ctr">
                      <a:solidFill>
                        <a:srgbClr val="5F5F5F"/>
                      </a:solidFill>
                      <a:prstDash val="solid"/>
                      <a:round/>
                      <a:headEnd type="none" w="med" len="med"/>
                      <a:tailEnd type="none" w="med" len="med"/>
                    </a:lnL>
                    <a:lnR w="6350" cap="flat" cmpd="sng" algn="ctr">
                      <a:solidFill>
                        <a:srgbClr val="5F5F5F"/>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5F5F5F"/>
                      </a:solidFill>
                      <a:prstDash val="solid"/>
                      <a:round/>
                      <a:headEnd type="none" w="med" len="med"/>
                      <a:tailEnd type="none" w="med" len="med"/>
                    </a:lnB>
                    <a:lnTlToBr>
                      <a:noFill/>
                    </a:lnTlToBr>
                    <a:lnBlToTr>
                      <a:noFill/>
                    </a:lnBlToTr>
                    <a:solidFill>
                      <a:schemeClr val="tx1"/>
                    </a:solidFill>
                  </a:tcPr>
                </a:tc>
              </a:tr>
              <a:tr h="4013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Arial" charset="0"/>
                        </a:rPr>
                        <a:t>Is rapid (mRNA in minutes)</a:t>
                      </a:r>
                    </a:p>
                  </a:txBody>
                  <a:tcPr marL="90000" marR="90000" marT="46795" marB="46795" horzOverflow="overflow">
                    <a:lnL w="6350" cap="flat" cmpd="sng" algn="ctr">
                      <a:solidFill>
                        <a:srgbClr val="5F5F5F"/>
                      </a:solidFill>
                      <a:prstDash val="solid"/>
                      <a:round/>
                      <a:headEnd type="none" w="med" len="med"/>
                      <a:tailEnd type="none" w="med" len="med"/>
                    </a:lnL>
                    <a:lnR w="6350" cap="flat" cmpd="sng" algn="ctr">
                      <a:solidFill>
                        <a:srgbClr val="5F5F5F"/>
                      </a:solidFill>
                      <a:prstDash val="solid"/>
                      <a:round/>
                      <a:headEnd type="none" w="med" len="med"/>
                      <a:tailEnd type="none" w="med" len="med"/>
                    </a:lnR>
                    <a:lnT w="6350" cap="flat" cmpd="sng" algn="ctr">
                      <a:solidFill>
                        <a:srgbClr val="5F5F5F"/>
                      </a:solidFill>
                      <a:prstDash val="solid"/>
                      <a:round/>
                      <a:headEnd type="none" w="med" len="med"/>
                      <a:tailEnd type="none" w="med" len="med"/>
                    </a:lnT>
                    <a:lnB w="6350" cap="flat" cmpd="sng" algn="ctr">
                      <a:solidFill>
                        <a:srgbClr val="5F5F5F"/>
                      </a:solidFill>
                      <a:prstDash val="solid"/>
                      <a:round/>
                      <a:headEnd type="none" w="med" len="med"/>
                      <a:tailEnd type="none" w="med" len="med"/>
                    </a:lnB>
                    <a:lnTlToBr>
                      <a:noFill/>
                    </a:lnTlToBr>
                    <a:lnBlToTr>
                      <a:noFill/>
                    </a:lnBlToTr>
                    <a:solidFill>
                      <a:schemeClr val="tx1"/>
                    </a:solidFill>
                  </a:tcPr>
                </a:tc>
              </a:tr>
              <a:tr h="4013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smtClean="0">
                          <a:ln>
                            <a:noFill/>
                          </a:ln>
                          <a:solidFill>
                            <a:schemeClr val="bg1"/>
                          </a:solidFill>
                          <a:effectLst/>
                          <a:latin typeface="Arial" charset="0"/>
                        </a:rPr>
                        <a:t>Has low background level</a:t>
                      </a:r>
                    </a:p>
                  </a:txBody>
                  <a:tcPr marL="90000" marR="90000" marT="46795" marB="46795" horzOverflow="overflow">
                    <a:lnL w="6350" cap="flat" cmpd="sng" algn="ctr">
                      <a:solidFill>
                        <a:srgbClr val="5F5F5F"/>
                      </a:solidFill>
                      <a:prstDash val="solid"/>
                      <a:round/>
                      <a:headEnd type="none" w="med" len="med"/>
                      <a:tailEnd type="none" w="med" len="med"/>
                    </a:lnL>
                    <a:lnR w="6350" cap="flat" cmpd="sng" algn="ctr">
                      <a:solidFill>
                        <a:srgbClr val="5F5F5F"/>
                      </a:solidFill>
                      <a:prstDash val="solid"/>
                      <a:round/>
                      <a:headEnd type="none" w="med" len="med"/>
                      <a:tailEnd type="none" w="med" len="med"/>
                    </a:lnR>
                    <a:lnT w="6350" cap="flat" cmpd="sng" algn="ctr">
                      <a:solidFill>
                        <a:srgbClr val="5F5F5F"/>
                      </a:solidFill>
                      <a:prstDash val="solid"/>
                      <a:round/>
                      <a:headEnd type="none" w="med" len="med"/>
                      <a:tailEnd type="none" w="med" len="med"/>
                    </a:lnT>
                    <a:lnB w="6350" cap="flat" cmpd="sng" algn="ctr">
                      <a:solidFill>
                        <a:srgbClr val="5F5F5F"/>
                      </a:solidFill>
                      <a:prstDash val="solid"/>
                      <a:round/>
                      <a:headEnd type="none" w="med" len="med"/>
                      <a:tailEnd type="none" w="med" len="med"/>
                    </a:lnB>
                    <a:lnTlToBr>
                      <a:noFill/>
                    </a:lnTlToBr>
                    <a:lnBlToTr>
                      <a:noFill/>
                    </a:lnBlToTr>
                    <a:solidFill>
                      <a:schemeClr val="tx1"/>
                    </a:solidFill>
                  </a:tcPr>
                </a:tc>
              </a:tr>
              <a:tr h="4589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smtClean="0">
                          <a:ln>
                            <a:noFill/>
                          </a:ln>
                          <a:solidFill>
                            <a:schemeClr val="bg1"/>
                          </a:solidFill>
                          <a:effectLst/>
                          <a:latin typeface="Arial" charset="0"/>
                        </a:rPr>
                        <a:t>Is induced during learning</a:t>
                      </a:r>
                    </a:p>
                  </a:txBody>
                  <a:tcPr marL="90000" marR="90000" marT="46795" marB="46795" horzOverflow="overflow">
                    <a:lnL w="6350" cap="flat" cmpd="sng" algn="ctr">
                      <a:solidFill>
                        <a:srgbClr val="5F5F5F"/>
                      </a:solidFill>
                      <a:prstDash val="solid"/>
                      <a:round/>
                      <a:headEnd type="none" w="med" len="med"/>
                      <a:tailEnd type="none" w="med" len="med"/>
                    </a:lnL>
                    <a:lnR w="6350" cap="flat" cmpd="sng" algn="ctr">
                      <a:solidFill>
                        <a:srgbClr val="5F5F5F"/>
                      </a:solidFill>
                      <a:prstDash val="solid"/>
                      <a:round/>
                      <a:headEnd type="none" w="med" len="med"/>
                      <a:tailEnd type="none" w="med" len="med"/>
                    </a:lnR>
                    <a:lnT w="6350" cap="flat" cmpd="sng" algn="ctr">
                      <a:solidFill>
                        <a:srgbClr val="5F5F5F"/>
                      </a:solidFill>
                      <a:prstDash val="solid"/>
                      <a:round/>
                      <a:headEnd type="none" w="med" len="med"/>
                      <a:tailEnd type="none" w="med" len="med"/>
                    </a:lnT>
                    <a:lnB w="6350" cap="flat" cmpd="sng" algn="ctr">
                      <a:solidFill>
                        <a:srgbClr val="5F5F5F"/>
                      </a:solidFill>
                      <a:prstDash val="solid"/>
                      <a:round/>
                      <a:headEnd type="none" w="med" len="med"/>
                      <a:tailEnd type="none" w="med" len="med"/>
                    </a:lnB>
                    <a:lnTlToBr>
                      <a:noFill/>
                    </a:lnTlToBr>
                    <a:lnBlToTr>
                      <a:noFill/>
                    </a:lnBlToTr>
                    <a:solidFill>
                      <a:schemeClr val="tx1"/>
                    </a:solidFill>
                  </a:tcPr>
                </a:tc>
              </a:tr>
              <a:tr h="583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Arial" charset="0"/>
                        </a:rPr>
                        <a:t>Is distributed over various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Arial" charset="0"/>
                        </a:rPr>
                        <a:t>brain areas</a:t>
                      </a:r>
                    </a:p>
                  </a:txBody>
                  <a:tcPr marL="90000" marR="90000" marT="46795" marB="46795" anchor="ctr" horzOverflow="overflow">
                    <a:lnL w="6350" cap="flat" cmpd="sng" algn="ctr">
                      <a:solidFill>
                        <a:srgbClr val="5F5F5F"/>
                      </a:solidFill>
                      <a:prstDash val="solid"/>
                      <a:round/>
                      <a:headEnd type="none" w="med" len="med"/>
                      <a:tailEnd type="none" w="med" len="med"/>
                    </a:lnL>
                    <a:lnR w="6350" cap="flat" cmpd="sng" algn="ctr">
                      <a:solidFill>
                        <a:srgbClr val="5F5F5F"/>
                      </a:solidFill>
                      <a:prstDash val="solid"/>
                      <a:round/>
                      <a:headEnd type="none" w="med" len="med"/>
                      <a:tailEnd type="none" w="med" len="med"/>
                    </a:lnR>
                    <a:lnT w="6350" cap="flat" cmpd="sng" algn="ctr">
                      <a:solidFill>
                        <a:srgbClr val="5F5F5F"/>
                      </a:solidFill>
                      <a:prstDash val="solid"/>
                      <a:round/>
                      <a:headEnd type="none" w="med" len="med"/>
                      <a:tailEnd type="none" w="med" len="med"/>
                    </a:lnT>
                    <a:lnB w="6350" cap="flat" cmpd="sng" algn="ctr">
                      <a:solidFill>
                        <a:srgbClr val="5F5F5F"/>
                      </a:solidFill>
                      <a:prstDash val="solid"/>
                      <a:round/>
                      <a:headEnd type="none" w="med" len="med"/>
                      <a:tailEnd type="none" w="med" len="med"/>
                    </a:lnB>
                    <a:lnTlToBr>
                      <a:noFill/>
                    </a:lnTlToBr>
                    <a:lnBlToTr>
                      <a:noFill/>
                    </a:lnBlToTr>
                    <a:solidFill>
                      <a:schemeClr val="tx1"/>
                    </a:solidFill>
                  </a:tcPr>
                </a:tc>
              </a:tr>
              <a:tr h="6406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bg1"/>
                          </a:solidFill>
                          <a:effectLst/>
                          <a:latin typeface="Arial" charset="0"/>
                        </a:rPr>
                        <a:t>Depends on NMDA-R activity</a:t>
                      </a:r>
                    </a:p>
                  </a:txBody>
                  <a:tcPr marL="90000" marR="90000" marT="46795" marB="46795" anchor="ctr" horzOverflow="overflow">
                    <a:lnL w="6350" cap="flat" cmpd="sng" algn="ctr">
                      <a:solidFill>
                        <a:srgbClr val="5F5F5F"/>
                      </a:solidFill>
                      <a:prstDash val="solid"/>
                      <a:round/>
                      <a:headEnd type="none" w="med" len="med"/>
                      <a:tailEnd type="none" w="med" len="med"/>
                    </a:lnL>
                    <a:lnR w="6350" cap="flat" cmpd="sng" algn="ctr">
                      <a:solidFill>
                        <a:srgbClr val="5F5F5F"/>
                      </a:solidFill>
                      <a:prstDash val="solid"/>
                      <a:round/>
                      <a:headEnd type="none" w="med" len="med"/>
                      <a:tailEnd type="none" w="med" len="med"/>
                    </a:lnR>
                    <a:lnT w="6350" cap="flat" cmpd="sng" algn="ctr">
                      <a:solidFill>
                        <a:srgbClr val="5F5F5F"/>
                      </a:solidFill>
                      <a:prstDash val="solid"/>
                      <a:round/>
                      <a:headEnd type="none" w="med" len="med"/>
                      <a:tailEnd type="none" w="med" len="med"/>
                    </a:lnT>
                    <a:lnB w="6350" cap="flat" cmpd="sng" algn="ctr">
                      <a:solidFill>
                        <a:srgbClr val="5F5F5F"/>
                      </a:solidFill>
                      <a:prstDash val="solid"/>
                      <a:round/>
                      <a:headEnd type="none" w="med" len="med"/>
                      <a:tailEnd type="none" w="med" len="med"/>
                    </a:lnB>
                    <a:lnTlToBr>
                      <a:noFill/>
                    </a:lnTlToBr>
                    <a:lnBlToTr>
                      <a:noFill/>
                    </a:lnBlToTr>
                    <a:solidFill>
                      <a:schemeClr val="tx1"/>
                    </a:solidFill>
                  </a:tcPr>
                </a:tc>
              </a:tr>
              <a:tr h="6436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smtClean="0">
                          <a:ln>
                            <a:noFill/>
                          </a:ln>
                          <a:solidFill>
                            <a:schemeClr val="bg1"/>
                          </a:solidFill>
                          <a:effectLst/>
                          <a:latin typeface="Arial" charset="0"/>
                        </a:rPr>
                        <a:t>Is involved in long-term changes of neuronal properties</a:t>
                      </a:r>
                    </a:p>
                  </a:txBody>
                  <a:tcPr marL="90000" marR="90000" marT="46795" marB="46795" horzOverflow="overflow">
                    <a:lnL w="6350" cap="flat" cmpd="sng" algn="ctr">
                      <a:solidFill>
                        <a:srgbClr val="5F5F5F"/>
                      </a:solidFill>
                      <a:prstDash val="solid"/>
                      <a:round/>
                      <a:headEnd type="none" w="med" len="med"/>
                      <a:tailEnd type="none" w="med" len="med"/>
                    </a:lnL>
                    <a:lnR w="6350" cap="flat" cmpd="sng" algn="ctr">
                      <a:solidFill>
                        <a:srgbClr val="5F5F5F"/>
                      </a:solidFill>
                      <a:prstDash val="solid"/>
                      <a:round/>
                      <a:headEnd type="none" w="med" len="med"/>
                      <a:tailEnd type="none" w="med" len="med"/>
                    </a:lnR>
                    <a:lnT w="6350" cap="flat" cmpd="sng" algn="ctr">
                      <a:solidFill>
                        <a:srgbClr val="5F5F5F"/>
                      </a:solidFill>
                      <a:prstDash val="solid"/>
                      <a:round/>
                      <a:headEnd type="none" w="med" len="med"/>
                      <a:tailEnd type="none" w="med" len="med"/>
                    </a:lnT>
                    <a:lnB w="6350" cap="flat" cmpd="sng" algn="ctr">
                      <a:solidFill>
                        <a:srgbClr val="5F5F5F"/>
                      </a:solidFill>
                      <a:prstDash val="solid"/>
                      <a:round/>
                      <a:headEnd type="none" w="med" len="med"/>
                      <a:tailEnd type="none" w="med" len="med"/>
                    </a:lnB>
                    <a:lnTlToBr>
                      <a:noFill/>
                    </a:lnTlToBr>
                    <a:lnBlToTr>
                      <a:noFill/>
                    </a:lnBlToTr>
                    <a:solidFill>
                      <a:schemeClr val="tx1"/>
                    </a:solidFill>
                  </a:tcPr>
                </a:tc>
              </a:tr>
              <a:tr h="6709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dirty="0" smtClean="0">
                          <a:ln>
                            <a:noFill/>
                          </a:ln>
                          <a:solidFill>
                            <a:schemeClr val="bg1"/>
                          </a:solidFill>
                          <a:effectLst/>
                          <a:latin typeface="Arial" charset="0"/>
                        </a:rPr>
                        <a:t>Is required for consolidation of  long-term memory</a:t>
                      </a:r>
                    </a:p>
                  </a:txBody>
                  <a:tcPr marL="90000" marR="90000" marT="46795" marB="46795" horzOverflow="overflow">
                    <a:lnL w="6350" cap="flat" cmpd="sng" algn="ctr">
                      <a:solidFill>
                        <a:srgbClr val="5F5F5F"/>
                      </a:solidFill>
                      <a:prstDash val="solid"/>
                      <a:round/>
                      <a:headEnd type="none" w="med" len="med"/>
                      <a:tailEnd type="none" w="med" len="med"/>
                    </a:lnL>
                    <a:lnR w="6350" cap="flat" cmpd="sng" algn="ctr">
                      <a:solidFill>
                        <a:srgbClr val="5F5F5F"/>
                      </a:solidFill>
                      <a:prstDash val="solid"/>
                      <a:round/>
                      <a:headEnd type="none" w="med" len="med"/>
                      <a:tailEnd type="none" w="med" len="med"/>
                    </a:lnR>
                    <a:lnT w="6350" cap="flat" cmpd="sng" algn="ctr">
                      <a:solidFill>
                        <a:srgbClr val="5F5F5F"/>
                      </a:solidFill>
                      <a:prstDash val="solid"/>
                      <a:round/>
                      <a:headEnd type="none" w="med" len="med"/>
                      <a:tailEnd type="none" w="med" len="med"/>
                    </a:lnT>
                    <a:lnB w="6350" cap="flat" cmpd="sng" algn="ctr">
                      <a:solidFill>
                        <a:srgbClr val="5F5F5F"/>
                      </a:solidFill>
                      <a:prstDash val="solid"/>
                      <a:round/>
                      <a:headEnd type="none" w="med" len="med"/>
                      <a:tailEnd type="none" w="med" len="med"/>
                    </a:lnB>
                    <a:lnTlToBr>
                      <a:noFill/>
                    </a:lnTlToBr>
                    <a:lnBlToTr>
                      <a:noFill/>
                    </a:lnBlToTr>
                    <a:solidFill>
                      <a:schemeClr val="tx1"/>
                    </a:solidFill>
                  </a:tcPr>
                </a:tc>
              </a:tr>
            </a:tbl>
          </a:graphicData>
        </a:graphic>
      </p:graphicFrame>
      <p:sp>
        <p:nvSpPr>
          <p:cNvPr id="119824" name="TextBox 30"/>
          <p:cNvSpPr txBox="1">
            <a:spLocks noChangeArrowheads="1"/>
          </p:cNvSpPr>
          <p:nvPr/>
        </p:nvSpPr>
        <p:spPr bwMode="auto">
          <a:xfrm>
            <a:off x="311150" y="1138238"/>
            <a:ext cx="8628063" cy="415925"/>
          </a:xfrm>
          <a:prstGeom prst="rect">
            <a:avLst/>
          </a:prstGeom>
          <a:noFill/>
          <a:ln w="9525">
            <a:noFill/>
            <a:miter lim="800000"/>
            <a:headEnd/>
            <a:tailEnd/>
          </a:ln>
        </p:spPr>
        <p:txBody>
          <a:bodyPr wrap="none">
            <a:spAutoFit/>
          </a:bodyPr>
          <a:lstStyle/>
          <a:p>
            <a:r>
              <a:rPr lang="en-US" sz="2100" b="1">
                <a:solidFill>
                  <a:srgbClr val="FFC000"/>
                </a:solidFill>
                <a:latin typeface="Calibri" pitchFamily="34" charset="0"/>
              </a:rPr>
              <a:t>Immediate early gene expression as cellular reporter for memory formation</a:t>
            </a:r>
            <a:endParaRPr lang="ru-RU" sz="2100" b="1">
              <a:solidFill>
                <a:srgbClr val="FFC000"/>
              </a:solidFill>
              <a:latin typeface="Calibri" pitchFamily="34" charset="0"/>
            </a:endParaRPr>
          </a:p>
        </p:txBody>
      </p:sp>
      <p:sp>
        <p:nvSpPr>
          <p:cNvPr id="6" name="Выноска со стрелкой вверх 5"/>
          <p:cNvSpPr/>
          <p:nvPr/>
        </p:nvSpPr>
        <p:spPr>
          <a:xfrm>
            <a:off x="5622925" y="4965700"/>
            <a:ext cx="987425" cy="742950"/>
          </a:xfrm>
          <a:prstGeom prst="upArrowCallout">
            <a:avLst>
              <a:gd name="adj1" fmla="val 25000"/>
              <a:gd name="adj2" fmla="val 25000"/>
              <a:gd name="adj3" fmla="val 25000"/>
              <a:gd name="adj4" fmla="val 59850"/>
            </a:avLst>
          </a:prstGeom>
        </p:spPr>
        <p:style>
          <a:lnRef idx="3">
            <a:schemeClr val="lt1"/>
          </a:lnRef>
          <a:fillRef idx="1">
            <a:schemeClr val="accent4"/>
          </a:fillRef>
          <a:effectRef idx="1">
            <a:schemeClr val="accent4"/>
          </a:effectRef>
          <a:fontRef idx="minor">
            <a:schemeClr val="lt1"/>
          </a:fontRef>
        </p:style>
        <p:txBody>
          <a:bodyPr anchor="ctr"/>
          <a:lstStyle/>
          <a:p>
            <a:pPr algn="ctr" fontAlgn="auto">
              <a:spcBef>
                <a:spcPts val="0"/>
              </a:spcBef>
              <a:spcAft>
                <a:spcPts val="0"/>
              </a:spcAft>
              <a:defRPr/>
            </a:pPr>
            <a:r>
              <a:rPr lang="en-US" sz="1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ENGRAM CELL</a:t>
            </a:r>
            <a:endParaRPr lang="ru-RU" sz="1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nodeType="clickEffect">
                                  <p:stCondLst>
                                    <p:cond delay="0"/>
                                  </p:stCondLst>
                                  <p:childTnLst>
                                    <p:animMotion origin="layout" path="M 0.00972 -0.00648 C 0.03559 -0.02129 0.06163 -0.03588 0.07986 -0.04676 C 0.09809 -0.05787 0.11267 -0.06805 0.11927 -0.07222 " pathEditMode="relative" rAng="0" ptsTypes="AAA">
                                      <p:cBhvr>
                                        <p:cTn id="6" dur="500" fill="hold"/>
                                        <p:tgtEl>
                                          <p:spTgt spid="248"/>
                                        </p:tgtEl>
                                        <p:attrNameLst>
                                          <p:attrName>ppt_x</p:attrName>
                                          <p:attrName>ppt_y</p:attrName>
                                        </p:attrNameLst>
                                      </p:cBhvr>
                                      <p:rCtr x="5469" y="-3287"/>
                                    </p:animMotion>
                                  </p:childTnLst>
                                </p:cTn>
                              </p:par>
                              <p:par>
                                <p:cTn id="7" presetID="0" presetClass="path" presetSubtype="0" repeatCount="indefinite" accel="50000" decel="50000" fill="hold" nodeType="withEffect">
                                  <p:stCondLst>
                                    <p:cond delay="0"/>
                                  </p:stCondLst>
                                  <p:childTnLst>
                                    <p:animMotion origin="layout" path="M 5E-6 3.7037E-6 C 0.00608 0.01412 0.01251 0.0287 0.01893 0.04421 C 0.02553 0.05949 0.03612 0.08449 0.03994 0.09305 " pathEditMode="relative" rAng="0" ptsTypes="AAA">
                                      <p:cBhvr>
                                        <p:cTn id="8" dur="500" fill="hold"/>
                                        <p:tgtEl>
                                          <p:spTgt spid="246"/>
                                        </p:tgtEl>
                                        <p:attrNameLst>
                                          <p:attrName>ppt_x</p:attrName>
                                          <p:attrName>ppt_y</p:attrName>
                                        </p:attrNameLst>
                                      </p:cBhvr>
                                      <p:rCtr x="1997" y="4653"/>
                                    </p:animMotion>
                                  </p:childTnLst>
                                </p:cTn>
                              </p:par>
                              <p:par>
                                <p:cTn id="9" presetID="0" presetClass="path" presetSubtype="0" repeatCount="indefinite" accel="50000" decel="50000" fill="hold" nodeType="withEffect">
                                  <p:stCondLst>
                                    <p:cond delay="0"/>
                                  </p:stCondLst>
                                  <p:childTnLst>
                                    <p:animMotion origin="layout" path="M 2.77778E-6 -2.96296E-6 C 0.00034 -0.00393 2.77778E-6 -0.0081 0.00121 -0.0118 C 0.00191 -0.01365 0.00468 -0.01319 0.00521 -0.01527 C 0.00903 -0.03032 0.00712 -0.04398 0.01441 -0.0574 C 0.01823 -0.07176 0.01458 -0.05671 0.01718 -0.08958 C 0.01805 -0.10231 0.021 -0.11921 0.02517 -0.13032 C 0.02673 -0.15393 0.02639 -0.14375 0.02639 -0.16041 " pathEditMode="relative" rAng="0" ptsTypes="AAAAAAA">
                                      <p:cBhvr>
                                        <p:cTn id="10" dur="500" fill="hold"/>
                                        <p:tgtEl>
                                          <p:spTgt spid="249"/>
                                        </p:tgtEl>
                                        <p:attrNameLst>
                                          <p:attrName>ppt_x</p:attrName>
                                          <p:attrName>ppt_y</p:attrName>
                                        </p:attrNameLst>
                                      </p:cBhvr>
                                      <p:rCtr x="1319" y="-8032"/>
                                    </p:animMotion>
                                  </p:childTnLst>
                                </p:cTn>
                              </p:par>
                            </p:childTnLst>
                          </p:cTn>
                        </p:par>
                        <p:par>
                          <p:cTn id="11" fill="hold">
                            <p:stCondLst>
                              <p:cond delay="500"/>
                            </p:stCondLst>
                            <p:childTnLst>
                              <p:par>
                                <p:cTn id="12" presetID="0" presetClass="path" presetSubtype="0" repeatCount="indefinite" accel="50000" decel="50000" fill="hold" nodeType="afterEffect">
                                  <p:stCondLst>
                                    <p:cond delay="0"/>
                                  </p:stCondLst>
                                  <p:childTnLst>
                                    <p:animMotion origin="layout" path="M 0.01024 -0.01065 C 0.01788 -0.01134 0.02535 -0.01227 0.03229 -0.01551 C 0.03472 -0.01666 0.03767 -0.0169 0.03993 -0.01782 C 0.04132 -0.01805 0.04392 -0.01898 0.04358 -0.01875 C 0.05035 -0.03078 0.04601 -0.02731 0.05642 -0.03403 C 0.05903 -0.03148 0.06354 -0.03333 0.06354 -0.0331 C 0.06684 -0.03773 0.07361 -0.04375 0.07812 -0.04629 C 0.08108 -0.05578 0.08472 -0.06088 0.09219 -0.06342 C 0.09323 -0.06481 0.09427 -0.06666 0.09514 -0.06782 C 0.09653 -0.06921 0.09809 -0.06921 0.09896 -0.0706 C 0.10625 -0.08102 0.09323 -0.07014 0.10434 -0.07824 C 0.11042 -0.08889 0.10781 -0.08449 0.11337 -0.09143 C 0.11545 -0.10092 0.11528 -0.10162 0.12049 -0.10532 C 0.12621 -0.11713 0.1283 -0.13102 0.13056 -0.14444 C 0.13108 -0.16991 0.13316 -0.20486 0.12621 -0.23009 C 0.12708 -0.23518 0.12951 -0.24051 0.12969 -0.24583 C 0.12969 -0.24768 0.12743 -0.25046 0.12726 -0.25046 " pathEditMode="relative" rAng="300000" ptsTypes="AAAAAAAAAAAAAAAAA">
                                      <p:cBhvr>
                                        <p:cTn id="13" dur="500" fill="hold"/>
                                        <p:tgtEl>
                                          <p:spTgt spid="250"/>
                                        </p:tgtEl>
                                        <p:attrNameLst>
                                          <p:attrName>ppt_x</p:attrName>
                                          <p:attrName>ppt_y</p:attrName>
                                        </p:attrNameLst>
                                      </p:cBhvr>
                                      <p:rCtr x="6354" y="-11944"/>
                                    </p:animMotion>
                                  </p:childTnLst>
                                </p:cTn>
                              </p:par>
                              <p:par>
                                <p:cTn id="14" presetID="0" presetClass="path" presetSubtype="0" repeatCount="indefinite" accel="50000" decel="50000" fill="hold" nodeType="withEffect">
                                  <p:stCondLst>
                                    <p:cond delay="0"/>
                                  </p:stCondLst>
                                  <p:childTnLst>
                                    <p:animMotion origin="layout" path="M -8.33333E-7 0.00973 C 0.01094 0.01667 0.00955 0.0345 0.00243 0.04676 C 0.00556 0.06806 0.01024 0.08913 0.01736 0.10857 C 0.02188 0.12038 0.01684 0.1169 0.02413 0.11991 C 0.02708 0.13218 0.02257 0.11852 0.02934 0.12663 C 0.03038 0.12778 0.03004 0.1301 0.03073 0.13125 C 0.03264 0.13403 0.03611 0.13496 0.03889 0.13612 C 0.04392 0.14538 0.04219 0.14561 0.04948 0.14908 C 0.05226 0.1507 0.05504 0.15139 0.05764 0.15255 C 0.05903 0.15301 0.06181 0.15417 0.06181 0.1544 C 0.06875 0.16598 0.08681 0.16297 0.0967 0.16343 C 0.11858 0.17246 0.13854 0.17153 0.16129 0.17153 " pathEditMode="relative" rAng="0" ptsTypes="AAAAAAAAAAAA">
                                      <p:cBhvr>
                                        <p:cTn id="15" dur="500" fill="hold"/>
                                        <p:tgtEl>
                                          <p:spTgt spid="251"/>
                                        </p:tgtEl>
                                        <p:attrNameLst>
                                          <p:attrName>ppt_x</p:attrName>
                                          <p:attrName>ppt_y</p:attrName>
                                        </p:attrNameLst>
                                      </p:cBhvr>
                                      <p:rCtr x="8056" y="8079"/>
                                    </p:animMotion>
                                  </p:childTnLst>
                                </p:cTn>
                              </p:par>
                              <p:par>
                                <p:cTn id="16" presetID="0" presetClass="path" presetSubtype="0" repeatCount="indefinite" accel="50000" decel="50000" fill="hold" nodeType="withEffect">
                                  <p:stCondLst>
                                    <p:cond delay="0"/>
                                  </p:stCondLst>
                                  <p:childTnLst>
                                    <p:animMotion origin="layout" path="M 1.66667E-6 3.7037E-6 C 0.00087 0.00324 0.00364 0.00601 0.00364 0.00949 C 0.00364 0.02777 0.00312 0.06319 -0.01077 0.07546 C -0.01476 0.09143 -0.00833 0.06898 -0.01563 0.08333 C -0.02222 0.09606 -0.01111 0.08472 -0.02049 0.09305 C -0.02431 0.10046 -0.02934 0.10393 -0.03368 0.11064 C -0.03455 0.11203 -0.0349 0.11435 -0.03611 0.11551 C -0.03715 0.11666 -0.03854 0.11643 -0.03976 0.11713 C -0.0474 0.12222 -0.05573 0.12639 -0.06389 0.13009 C -0.0717 0.13819 -0.06736 0.13958 -0.07222 0.1493 C -0.07361 0.15671 -0.07344 0.15949 -0.0783 0.16342 C -0.08038 0.17176 -0.08038 0.18495 -0.08663 0.18935 " pathEditMode="relative" rAng="0" ptsTypes="AAAAAAAAAAAA">
                                      <p:cBhvr>
                                        <p:cTn id="17" dur="500" fill="hold"/>
                                        <p:tgtEl>
                                          <p:spTgt spid="252"/>
                                        </p:tgtEl>
                                        <p:attrNameLst>
                                          <p:attrName>ppt_x</p:attrName>
                                          <p:attrName>ppt_y</p:attrName>
                                        </p:attrNameLst>
                                      </p:cBhvr>
                                      <p:rCtr x="-4149" y="9468"/>
                                    </p:animMotion>
                                  </p:childTnLst>
                                </p:cTn>
                              </p:par>
                            </p:childTnLst>
                          </p:cTn>
                        </p:par>
                        <p:par>
                          <p:cTn id="18" fill="hold">
                            <p:stCondLst>
                              <p:cond delay="1000"/>
                            </p:stCondLst>
                            <p:childTnLst>
                              <p:par>
                                <p:cTn id="19" presetID="55" presetClass="entr" presetSubtype="0" fill="hold" nodeType="afterEffect">
                                  <p:stCondLst>
                                    <p:cond delay="5000"/>
                                  </p:stCondLst>
                                  <p:childTnLst>
                                    <p:set>
                                      <p:cBhvr>
                                        <p:cTn id="20" dur="1" fill="hold">
                                          <p:stCondLst>
                                            <p:cond delay="0"/>
                                          </p:stCondLst>
                                        </p:cTn>
                                        <p:tgtEl>
                                          <p:spTgt spid="247"/>
                                        </p:tgtEl>
                                        <p:attrNameLst>
                                          <p:attrName>style.visibility</p:attrName>
                                        </p:attrNameLst>
                                      </p:cBhvr>
                                      <p:to>
                                        <p:strVal val="visible"/>
                                      </p:to>
                                    </p:set>
                                    <p:anim calcmode="lin" valueType="num">
                                      <p:cBhvr>
                                        <p:cTn id="21" dur="5000" fill="hold"/>
                                        <p:tgtEl>
                                          <p:spTgt spid="247"/>
                                        </p:tgtEl>
                                        <p:attrNameLst>
                                          <p:attrName>ppt_w</p:attrName>
                                        </p:attrNameLst>
                                      </p:cBhvr>
                                      <p:tavLst>
                                        <p:tav tm="0">
                                          <p:val>
                                            <p:strVal val="#ppt_w*0.70"/>
                                          </p:val>
                                        </p:tav>
                                        <p:tav tm="100000">
                                          <p:val>
                                            <p:strVal val="#ppt_w"/>
                                          </p:val>
                                        </p:tav>
                                      </p:tavLst>
                                    </p:anim>
                                    <p:anim calcmode="lin" valueType="num">
                                      <p:cBhvr>
                                        <p:cTn id="22" dur="5000" fill="hold"/>
                                        <p:tgtEl>
                                          <p:spTgt spid="247"/>
                                        </p:tgtEl>
                                        <p:attrNameLst>
                                          <p:attrName>ppt_h</p:attrName>
                                        </p:attrNameLst>
                                      </p:cBhvr>
                                      <p:tavLst>
                                        <p:tav tm="0">
                                          <p:val>
                                            <p:strVal val="#ppt_h"/>
                                          </p:val>
                                        </p:tav>
                                        <p:tav tm="100000">
                                          <p:val>
                                            <p:strVal val="#ppt_h"/>
                                          </p:val>
                                        </p:tav>
                                      </p:tavLst>
                                    </p:anim>
                                    <p:animEffect transition="in" filter="fade">
                                      <p:cBhvr>
                                        <p:cTn id="23" dur="5000"/>
                                        <p:tgtEl>
                                          <p:spTgt spid="24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58750" y="434975"/>
            <a:ext cx="7535863" cy="523875"/>
          </a:xfrm>
          <a:prstGeom prst="rect">
            <a:avLst/>
          </a:prstGeom>
          <a:noFill/>
        </p:spPr>
        <p:txBody>
          <a:bodyPr wrap="none">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Today – direct visualization of memory in the brain</a:t>
            </a:r>
            <a:endParaRPr lang="ru-RU" sz="2800" dirty="0">
              <a:solidFill>
                <a:prstClr val="white"/>
              </a:solidFill>
              <a:effectLst>
                <a:outerShdw blurRad="38100" dist="38100" dir="2700000" algn="tl">
                  <a:srgbClr val="000000">
                    <a:alpha val="43137"/>
                  </a:srgbClr>
                </a:outerShdw>
              </a:effectLst>
              <a:latin typeface="+mn-lt"/>
              <a:cs typeface="+mn-cs"/>
            </a:endParaRPr>
          </a:p>
        </p:txBody>
      </p:sp>
      <p:grpSp>
        <p:nvGrpSpPr>
          <p:cNvPr id="121862"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21874"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21875"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21876"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21877"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21878"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21879"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21880"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21881"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21882"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21883"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21884"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21885"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21886"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21887"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21888"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grpSp>
        <p:nvGrpSpPr>
          <p:cNvPr id="121863" name="Group 9"/>
          <p:cNvGrpSpPr>
            <a:grpSpLocks/>
          </p:cNvGrpSpPr>
          <p:nvPr/>
        </p:nvGrpSpPr>
        <p:grpSpPr bwMode="auto">
          <a:xfrm>
            <a:off x="908050" y="1577975"/>
            <a:ext cx="7088188" cy="4291013"/>
            <a:chOff x="740" y="1080"/>
            <a:chExt cx="4465" cy="2703"/>
          </a:xfrm>
        </p:grpSpPr>
        <p:pic>
          <p:nvPicPr>
            <p:cNvPr id="121865" name="Picture 10" descr="mnemoscreen"/>
            <p:cNvPicPr>
              <a:picLocks noChangeAspect="1" noChangeArrowheads="1"/>
            </p:cNvPicPr>
            <p:nvPr/>
          </p:nvPicPr>
          <p:blipFill>
            <a:blip r:embed="rId3" cstate="print"/>
            <a:srcRect l="949" t="877" r="638" b="60245"/>
            <a:stretch>
              <a:fillRect/>
            </a:stretch>
          </p:blipFill>
          <p:spPr bwMode="auto">
            <a:xfrm>
              <a:off x="748" y="1080"/>
              <a:ext cx="4457" cy="1096"/>
            </a:xfrm>
            <a:prstGeom prst="rect">
              <a:avLst/>
            </a:prstGeom>
            <a:noFill/>
            <a:ln w="9525">
              <a:noFill/>
              <a:miter lim="800000"/>
              <a:headEnd/>
              <a:tailEnd/>
            </a:ln>
          </p:spPr>
        </p:pic>
        <p:grpSp>
          <p:nvGrpSpPr>
            <p:cNvPr id="121866" name="Group 11"/>
            <p:cNvGrpSpPr>
              <a:grpSpLocks/>
            </p:cNvGrpSpPr>
            <p:nvPr/>
          </p:nvGrpSpPr>
          <p:grpSpPr bwMode="auto">
            <a:xfrm>
              <a:off x="740" y="2284"/>
              <a:ext cx="4451" cy="1499"/>
              <a:chOff x="1208" y="2704"/>
              <a:chExt cx="4417" cy="1612"/>
            </a:xfrm>
          </p:grpSpPr>
          <p:pic>
            <p:nvPicPr>
              <p:cNvPr id="121867" name="Picture 12"/>
              <p:cNvPicPr>
                <a:picLocks noChangeAspect="1" noChangeArrowheads="1"/>
              </p:cNvPicPr>
              <p:nvPr/>
            </p:nvPicPr>
            <p:blipFill>
              <a:blip r:embed="rId4" cstate="print">
                <a:lum contrast="34000"/>
              </a:blip>
              <a:srcRect l="12399" r="37924" b="26308"/>
              <a:stretch>
                <a:fillRect/>
              </a:stretch>
            </p:blipFill>
            <p:spPr bwMode="auto">
              <a:xfrm>
                <a:off x="2708" y="2704"/>
                <a:ext cx="1395" cy="1399"/>
              </a:xfrm>
              <a:prstGeom prst="rect">
                <a:avLst/>
              </a:prstGeom>
              <a:noFill/>
              <a:ln w="19050">
                <a:solidFill>
                  <a:srgbClr val="4D4D4D"/>
                </a:solidFill>
                <a:miter lim="800000"/>
                <a:headEnd/>
                <a:tailEnd/>
              </a:ln>
            </p:spPr>
          </p:pic>
          <p:pic>
            <p:nvPicPr>
              <p:cNvPr id="121868" name="Picture 13"/>
              <p:cNvPicPr>
                <a:picLocks noChangeAspect="1" noChangeArrowheads="1"/>
              </p:cNvPicPr>
              <p:nvPr/>
            </p:nvPicPr>
            <p:blipFill>
              <a:blip r:embed="rId5" cstate="print"/>
              <a:srcRect t="1680" b="30072"/>
              <a:stretch>
                <a:fillRect/>
              </a:stretch>
            </p:blipFill>
            <p:spPr bwMode="auto">
              <a:xfrm>
                <a:off x="4261" y="2707"/>
                <a:ext cx="1364" cy="1397"/>
              </a:xfrm>
              <a:prstGeom prst="rect">
                <a:avLst/>
              </a:prstGeom>
              <a:noFill/>
              <a:ln w="19050">
                <a:solidFill>
                  <a:schemeClr val="bg2"/>
                </a:solidFill>
                <a:miter lim="800000"/>
                <a:headEnd/>
                <a:tailEnd/>
              </a:ln>
            </p:spPr>
          </p:pic>
          <p:pic>
            <p:nvPicPr>
              <p:cNvPr id="121869" name="Picture 14" descr="sveta-Fos 1"/>
              <p:cNvPicPr>
                <a:picLocks noChangeAspect="1" noChangeArrowheads="1"/>
              </p:cNvPicPr>
              <p:nvPr/>
            </p:nvPicPr>
            <p:blipFill>
              <a:blip r:embed="rId6" cstate="print"/>
              <a:srcRect l="11224" t="31985" r="45193" b="31381"/>
              <a:stretch>
                <a:fillRect/>
              </a:stretch>
            </p:blipFill>
            <p:spPr bwMode="auto">
              <a:xfrm>
                <a:off x="1208" y="2706"/>
                <a:ext cx="1371" cy="1389"/>
              </a:xfrm>
              <a:prstGeom prst="rect">
                <a:avLst/>
              </a:prstGeom>
              <a:noFill/>
              <a:ln w="19050">
                <a:solidFill>
                  <a:schemeClr val="bg2"/>
                </a:solidFill>
                <a:miter lim="800000"/>
                <a:headEnd/>
                <a:tailEnd/>
              </a:ln>
            </p:spPr>
          </p:pic>
          <p:sp>
            <p:nvSpPr>
              <p:cNvPr id="121870" name="Text Box 15"/>
              <p:cNvSpPr txBox="1">
                <a:spLocks noChangeArrowheads="1"/>
              </p:cNvSpPr>
              <p:nvPr/>
            </p:nvSpPr>
            <p:spPr bwMode="auto">
              <a:xfrm>
                <a:off x="1501" y="4108"/>
                <a:ext cx="768" cy="208"/>
              </a:xfrm>
              <a:prstGeom prst="rect">
                <a:avLst/>
              </a:prstGeom>
              <a:noFill/>
              <a:ln w="9525">
                <a:noFill/>
                <a:miter lim="800000"/>
                <a:headEnd/>
                <a:tailEnd/>
              </a:ln>
            </p:spPr>
            <p:txBody>
              <a:bodyPr wrap="none">
                <a:spAutoFit/>
              </a:bodyPr>
              <a:lstStyle/>
              <a:p>
                <a:r>
                  <a:rPr lang="ru-RU" sz="1400">
                    <a:solidFill>
                      <a:srgbClr val="000000"/>
                    </a:solidFill>
                  </a:rPr>
                  <a:t>с</a:t>
                </a:r>
                <a:r>
                  <a:rPr lang="en-US" sz="1400">
                    <a:solidFill>
                      <a:srgbClr val="000000"/>
                    </a:solidFill>
                  </a:rPr>
                  <a:t>-Fos protein</a:t>
                </a:r>
                <a:endParaRPr lang="ru-RU" sz="1400">
                  <a:solidFill>
                    <a:srgbClr val="000000"/>
                  </a:solidFill>
                </a:endParaRPr>
              </a:p>
            </p:txBody>
          </p:sp>
          <p:sp>
            <p:nvSpPr>
              <p:cNvPr id="121871" name="Text Box 16"/>
              <p:cNvSpPr txBox="1">
                <a:spLocks noChangeArrowheads="1"/>
              </p:cNvSpPr>
              <p:nvPr/>
            </p:nvSpPr>
            <p:spPr bwMode="auto">
              <a:xfrm>
                <a:off x="3044" y="4108"/>
                <a:ext cx="768" cy="208"/>
              </a:xfrm>
              <a:prstGeom prst="rect">
                <a:avLst/>
              </a:prstGeom>
              <a:noFill/>
              <a:ln w="9525">
                <a:noFill/>
                <a:miter lim="800000"/>
                <a:headEnd/>
                <a:tailEnd/>
              </a:ln>
            </p:spPr>
            <p:txBody>
              <a:bodyPr wrap="none">
                <a:spAutoFit/>
              </a:bodyPr>
              <a:lstStyle/>
              <a:p>
                <a:r>
                  <a:rPr lang="ru-RU" sz="1400">
                    <a:solidFill>
                      <a:srgbClr val="000000"/>
                    </a:solidFill>
                  </a:rPr>
                  <a:t>с</a:t>
                </a:r>
                <a:r>
                  <a:rPr lang="en-US" sz="1400">
                    <a:solidFill>
                      <a:srgbClr val="000000"/>
                    </a:solidFill>
                  </a:rPr>
                  <a:t>-Fos protein</a:t>
                </a:r>
                <a:endParaRPr lang="ru-RU" sz="1400">
                  <a:solidFill>
                    <a:srgbClr val="000000"/>
                  </a:solidFill>
                </a:endParaRPr>
              </a:p>
            </p:txBody>
          </p:sp>
          <p:sp>
            <p:nvSpPr>
              <p:cNvPr id="121872" name="Text Box 17"/>
              <p:cNvSpPr txBox="1">
                <a:spLocks noChangeArrowheads="1"/>
              </p:cNvSpPr>
              <p:nvPr/>
            </p:nvSpPr>
            <p:spPr bwMode="auto">
              <a:xfrm>
                <a:off x="4587" y="4107"/>
                <a:ext cx="757" cy="208"/>
              </a:xfrm>
              <a:prstGeom prst="rect">
                <a:avLst/>
              </a:prstGeom>
              <a:noFill/>
              <a:ln w="9525">
                <a:noFill/>
                <a:miter lim="800000"/>
                <a:headEnd/>
                <a:tailEnd/>
              </a:ln>
            </p:spPr>
            <p:txBody>
              <a:bodyPr wrap="none">
                <a:spAutoFit/>
              </a:bodyPr>
              <a:lstStyle/>
              <a:p>
                <a:r>
                  <a:rPr lang="ru-RU" sz="1400">
                    <a:solidFill>
                      <a:srgbClr val="000000"/>
                    </a:solidFill>
                  </a:rPr>
                  <a:t>с</a:t>
                </a:r>
                <a:r>
                  <a:rPr lang="en-US" sz="1400">
                    <a:solidFill>
                      <a:srgbClr val="000000"/>
                    </a:solidFill>
                  </a:rPr>
                  <a:t>-Fos mRNA</a:t>
                </a:r>
                <a:endParaRPr lang="ru-RU" sz="1400">
                  <a:solidFill>
                    <a:srgbClr val="000000"/>
                  </a:solidFill>
                </a:endParaRPr>
              </a:p>
            </p:txBody>
          </p:sp>
        </p:grpSp>
      </p:grpSp>
      <p:sp>
        <p:nvSpPr>
          <p:cNvPr id="121864" name="Text Box 18"/>
          <p:cNvSpPr txBox="1">
            <a:spLocks noChangeArrowheads="1"/>
          </p:cNvSpPr>
          <p:nvPr/>
        </p:nvSpPr>
        <p:spPr bwMode="auto">
          <a:xfrm>
            <a:off x="920750" y="6040438"/>
            <a:ext cx="7397750" cy="584200"/>
          </a:xfrm>
          <a:prstGeom prst="rect">
            <a:avLst/>
          </a:prstGeom>
          <a:noFill/>
          <a:ln w="9525">
            <a:noFill/>
            <a:miter lim="800000"/>
            <a:headEnd/>
            <a:tailEnd/>
          </a:ln>
        </p:spPr>
        <p:txBody>
          <a:bodyPr>
            <a:spAutoFit/>
          </a:bodyPr>
          <a:lstStyle/>
          <a:p>
            <a:r>
              <a:rPr lang="en-US" sz="1600">
                <a:solidFill>
                  <a:srgbClr val="000000"/>
                </a:solidFill>
              </a:rPr>
              <a:t>K.V.Anokhin</a:t>
            </a:r>
            <a:r>
              <a:rPr lang="ru-RU" sz="1600">
                <a:solidFill>
                  <a:srgbClr val="000000"/>
                </a:solidFill>
              </a:rPr>
              <a:t>.  </a:t>
            </a:r>
            <a:r>
              <a:rPr lang="en-US" sz="1600">
                <a:solidFill>
                  <a:srgbClr val="000000"/>
                </a:solidFill>
              </a:rPr>
              <a:t>Genetic probes for mapping neuronal networks during learning</a:t>
            </a:r>
            <a:r>
              <a:rPr lang="ru-RU" sz="1600">
                <a:solidFill>
                  <a:srgbClr val="000000"/>
                </a:solidFill>
              </a:rPr>
              <a:t>.</a:t>
            </a:r>
            <a:r>
              <a:rPr lang="en-US" sz="1600">
                <a:solidFill>
                  <a:srgbClr val="000000"/>
                </a:solidFill>
              </a:rPr>
              <a:t> in: “Principles and Mechanisms of Human Brain Functions”. Nauka, 1989</a:t>
            </a:r>
            <a:endParaRPr lang="ru-RU" sz="1600">
              <a:solidFill>
                <a:srgbClr val="0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76136"/>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3" name="TextBox 32"/>
          <p:cNvSpPr txBox="1"/>
          <p:nvPr/>
        </p:nvSpPr>
        <p:spPr>
          <a:xfrm>
            <a:off x="158750" y="7938"/>
            <a:ext cx="5126038" cy="519112"/>
          </a:xfrm>
          <a:prstGeom prst="rect">
            <a:avLst/>
          </a:prstGeom>
          <a:noFill/>
        </p:spPr>
        <p:txBody>
          <a:bodyPr wrap="none">
            <a:spAutoFit/>
          </a:bodyPr>
          <a:lstStyle/>
          <a:p>
            <a:r>
              <a:rPr lang="ru-RU" sz="2800">
                <a:solidFill>
                  <a:schemeClr val="bg1"/>
                </a:solidFill>
                <a:effectLst>
                  <a:outerShdw blurRad="38100" dist="38100" dir="2700000" algn="tl">
                    <a:srgbClr val="C0C0C0"/>
                  </a:outerShdw>
                </a:effectLst>
                <a:latin typeface="Arial Unicode MS" pitchFamily="34" charset="-128"/>
                <a:ea typeface="Arial Unicode MS" pitchFamily="34" charset="-128"/>
                <a:cs typeface="Arial Unicode MS" pitchFamily="34" charset="-128"/>
              </a:rPr>
              <a:t>Временные тоннели в разуме</a:t>
            </a:r>
          </a:p>
        </p:txBody>
      </p:sp>
      <p:pic>
        <p:nvPicPr>
          <p:cNvPr id="2" name="Рисунок 1"/>
          <p:cNvPicPr>
            <a:picLocks noChangeAspect="1"/>
          </p:cNvPicPr>
          <p:nvPr/>
        </p:nvPicPr>
        <p:blipFill rotWithShape="1">
          <a:blip r:embed="rId3" cstate="print">
            <a:extLst>
              <a:ext uri="{28A0092B-C50C-407E-A947-70E740481C1C}"/>
            </a:extLst>
          </a:blip>
          <a:srcRect l="7525" t="14727" r="9729" b="14529"/>
          <a:stretch/>
        </p:blipFill>
        <p:spPr>
          <a:xfrm>
            <a:off x="383035" y="1292249"/>
            <a:ext cx="2806030" cy="363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799" name="TextBox 3"/>
          <p:cNvSpPr txBox="1">
            <a:spLocks noChangeArrowheads="1"/>
          </p:cNvSpPr>
          <p:nvPr/>
        </p:nvSpPr>
        <p:spPr bwMode="auto">
          <a:xfrm>
            <a:off x="771525" y="5137150"/>
            <a:ext cx="2352675" cy="457200"/>
          </a:xfrm>
          <a:prstGeom prst="rect">
            <a:avLst/>
          </a:prstGeom>
          <a:noFill/>
          <a:ln w="9525">
            <a:noFill/>
            <a:miter lim="800000"/>
            <a:headEnd/>
            <a:tailEnd/>
          </a:ln>
        </p:spPr>
        <p:txBody>
          <a:bodyPr wrap="none">
            <a:spAutoFit/>
          </a:bodyPr>
          <a:lstStyle/>
          <a:p>
            <a:r>
              <a:rPr lang="ru-RU" sz="2400">
                <a:latin typeface="Arial Unicode MS" pitchFamily="34" charset="-128"/>
                <a:ea typeface="Arial Unicode MS" pitchFamily="34" charset="-128"/>
                <a:cs typeface="Arial Unicode MS" pitchFamily="34" charset="-128"/>
              </a:rPr>
              <a:t>Марсель Пруст</a:t>
            </a:r>
          </a:p>
        </p:txBody>
      </p:sp>
      <p:sp>
        <p:nvSpPr>
          <p:cNvPr id="33800" name="TextBox 4"/>
          <p:cNvSpPr txBox="1">
            <a:spLocks noChangeArrowheads="1"/>
          </p:cNvSpPr>
          <p:nvPr/>
        </p:nvSpPr>
        <p:spPr bwMode="auto">
          <a:xfrm>
            <a:off x="3851275" y="5432425"/>
            <a:ext cx="5292725" cy="396875"/>
          </a:xfrm>
          <a:prstGeom prst="rect">
            <a:avLst/>
          </a:prstGeom>
          <a:noFill/>
          <a:ln w="9525">
            <a:noFill/>
            <a:miter lim="800000"/>
            <a:headEnd/>
            <a:tailEnd/>
          </a:ln>
        </p:spPr>
        <p:txBody>
          <a:bodyPr wrap="none">
            <a:spAutoFit/>
          </a:bodyPr>
          <a:lstStyle/>
          <a:p>
            <a:r>
              <a:rPr lang="ru-RU" sz="2000">
                <a:latin typeface="Arial Unicode MS" pitchFamily="34" charset="-128"/>
                <a:ea typeface="Arial Unicode MS" pitchFamily="34" charset="-128"/>
                <a:cs typeface="Arial Unicode MS" pitchFamily="34" charset="-128"/>
              </a:rPr>
              <a:t>М.Пруст </a:t>
            </a:r>
            <a:r>
              <a:rPr lang="ru-RU" sz="2000" i="1">
                <a:latin typeface="Arial Unicode MS" pitchFamily="34" charset="-128"/>
                <a:ea typeface="Arial Unicode MS" pitchFamily="34" charset="-128"/>
                <a:cs typeface="Arial Unicode MS" pitchFamily="34" charset="-128"/>
              </a:rPr>
              <a:t>«В поисках утраченного времени»</a:t>
            </a:r>
          </a:p>
        </p:txBody>
      </p:sp>
      <p:sp>
        <p:nvSpPr>
          <p:cNvPr id="33801" name="Прямоугольник 5"/>
          <p:cNvSpPr>
            <a:spLocks noChangeArrowheads="1"/>
          </p:cNvSpPr>
          <p:nvPr/>
        </p:nvSpPr>
        <p:spPr bwMode="auto">
          <a:xfrm>
            <a:off x="3695700" y="1524000"/>
            <a:ext cx="5040313" cy="3444875"/>
          </a:xfrm>
          <a:prstGeom prst="rect">
            <a:avLst/>
          </a:prstGeom>
          <a:noFill/>
          <a:ln w="9525">
            <a:noFill/>
            <a:miter lim="800000"/>
            <a:headEnd/>
            <a:tailEnd/>
          </a:ln>
        </p:spPr>
        <p:txBody>
          <a:bodyPr>
            <a:spAutoFit/>
          </a:bodyPr>
          <a:lstStyle/>
          <a:p>
            <a:r>
              <a:rPr lang="en-US" sz="2000">
                <a:latin typeface="Arial Unicode MS" pitchFamily="34" charset="-128"/>
                <a:ea typeface="Arial Unicode MS" pitchFamily="34" charset="-128"/>
                <a:cs typeface="Arial Unicode MS" pitchFamily="34" charset="-128"/>
              </a:rPr>
              <a:t>Almost at once I recognized the vision: it was Venice, of which my efforts to describe it and the supposed snapshots taken by my memory had never told me anything, but which the sensation which I had once experienced as I had stood upon two uneven stones in the baptistery of St. Mark’s had, recurring a moment ago, restored to me complete with all the other sensations linked on that day to that particular sensation . . . </a:t>
            </a:r>
            <a:endParaRPr lang="ru-RU" sz="2000">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58750" y="434975"/>
            <a:ext cx="8983663" cy="523875"/>
          </a:xfrm>
          <a:prstGeom prst="rect">
            <a:avLst/>
          </a:prstGeom>
          <a:noFill/>
        </p:spPr>
        <p:txBody>
          <a:bodyPr wrap="none">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Patterns of c-</a:t>
            </a:r>
            <a:r>
              <a:rPr lang="en-US" sz="2800" dirty="0" err="1">
                <a:solidFill>
                  <a:prstClr val="white"/>
                </a:solidFill>
                <a:effectLst>
                  <a:outerShdw blurRad="38100" dist="38100" dir="2700000" algn="tl">
                    <a:srgbClr val="000000">
                      <a:alpha val="43137"/>
                    </a:srgbClr>
                  </a:outerShdw>
                </a:effectLst>
                <a:latin typeface="+mn-lt"/>
                <a:cs typeface="+mn-cs"/>
              </a:rPr>
              <a:t>fos</a:t>
            </a:r>
            <a:r>
              <a:rPr lang="en-US" sz="2800" dirty="0">
                <a:solidFill>
                  <a:prstClr val="white"/>
                </a:solidFill>
                <a:effectLst>
                  <a:outerShdw blurRad="38100" dist="38100" dir="2700000" algn="tl">
                    <a:srgbClr val="000000">
                      <a:alpha val="43137"/>
                    </a:srgbClr>
                  </a:outerShdw>
                </a:effectLst>
                <a:latin typeface="+mn-lt"/>
                <a:cs typeface="+mn-cs"/>
              </a:rPr>
              <a:t> activity of the chick brain during imprinting </a:t>
            </a:r>
          </a:p>
        </p:txBody>
      </p:sp>
      <p:grpSp>
        <p:nvGrpSpPr>
          <p:cNvPr id="123910"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23920"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23921"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23922"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23923"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23924"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23925"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23926"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23927"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23928"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23929"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23930"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23931"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23932"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23933"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23934"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grpSp>
        <p:nvGrpSpPr>
          <p:cNvPr id="123911" name="Group 3"/>
          <p:cNvGrpSpPr>
            <a:grpSpLocks/>
          </p:cNvGrpSpPr>
          <p:nvPr/>
        </p:nvGrpSpPr>
        <p:grpSpPr bwMode="auto">
          <a:xfrm>
            <a:off x="1030288" y="1223963"/>
            <a:ext cx="7281862" cy="5634037"/>
            <a:chOff x="491" y="598"/>
            <a:chExt cx="4795" cy="3633"/>
          </a:xfrm>
        </p:grpSpPr>
        <p:grpSp>
          <p:nvGrpSpPr>
            <p:cNvPr id="123912" name="Group 4"/>
            <p:cNvGrpSpPr>
              <a:grpSpLocks/>
            </p:cNvGrpSpPr>
            <p:nvPr/>
          </p:nvGrpSpPr>
          <p:grpSpPr bwMode="auto">
            <a:xfrm>
              <a:off x="491" y="598"/>
              <a:ext cx="4795" cy="3633"/>
              <a:chOff x="248" y="138"/>
              <a:chExt cx="5220" cy="4182"/>
            </a:xfrm>
          </p:grpSpPr>
          <p:pic>
            <p:nvPicPr>
              <p:cNvPr id="123917" name="Picture 5" descr="R-8a"/>
              <p:cNvPicPr>
                <a:picLocks noChangeAspect="1" noChangeArrowheads="1"/>
              </p:cNvPicPr>
              <p:nvPr/>
            </p:nvPicPr>
            <p:blipFill>
              <a:blip r:embed="rId3" cstate="print"/>
              <a:srcRect/>
              <a:stretch>
                <a:fillRect/>
              </a:stretch>
            </p:blipFill>
            <p:spPr bwMode="auto">
              <a:xfrm>
                <a:off x="248" y="138"/>
                <a:ext cx="5220" cy="4182"/>
              </a:xfrm>
              <a:prstGeom prst="rect">
                <a:avLst/>
              </a:prstGeom>
              <a:noFill/>
              <a:ln w="9525">
                <a:solidFill>
                  <a:srgbClr val="000000"/>
                </a:solidFill>
                <a:miter lim="800000"/>
                <a:headEnd/>
                <a:tailEnd/>
              </a:ln>
            </p:spPr>
          </p:pic>
          <p:sp>
            <p:nvSpPr>
              <p:cNvPr id="123918" name="Rectangle 6"/>
              <p:cNvSpPr>
                <a:spLocks noChangeArrowheads="1"/>
              </p:cNvSpPr>
              <p:nvPr/>
            </p:nvSpPr>
            <p:spPr bwMode="auto">
              <a:xfrm>
                <a:off x="272" y="144"/>
                <a:ext cx="5184" cy="4176"/>
              </a:xfrm>
              <a:prstGeom prst="rect">
                <a:avLst/>
              </a:prstGeom>
              <a:noFill/>
              <a:ln w="9525">
                <a:solidFill>
                  <a:srgbClr val="000000"/>
                </a:solidFill>
                <a:miter lim="800000"/>
                <a:headEnd/>
                <a:tailEnd/>
              </a:ln>
            </p:spPr>
            <p:txBody>
              <a:bodyPr wrap="none" anchor="ctr"/>
              <a:lstStyle/>
              <a:p>
                <a:endParaRPr lang="ru-RU" b="1">
                  <a:solidFill>
                    <a:srgbClr val="000000"/>
                  </a:solidFill>
                  <a:latin typeface="Calibri" pitchFamily="34" charset="0"/>
                </a:endParaRPr>
              </a:p>
            </p:txBody>
          </p:sp>
        </p:grpSp>
        <p:sp>
          <p:nvSpPr>
            <p:cNvPr id="123913" name="Freeform 7"/>
            <p:cNvSpPr>
              <a:spLocks/>
            </p:cNvSpPr>
            <p:nvPr/>
          </p:nvSpPr>
          <p:spPr bwMode="auto">
            <a:xfrm>
              <a:off x="2089" y="632"/>
              <a:ext cx="451" cy="442"/>
            </a:xfrm>
            <a:custGeom>
              <a:avLst/>
              <a:gdLst>
                <a:gd name="T0" fmla="*/ 419 w 451"/>
                <a:gd name="T1" fmla="*/ 385 h 442"/>
                <a:gd name="T2" fmla="*/ 413 w 451"/>
                <a:gd name="T3" fmla="*/ 313 h 442"/>
                <a:gd name="T4" fmla="*/ 408 w 451"/>
                <a:gd name="T5" fmla="*/ 297 h 442"/>
                <a:gd name="T6" fmla="*/ 424 w 451"/>
                <a:gd name="T7" fmla="*/ 291 h 442"/>
                <a:gd name="T8" fmla="*/ 430 w 451"/>
                <a:gd name="T9" fmla="*/ 104 h 442"/>
                <a:gd name="T10" fmla="*/ 402 w 451"/>
                <a:gd name="T11" fmla="*/ 0 h 442"/>
                <a:gd name="T12" fmla="*/ 155 w 451"/>
                <a:gd name="T13" fmla="*/ 33 h 442"/>
                <a:gd name="T14" fmla="*/ 99 w 451"/>
                <a:gd name="T15" fmla="*/ 55 h 442"/>
                <a:gd name="T16" fmla="*/ 66 w 451"/>
                <a:gd name="T17" fmla="*/ 77 h 442"/>
                <a:gd name="T18" fmla="*/ 138 w 451"/>
                <a:gd name="T19" fmla="*/ 302 h 442"/>
                <a:gd name="T20" fmla="*/ 193 w 451"/>
                <a:gd name="T21" fmla="*/ 352 h 442"/>
                <a:gd name="T22" fmla="*/ 204 w 451"/>
                <a:gd name="T23" fmla="*/ 390 h 442"/>
                <a:gd name="T24" fmla="*/ 314 w 451"/>
                <a:gd name="T25" fmla="*/ 412 h 442"/>
                <a:gd name="T26" fmla="*/ 419 w 451"/>
                <a:gd name="T27" fmla="*/ 390 h 442"/>
                <a:gd name="T28" fmla="*/ 419 w 451"/>
                <a:gd name="T29" fmla="*/ 385 h 4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442"/>
                <a:gd name="T47" fmla="*/ 451 w 451"/>
                <a:gd name="T48" fmla="*/ 442 h 4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442">
                  <a:moveTo>
                    <a:pt x="419" y="385"/>
                  </a:moveTo>
                  <a:cubicBezTo>
                    <a:pt x="417" y="361"/>
                    <a:pt x="416" y="337"/>
                    <a:pt x="413" y="313"/>
                  </a:cubicBezTo>
                  <a:cubicBezTo>
                    <a:pt x="412" y="307"/>
                    <a:pt x="406" y="302"/>
                    <a:pt x="408" y="297"/>
                  </a:cubicBezTo>
                  <a:cubicBezTo>
                    <a:pt x="411" y="292"/>
                    <a:pt x="419" y="293"/>
                    <a:pt x="424" y="291"/>
                  </a:cubicBezTo>
                  <a:cubicBezTo>
                    <a:pt x="418" y="227"/>
                    <a:pt x="425" y="169"/>
                    <a:pt x="430" y="104"/>
                  </a:cubicBezTo>
                  <a:cubicBezTo>
                    <a:pt x="426" y="73"/>
                    <a:pt x="436" y="10"/>
                    <a:pt x="402" y="0"/>
                  </a:cubicBezTo>
                  <a:cubicBezTo>
                    <a:pt x="313" y="4"/>
                    <a:pt x="238" y="10"/>
                    <a:pt x="155" y="33"/>
                  </a:cubicBezTo>
                  <a:cubicBezTo>
                    <a:pt x="105" y="65"/>
                    <a:pt x="187" y="15"/>
                    <a:pt x="99" y="55"/>
                  </a:cubicBezTo>
                  <a:cubicBezTo>
                    <a:pt x="87" y="61"/>
                    <a:pt x="66" y="77"/>
                    <a:pt x="66" y="77"/>
                  </a:cubicBezTo>
                  <a:cubicBezTo>
                    <a:pt x="0" y="173"/>
                    <a:pt x="43" y="272"/>
                    <a:pt x="138" y="302"/>
                  </a:cubicBezTo>
                  <a:cubicBezTo>
                    <a:pt x="160" y="316"/>
                    <a:pt x="179" y="329"/>
                    <a:pt x="193" y="352"/>
                  </a:cubicBezTo>
                  <a:cubicBezTo>
                    <a:pt x="200" y="363"/>
                    <a:pt x="193" y="382"/>
                    <a:pt x="204" y="390"/>
                  </a:cubicBezTo>
                  <a:cubicBezTo>
                    <a:pt x="231" y="410"/>
                    <a:pt x="282" y="405"/>
                    <a:pt x="314" y="412"/>
                  </a:cubicBezTo>
                  <a:cubicBezTo>
                    <a:pt x="451" y="406"/>
                    <a:pt x="431" y="442"/>
                    <a:pt x="419" y="390"/>
                  </a:cubicBezTo>
                  <a:cubicBezTo>
                    <a:pt x="419" y="388"/>
                    <a:pt x="419" y="387"/>
                    <a:pt x="419" y="385"/>
                  </a:cubicBezTo>
                  <a:close/>
                </a:path>
              </a:pathLst>
            </a:custGeom>
            <a:solidFill>
              <a:srgbClr val="000000"/>
            </a:solidFill>
            <a:ln w="9525">
              <a:solidFill>
                <a:srgbClr val="000000"/>
              </a:solidFill>
              <a:round/>
              <a:headEnd/>
              <a:tailEnd/>
            </a:ln>
          </p:spPr>
          <p:txBody>
            <a:bodyPr wrap="none" anchor="ctr"/>
            <a:lstStyle/>
            <a:p>
              <a:endParaRPr lang="ru-RU"/>
            </a:p>
          </p:txBody>
        </p:sp>
        <p:sp>
          <p:nvSpPr>
            <p:cNvPr id="123914" name="Freeform 8"/>
            <p:cNvSpPr>
              <a:spLocks/>
            </p:cNvSpPr>
            <p:nvPr/>
          </p:nvSpPr>
          <p:spPr bwMode="auto">
            <a:xfrm>
              <a:off x="2059" y="2442"/>
              <a:ext cx="451" cy="442"/>
            </a:xfrm>
            <a:custGeom>
              <a:avLst/>
              <a:gdLst>
                <a:gd name="T0" fmla="*/ 419 w 451"/>
                <a:gd name="T1" fmla="*/ 385 h 442"/>
                <a:gd name="T2" fmla="*/ 413 w 451"/>
                <a:gd name="T3" fmla="*/ 313 h 442"/>
                <a:gd name="T4" fmla="*/ 408 w 451"/>
                <a:gd name="T5" fmla="*/ 297 h 442"/>
                <a:gd name="T6" fmla="*/ 424 w 451"/>
                <a:gd name="T7" fmla="*/ 291 h 442"/>
                <a:gd name="T8" fmla="*/ 430 w 451"/>
                <a:gd name="T9" fmla="*/ 104 h 442"/>
                <a:gd name="T10" fmla="*/ 402 w 451"/>
                <a:gd name="T11" fmla="*/ 0 h 442"/>
                <a:gd name="T12" fmla="*/ 155 w 451"/>
                <a:gd name="T13" fmla="*/ 33 h 442"/>
                <a:gd name="T14" fmla="*/ 99 w 451"/>
                <a:gd name="T15" fmla="*/ 55 h 442"/>
                <a:gd name="T16" fmla="*/ 66 w 451"/>
                <a:gd name="T17" fmla="*/ 77 h 442"/>
                <a:gd name="T18" fmla="*/ 138 w 451"/>
                <a:gd name="T19" fmla="*/ 302 h 442"/>
                <a:gd name="T20" fmla="*/ 193 w 451"/>
                <a:gd name="T21" fmla="*/ 352 h 442"/>
                <a:gd name="T22" fmla="*/ 204 w 451"/>
                <a:gd name="T23" fmla="*/ 390 h 442"/>
                <a:gd name="T24" fmla="*/ 314 w 451"/>
                <a:gd name="T25" fmla="*/ 412 h 442"/>
                <a:gd name="T26" fmla="*/ 419 w 451"/>
                <a:gd name="T27" fmla="*/ 390 h 442"/>
                <a:gd name="T28" fmla="*/ 419 w 451"/>
                <a:gd name="T29" fmla="*/ 385 h 4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442"/>
                <a:gd name="T47" fmla="*/ 451 w 451"/>
                <a:gd name="T48" fmla="*/ 442 h 4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442">
                  <a:moveTo>
                    <a:pt x="419" y="385"/>
                  </a:moveTo>
                  <a:cubicBezTo>
                    <a:pt x="417" y="361"/>
                    <a:pt x="416" y="337"/>
                    <a:pt x="413" y="313"/>
                  </a:cubicBezTo>
                  <a:cubicBezTo>
                    <a:pt x="412" y="307"/>
                    <a:pt x="406" y="302"/>
                    <a:pt x="408" y="297"/>
                  </a:cubicBezTo>
                  <a:cubicBezTo>
                    <a:pt x="411" y="292"/>
                    <a:pt x="419" y="293"/>
                    <a:pt x="424" y="291"/>
                  </a:cubicBezTo>
                  <a:cubicBezTo>
                    <a:pt x="418" y="227"/>
                    <a:pt x="425" y="169"/>
                    <a:pt x="430" y="104"/>
                  </a:cubicBezTo>
                  <a:cubicBezTo>
                    <a:pt x="426" y="73"/>
                    <a:pt x="436" y="10"/>
                    <a:pt x="402" y="0"/>
                  </a:cubicBezTo>
                  <a:cubicBezTo>
                    <a:pt x="313" y="4"/>
                    <a:pt x="238" y="10"/>
                    <a:pt x="155" y="33"/>
                  </a:cubicBezTo>
                  <a:cubicBezTo>
                    <a:pt x="105" y="65"/>
                    <a:pt x="187" y="15"/>
                    <a:pt x="99" y="55"/>
                  </a:cubicBezTo>
                  <a:cubicBezTo>
                    <a:pt x="87" y="61"/>
                    <a:pt x="66" y="77"/>
                    <a:pt x="66" y="77"/>
                  </a:cubicBezTo>
                  <a:cubicBezTo>
                    <a:pt x="0" y="173"/>
                    <a:pt x="43" y="272"/>
                    <a:pt x="138" y="302"/>
                  </a:cubicBezTo>
                  <a:cubicBezTo>
                    <a:pt x="160" y="316"/>
                    <a:pt x="179" y="329"/>
                    <a:pt x="193" y="352"/>
                  </a:cubicBezTo>
                  <a:cubicBezTo>
                    <a:pt x="200" y="363"/>
                    <a:pt x="193" y="382"/>
                    <a:pt x="204" y="390"/>
                  </a:cubicBezTo>
                  <a:cubicBezTo>
                    <a:pt x="231" y="410"/>
                    <a:pt x="282" y="405"/>
                    <a:pt x="314" y="412"/>
                  </a:cubicBezTo>
                  <a:cubicBezTo>
                    <a:pt x="451" y="406"/>
                    <a:pt x="431" y="442"/>
                    <a:pt x="419" y="390"/>
                  </a:cubicBezTo>
                  <a:cubicBezTo>
                    <a:pt x="419" y="388"/>
                    <a:pt x="419" y="387"/>
                    <a:pt x="419" y="385"/>
                  </a:cubicBezTo>
                  <a:close/>
                </a:path>
              </a:pathLst>
            </a:custGeom>
            <a:solidFill>
              <a:srgbClr val="000000"/>
            </a:solidFill>
            <a:ln w="9525">
              <a:solidFill>
                <a:srgbClr val="000000"/>
              </a:solidFill>
              <a:round/>
              <a:headEnd/>
              <a:tailEnd/>
            </a:ln>
          </p:spPr>
          <p:txBody>
            <a:bodyPr wrap="none" anchor="ctr"/>
            <a:lstStyle/>
            <a:p>
              <a:endParaRPr lang="ru-RU"/>
            </a:p>
          </p:txBody>
        </p:sp>
        <p:sp>
          <p:nvSpPr>
            <p:cNvPr id="123915" name="Freeform 9"/>
            <p:cNvSpPr>
              <a:spLocks/>
            </p:cNvSpPr>
            <p:nvPr/>
          </p:nvSpPr>
          <p:spPr bwMode="auto">
            <a:xfrm>
              <a:off x="4122" y="2436"/>
              <a:ext cx="451" cy="442"/>
            </a:xfrm>
            <a:custGeom>
              <a:avLst/>
              <a:gdLst>
                <a:gd name="T0" fmla="*/ 419 w 451"/>
                <a:gd name="T1" fmla="*/ 385 h 442"/>
                <a:gd name="T2" fmla="*/ 413 w 451"/>
                <a:gd name="T3" fmla="*/ 313 h 442"/>
                <a:gd name="T4" fmla="*/ 408 w 451"/>
                <a:gd name="T5" fmla="*/ 297 h 442"/>
                <a:gd name="T6" fmla="*/ 424 w 451"/>
                <a:gd name="T7" fmla="*/ 291 h 442"/>
                <a:gd name="T8" fmla="*/ 430 w 451"/>
                <a:gd name="T9" fmla="*/ 104 h 442"/>
                <a:gd name="T10" fmla="*/ 402 w 451"/>
                <a:gd name="T11" fmla="*/ 0 h 442"/>
                <a:gd name="T12" fmla="*/ 155 w 451"/>
                <a:gd name="T13" fmla="*/ 33 h 442"/>
                <a:gd name="T14" fmla="*/ 99 w 451"/>
                <a:gd name="T15" fmla="*/ 55 h 442"/>
                <a:gd name="T16" fmla="*/ 66 w 451"/>
                <a:gd name="T17" fmla="*/ 77 h 442"/>
                <a:gd name="T18" fmla="*/ 138 w 451"/>
                <a:gd name="T19" fmla="*/ 302 h 442"/>
                <a:gd name="T20" fmla="*/ 193 w 451"/>
                <a:gd name="T21" fmla="*/ 352 h 442"/>
                <a:gd name="T22" fmla="*/ 204 w 451"/>
                <a:gd name="T23" fmla="*/ 390 h 442"/>
                <a:gd name="T24" fmla="*/ 314 w 451"/>
                <a:gd name="T25" fmla="*/ 412 h 442"/>
                <a:gd name="T26" fmla="*/ 419 w 451"/>
                <a:gd name="T27" fmla="*/ 390 h 442"/>
                <a:gd name="T28" fmla="*/ 419 w 451"/>
                <a:gd name="T29" fmla="*/ 385 h 4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442"/>
                <a:gd name="T47" fmla="*/ 451 w 451"/>
                <a:gd name="T48" fmla="*/ 442 h 4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442">
                  <a:moveTo>
                    <a:pt x="419" y="385"/>
                  </a:moveTo>
                  <a:cubicBezTo>
                    <a:pt x="417" y="361"/>
                    <a:pt x="416" y="337"/>
                    <a:pt x="413" y="313"/>
                  </a:cubicBezTo>
                  <a:cubicBezTo>
                    <a:pt x="412" y="307"/>
                    <a:pt x="406" y="302"/>
                    <a:pt x="408" y="297"/>
                  </a:cubicBezTo>
                  <a:cubicBezTo>
                    <a:pt x="411" y="292"/>
                    <a:pt x="419" y="293"/>
                    <a:pt x="424" y="291"/>
                  </a:cubicBezTo>
                  <a:cubicBezTo>
                    <a:pt x="418" y="227"/>
                    <a:pt x="425" y="169"/>
                    <a:pt x="430" y="104"/>
                  </a:cubicBezTo>
                  <a:cubicBezTo>
                    <a:pt x="426" y="73"/>
                    <a:pt x="436" y="10"/>
                    <a:pt x="402" y="0"/>
                  </a:cubicBezTo>
                  <a:cubicBezTo>
                    <a:pt x="313" y="4"/>
                    <a:pt x="238" y="10"/>
                    <a:pt x="155" y="33"/>
                  </a:cubicBezTo>
                  <a:cubicBezTo>
                    <a:pt x="105" y="65"/>
                    <a:pt x="187" y="15"/>
                    <a:pt x="99" y="55"/>
                  </a:cubicBezTo>
                  <a:cubicBezTo>
                    <a:pt x="87" y="61"/>
                    <a:pt x="66" y="77"/>
                    <a:pt x="66" y="77"/>
                  </a:cubicBezTo>
                  <a:cubicBezTo>
                    <a:pt x="0" y="173"/>
                    <a:pt x="43" y="272"/>
                    <a:pt x="138" y="302"/>
                  </a:cubicBezTo>
                  <a:cubicBezTo>
                    <a:pt x="160" y="316"/>
                    <a:pt x="179" y="329"/>
                    <a:pt x="193" y="352"/>
                  </a:cubicBezTo>
                  <a:cubicBezTo>
                    <a:pt x="200" y="363"/>
                    <a:pt x="193" y="382"/>
                    <a:pt x="204" y="390"/>
                  </a:cubicBezTo>
                  <a:cubicBezTo>
                    <a:pt x="231" y="410"/>
                    <a:pt x="282" y="405"/>
                    <a:pt x="314" y="412"/>
                  </a:cubicBezTo>
                  <a:cubicBezTo>
                    <a:pt x="451" y="406"/>
                    <a:pt x="431" y="442"/>
                    <a:pt x="419" y="390"/>
                  </a:cubicBezTo>
                  <a:cubicBezTo>
                    <a:pt x="419" y="388"/>
                    <a:pt x="419" y="387"/>
                    <a:pt x="419" y="385"/>
                  </a:cubicBezTo>
                  <a:close/>
                </a:path>
              </a:pathLst>
            </a:custGeom>
            <a:solidFill>
              <a:srgbClr val="000000"/>
            </a:solidFill>
            <a:ln w="9525">
              <a:solidFill>
                <a:srgbClr val="000000"/>
              </a:solidFill>
              <a:round/>
              <a:headEnd/>
              <a:tailEnd/>
            </a:ln>
          </p:spPr>
          <p:txBody>
            <a:bodyPr wrap="none" anchor="ctr"/>
            <a:lstStyle/>
            <a:p>
              <a:endParaRPr lang="ru-RU"/>
            </a:p>
          </p:txBody>
        </p:sp>
        <p:sp>
          <p:nvSpPr>
            <p:cNvPr id="123916" name="Freeform 10"/>
            <p:cNvSpPr>
              <a:spLocks/>
            </p:cNvSpPr>
            <p:nvPr/>
          </p:nvSpPr>
          <p:spPr bwMode="auto">
            <a:xfrm>
              <a:off x="3680" y="625"/>
              <a:ext cx="908" cy="404"/>
            </a:xfrm>
            <a:custGeom>
              <a:avLst/>
              <a:gdLst>
                <a:gd name="T0" fmla="*/ 844 w 451"/>
                <a:gd name="T1" fmla="*/ 352 h 442"/>
                <a:gd name="T2" fmla="*/ 831 w 451"/>
                <a:gd name="T3" fmla="*/ 286 h 442"/>
                <a:gd name="T4" fmla="*/ 821 w 451"/>
                <a:gd name="T5" fmla="*/ 271 h 442"/>
                <a:gd name="T6" fmla="*/ 854 w 451"/>
                <a:gd name="T7" fmla="*/ 266 h 442"/>
                <a:gd name="T8" fmla="*/ 866 w 451"/>
                <a:gd name="T9" fmla="*/ 95 h 442"/>
                <a:gd name="T10" fmla="*/ 809 w 451"/>
                <a:gd name="T11" fmla="*/ 0 h 442"/>
                <a:gd name="T12" fmla="*/ 312 w 451"/>
                <a:gd name="T13" fmla="*/ 30 h 442"/>
                <a:gd name="T14" fmla="*/ 199 w 451"/>
                <a:gd name="T15" fmla="*/ 50 h 442"/>
                <a:gd name="T16" fmla="*/ 133 w 451"/>
                <a:gd name="T17" fmla="*/ 70 h 442"/>
                <a:gd name="T18" fmla="*/ 278 w 451"/>
                <a:gd name="T19" fmla="*/ 276 h 442"/>
                <a:gd name="T20" fmla="*/ 389 w 451"/>
                <a:gd name="T21" fmla="*/ 322 h 442"/>
                <a:gd name="T22" fmla="*/ 411 w 451"/>
                <a:gd name="T23" fmla="*/ 356 h 442"/>
                <a:gd name="T24" fmla="*/ 632 w 451"/>
                <a:gd name="T25" fmla="*/ 377 h 442"/>
                <a:gd name="T26" fmla="*/ 844 w 451"/>
                <a:gd name="T27" fmla="*/ 356 h 442"/>
                <a:gd name="T28" fmla="*/ 844 w 451"/>
                <a:gd name="T29" fmla="*/ 352 h 4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442"/>
                <a:gd name="T47" fmla="*/ 451 w 451"/>
                <a:gd name="T48" fmla="*/ 442 h 4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442">
                  <a:moveTo>
                    <a:pt x="419" y="385"/>
                  </a:moveTo>
                  <a:cubicBezTo>
                    <a:pt x="417" y="361"/>
                    <a:pt x="416" y="337"/>
                    <a:pt x="413" y="313"/>
                  </a:cubicBezTo>
                  <a:cubicBezTo>
                    <a:pt x="412" y="307"/>
                    <a:pt x="406" y="302"/>
                    <a:pt x="408" y="297"/>
                  </a:cubicBezTo>
                  <a:cubicBezTo>
                    <a:pt x="411" y="292"/>
                    <a:pt x="419" y="293"/>
                    <a:pt x="424" y="291"/>
                  </a:cubicBezTo>
                  <a:cubicBezTo>
                    <a:pt x="418" y="227"/>
                    <a:pt x="425" y="169"/>
                    <a:pt x="430" y="104"/>
                  </a:cubicBezTo>
                  <a:cubicBezTo>
                    <a:pt x="426" y="73"/>
                    <a:pt x="436" y="10"/>
                    <a:pt x="402" y="0"/>
                  </a:cubicBezTo>
                  <a:cubicBezTo>
                    <a:pt x="313" y="4"/>
                    <a:pt x="238" y="10"/>
                    <a:pt x="155" y="33"/>
                  </a:cubicBezTo>
                  <a:cubicBezTo>
                    <a:pt x="105" y="65"/>
                    <a:pt x="187" y="15"/>
                    <a:pt x="99" y="55"/>
                  </a:cubicBezTo>
                  <a:cubicBezTo>
                    <a:pt x="87" y="61"/>
                    <a:pt x="66" y="77"/>
                    <a:pt x="66" y="77"/>
                  </a:cubicBezTo>
                  <a:cubicBezTo>
                    <a:pt x="0" y="173"/>
                    <a:pt x="43" y="272"/>
                    <a:pt x="138" y="302"/>
                  </a:cubicBezTo>
                  <a:cubicBezTo>
                    <a:pt x="160" y="316"/>
                    <a:pt x="179" y="329"/>
                    <a:pt x="193" y="352"/>
                  </a:cubicBezTo>
                  <a:cubicBezTo>
                    <a:pt x="200" y="363"/>
                    <a:pt x="193" y="382"/>
                    <a:pt x="204" y="390"/>
                  </a:cubicBezTo>
                  <a:cubicBezTo>
                    <a:pt x="231" y="410"/>
                    <a:pt x="282" y="405"/>
                    <a:pt x="314" y="412"/>
                  </a:cubicBezTo>
                  <a:cubicBezTo>
                    <a:pt x="451" y="406"/>
                    <a:pt x="431" y="442"/>
                    <a:pt x="419" y="390"/>
                  </a:cubicBezTo>
                  <a:cubicBezTo>
                    <a:pt x="419" y="388"/>
                    <a:pt x="419" y="387"/>
                    <a:pt x="419" y="385"/>
                  </a:cubicBezTo>
                  <a:close/>
                </a:path>
              </a:pathLst>
            </a:custGeom>
            <a:solidFill>
              <a:srgbClr val="000000"/>
            </a:solidFill>
            <a:ln w="9525">
              <a:solidFill>
                <a:srgbClr val="000000"/>
              </a:solidFill>
              <a:round/>
              <a:headEnd/>
              <a:tailEnd/>
            </a:ln>
          </p:spPr>
          <p:txBody>
            <a:bodyPr wrap="none" anchor="ctr"/>
            <a:lstStyle/>
            <a:p>
              <a:endParaRPr lang="ru-RU"/>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25957"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25962"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25963"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25964"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25965"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25966"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25967"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25968"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25969"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25970"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25971"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25972"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25973"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25974"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25975"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25976"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pic>
        <p:nvPicPr>
          <p:cNvPr id="29" name="17i26_11grey.avi">
            <a:hlinkClick r:id="" action="ppaction://media"/>
          </p:cNvPr>
          <p:cNvPicPr>
            <a:picLocks noRot="1" noChangeAspect="1" noChangeArrowheads="1"/>
          </p:cNvPicPr>
          <p:nvPr>
            <a:videoFile r:link="rId1"/>
          </p:nvPr>
        </p:nvPicPr>
        <p:blipFill>
          <a:blip r:embed="rId5" cstate="print"/>
          <a:srcRect/>
          <a:stretch>
            <a:fillRect/>
          </a:stretch>
        </p:blipFill>
        <p:spPr bwMode="auto">
          <a:xfrm>
            <a:off x="4572000" y="1960563"/>
            <a:ext cx="3740150" cy="3740150"/>
          </a:xfrm>
          <a:prstGeom prst="rect">
            <a:avLst/>
          </a:prstGeom>
          <a:noFill/>
          <a:ln w="9525">
            <a:noFill/>
            <a:miter lim="800000"/>
            <a:headEnd/>
            <a:tailEnd/>
          </a:ln>
        </p:spPr>
      </p:pic>
      <p:pic>
        <p:nvPicPr>
          <p:cNvPr id="30" name="17i26_11color.avi">
            <a:hlinkClick r:id="" action="ppaction://media"/>
          </p:cNvPr>
          <p:cNvPicPr>
            <a:picLocks noRot="1" noChangeAspect="1" noChangeArrowheads="1"/>
          </p:cNvPicPr>
          <p:nvPr>
            <a:videoFile r:link="rId2"/>
          </p:nvPr>
        </p:nvPicPr>
        <p:blipFill>
          <a:blip r:embed="rId6" cstate="print"/>
          <a:srcRect/>
          <a:stretch>
            <a:fillRect/>
          </a:stretch>
        </p:blipFill>
        <p:spPr bwMode="auto">
          <a:xfrm>
            <a:off x="989013" y="1981200"/>
            <a:ext cx="3644900" cy="3644900"/>
          </a:xfrm>
          <a:prstGeom prst="rect">
            <a:avLst/>
          </a:prstGeom>
          <a:noFill/>
          <a:ln w="9525">
            <a:noFill/>
            <a:miter lim="800000"/>
            <a:headEnd/>
            <a:tailEnd/>
          </a:ln>
        </p:spPr>
      </p:pic>
      <p:sp>
        <p:nvSpPr>
          <p:cNvPr id="41" name="TextBox 40"/>
          <p:cNvSpPr txBox="1"/>
          <p:nvPr/>
        </p:nvSpPr>
        <p:spPr>
          <a:xfrm>
            <a:off x="158750" y="434975"/>
            <a:ext cx="8983663" cy="523875"/>
          </a:xfrm>
          <a:prstGeom prst="rect">
            <a:avLst/>
          </a:prstGeom>
          <a:noFill/>
        </p:spPr>
        <p:txBody>
          <a:bodyPr wrap="none">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Patterns of c-</a:t>
            </a:r>
            <a:r>
              <a:rPr lang="en-US" sz="2800" dirty="0" err="1">
                <a:solidFill>
                  <a:prstClr val="white"/>
                </a:solidFill>
                <a:effectLst>
                  <a:outerShdw blurRad="38100" dist="38100" dir="2700000" algn="tl">
                    <a:srgbClr val="000000">
                      <a:alpha val="43137"/>
                    </a:srgbClr>
                  </a:outerShdw>
                </a:effectLst>
                <a:latin typeface="+mn-lt"/>
                <a:cs typeface="+mn-cs"/>
              </a:rPr>
              <a:t>fos</a:t>
            </a:r>
            <a:r>
              <a:rPr lang="en-US" sz="2800" dirty="0">
                <a:solidFill>
                  <a:prstClr val="white"/>
                </a:solidFill>
                <a:effectLst>
                  <a:outerShdw blurRad="38100" dist="38100" dir="2700000" algn="tl">
                    <a:srgbClr val="000000">
                      <a:alpha val="43137"/>
                    </a:srgbClr>
                  </a:outerShdw>
                </a:effectLst>
                <a:latin typeface="+mn-lt"/>
                <a:cs typeface="+mn-cs"/>
              </a:rPr>
              <a:t> activity of the chick brain during imprinting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 fill="hold"/>
                                        <p:tgtEl>
                                          <p:spTgt spid="30"/>
                                        </p:tgtEl>
                                      </p:cBhvr>
                                    </p:cmd>
                                  </p:childTnLst>
                                </p:cTn>
                              </p:par>
                            </p:childTnLst>
                          </p:cTn>
                        </p:par>
                        <p:par>
                          <p:cTn id="7" fill="hold">
                            <p:stCondLst>
                              <p:cond delay="2400"/>
                            </p:stCondLst>
                            <p:childTnLst>
                              <p:par>
                                <p:cTn id="8" presetID="1" presetClass="mediacall" presetSubtype="0" fill="hold" nodeType="afterEffect">
                                  <p:stCondLst>
                                    <p:cond delay="0"/>
                                  </p:stCondLst>
                                  <p:childTnLst>
                                    <p:cmd type="call" cmd="playFrom(0.0)">
                                      <p:cBhvr>
                                        <p:cTn id="9" dur="240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cTn>
                <p:tgtEl>
                  <p:spTgt spid="30"/>
                </p:tgtEl>
              </p:cMediaNode>
            </p:video>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0"/>
                                        </p:tgtEl>
                                      </p:cBhvr>
                                    </p:cmd>
                                  </p:childTnLst>
                                </p:cTn>
                              </p:par>
                            </p:childTnLst>
                          </p:cTn>
                        </p:par>
                      </p:childTnLst>
                    </p:cTn>
                  </p:par>
                </p:childTnLst>
              </p:cTn>
              <p:nextCondLst>
                <p:cond evt="onClick" delay="0">
                  <p:tgtEl>
                    <p:spTgt spid="30"/>
                  </p:tgtEl>
                </p:cond>
              </p:nextCondLst>
            </p:seq>
            <p:video>
              <p:cMediaNode>
                <p:cTn id="16" repeatCount="indefinite" fill="hold" display="0">
                  <p:stCondLst>
                    <p:cond delay="indefinite"/>
                  </p:stCondLst>
                </p:cTn>
                <p:tgtEl>
                  <p:spTgt spid="29"/>
                </p:tgtEl>
              </p:cMediaNode>
            </p:video>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28005"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28049"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28050"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28051"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28052"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28053"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28054"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28055"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28056"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28057"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28058"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28059"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28060"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28061"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28062"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28063"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46088"/>
            <a:ext cx="8691563" cy="522287"/>
          </a:xfrm>
          <a:prstGeom prst="rect">
            <a:avLst/>
          </a:prstGeom>
          <a:noFill/>
        </p:spPr>
        <p:txBody>
          <a:bodyPr>
            <a:spAutoFit/>
          </a:bodyPr>
          <a:lstStyle/>
          <a:p>
            <a:pPr fontAlgn="auto">
              <a:spcBef>
                <a:spcPts val="0"/>
              </a:spcBef>
              <a:spcAft>
                <a:spcPts val="0"/>
              </a:spcAft>
              <a:defRPr/>
            </a:pPr>
            <a:r>
              <a:rPr lang="en-US" sz="2800" dirty="0">
                <a:solidFill>
                  <a:prstClr val="white"/>
                </a:solidFill>
                <a:latin typeface="+mn-lt"/>
                <a:cs typeface="Arial" pitchFamily="34" charset="0"/>
              </a:rPr>
              <a:t>Cellular imaging of IEG expression in the whole brain</a:t>
            </a:r>
            <a:endParaRPr lang="en-US" sz="2800" dirty="0">
              <a:solidFill>
                <a:prstClr val="white"/>
              </a:solidFill>
              <a:effectLst>
                <a:outerShdw blurRad="38100" dist="38100" dir="2700000" algn="tl">
                  <a:srgbClr val="000000">
                    <a:alpha val="43137"/>
                  </a:srgbClr>
                </a:outerShdw>
              </a:effectLst>
              <a:latin typeface="+mn-lt"/>
              <a:cs typeface="+mn-cs"/>
            </a:endParaRPr>
          </a:p>
        </p:txBody>
      </p:sp>
      <p:grpSp>
        <p:nvGrpSpPr>
          <p:cNvPr id="128007" name="Группа 22"/>
          <p:cNvGrpSpPr>
            <a:grpSpLocks/>
          </p:cNvGrpSpPr>
          <p:nvPr/>
        </p:nvGrpSpPr>
        <p:grpSpPr bwMode="auto">
          <a:xfrm>
            <a:off x="430213" y="1276350"/>
            <a:ext cx="8286750" cy="4899025"/>
            <a:chOff x="457200" y="1343174"/>
            <a:chExt cx="8286750" cy="4898381"/>
          </a:xfrm>
        </p:grpSpPr>
        <p:pic>
          <p:nvPicPr>
            <p:cNvPr id="128011" name="Picture 29"/>
            <p:cNvPicPr>
              <a:picLocks noChangeArrowheads="1"/>
            </p:cNvPicPr>
            <p:nvPr/>
          </p:nvPicPr>
          <p:blipFill>
            <a:blip r:embed="rId3" cstate="print"/>
            <a:srcRect l="2254" t="1541" r="620"/>
            <a:stretch>
              <a:fillRect/>
            </a:stretch>
          </p:blipFill>
          <p:spPr bwMode="auto">
            <a:xfrm>
              <a:off x="5199063" y="2988768"/>
              <a:ext cx="3544887" cy="3233737"/>
            </a:xfrm>
            <a:prstGeom prst="rect">
              <a:avLst/>
            </a:prstGeom>
            <a:noFill/>
            <a:ln w="9525">
              <a:solidFill>
                <a:schemeClr val="bg2"/>
              </a:solidFill>
              <a:miter lim="800000"/>
              <a:headEnd/>
              <a:tailEnd/>
            </a:ln>
          </p:spPr>
        </p:pic>
        <p:sp>
          <p:nvSpPr>
            <p:cNvPr id="128012" name="Rectangle 32"/>
            <p:cNvSpPr>
              <a:spLocks noChangeArrowheads="1"/>
            </p:cNvSpPr>
            <p:nvPr/>
          </p:nvSpPr>
          <p:spPr bwMode="auto">
            <a:xfrm>
              <a:off x="4979988" y="4685805"/>
              <a:ext cx="157162" cy="206375"/>
            </a:xfrm>
            <a:prstGeom prst="rect">
              <a:avLst/>
            </a:prstGeom>
            <a:solidFill>
              <a:schemeClr val="bg1"/>
            </a:solidFill>
            <a:ln w="9525">
              <a:solidFill>
                <a:schemeClr val="bg1"/>
              </a:solidFill>
              <a:miter lim="800000"/>
              <a:headEnd/>
              <a:tailEnd/>
            </a:ln>
          </p:spPr>
          <p:txBody>
            <a:bodyPr wrap="none" anchor="ctr"/>
            <a:lstStyle/>
            <a:p>
              <a:endParaRPr lang="ru-RU">
                <a:solidFill>
                  <a:srgbClr val="000000"/>
                </a:solidFill>
                <a:latin typeface="Calibri" pitchFamily="34" charset="0"/>
              </a:endParaRPr>
            </a:p>
          </p:txBody>
        </p:sp>
        <p:sp>
          <p:nvSpPr>
            <p:cNvPr id="128013" name="TextBox 11"/>
            <p:cNvSpPr txBox="1">
              <a:spLocks noChangeArrowheads="1"/>
            </p:cNvSpPr>
            <p:nvPr/>
          </p:nvSpPr>
          <p:spPr bwMode="auto">
            <a:xfrm>
              <a:off x="5667986" y="2020393"/>
              <a:ext cx="2544286" cy="646331"/>
            </a:xfrm>
            <a:prstGeom prst="rect">
              <a:avLst/>
            </a:prstGeom>
            <a:noFill/>
            <a:ln w="9525">
              <a:noFill/>
              <a:miter lim="800000"/>
              <a:headEnd/>
              <a:tailEnd/>
            </a:ln>
          </p:spPr>
          <p:txBody>
            <a:bodyPr wrap="none">
              <a:spAutoFit/>
            </a:bodyPr>
            <a:lstStyle/>
            <a:p>
              <a:pPr algn="ctr"/>
              <a:r>
                <a:rPr lang="en-US">
                  <a:solidFill>
                    <a:srgbClr val="000000"/>
                  </a:solidFill>
                </a:rPr>
                <a:t>Light-sheet </a:t>
              </a:r>
            </a:p>
            <a:p>
              <a:pPr algn="ctr"/>
              <a:r>
                <a:rPr lang="en-US">
                  <a:solidFill>
                    <a:srgbClr val="000000"/>
                  </a:solidFill>
                </a:rPr>
                <a:t>fluorescent microscopy</a:t>
              </a:r>
              <a:endParaRPr lang="ru-RU">
                <a:solidFill>
                  <a:srgbClr val="000000"/>
                </a:solidFill>
              </a:endParaRPr>
            </a:p>
          </p:txBody>
        </p:sp>
        <p:grpSp>
          <p:nvGrpSpPr>
            <p:cNvPr id="128014" name="Группа 21"/>
            <p:cNvGrpSpPr>
              <a:grpSpLocks/>
            </p:cNvGrpSpPr>
            <p:nvPr/>
          </p:nvGrpSpPr>
          <p:grpSpPr bwMode="auto">
            <a:xfrm>
              <a:off x="2944813" y="2988768"/>
              <a:ext cx="1927225" cy="3233737"/>
              <a:chOff x="706051" y="1357442"/>
              <a:chExt cx="3079750" cy="5216352"/>
            </a:xfrm>
          </p:grpSpPr>
          <p:pic>
            <p:nvPicPr>
              <p:cNvPr id="128046" name="Picture 4" descr="Color-Fixed-2"/>
              <p:cNvPicPr>
                <a:picLocks noChangeAspect="1" noChangeArrowheads="1"/>
              </p:cNvPicPr>
              <p:nvPr/>
            </p:nvPicPr>
            <p:blipFill>
              <a:blip r:embed="rId4" cstate="print">
                <a:lum contrast="6000"/>
              </a:blip>
              <a:srcRect/>
              <a:stretch>
                <a:fillRect/>
              </a:stretch>
            </p:blipFill>
            <p:spPr bwMode="auto">
              <a:xfrm>
                <a:off x="714547" y="1357442"/>
                <a:ext cx="3066963" cy="2584364"/>
              </a:xfrm>
              <a:prstGeom prst="rect">
                <a:avLst/>
              </a:prstGeom>
              <a:noFill/>
              <a:ln w="9525">
                <a:solidFill>
                  <a:schemeClr val="bg2"/>
                </a:solidFill>
                <a:miter lim="800000"/>
                <a:headEnd/>
                <a:tailEnd/>
              </a:ln>
            </p:spPr>
          </p:pic>
          <p:pic>
            <p:nvPicPr>
              <p:cNvPr id="128047" name="Picture 5" descr="Color-BBBA-4"/>
              <p:cNvPicPr>
                <a:picLocks noChangeAspect="1" noChangeArrowheads="1"/>
              </p:cNvPicPr>
              <p:nvPr/>
            </p:nvPicPr>
            <p:blipFill>
              <a:blip r:embed="rId5" cstate="print">
                <a:lum contrast="6000"/>
              </a:blip>
              <a:srcRect t="2252" b="8913"/>
              <a:stretch>
                <a:fillRect/>
              </a:stretch>
            </p:blipFill>
            <p:spPr bwMode="auto">
              <a:xfrm>
                <a:off x="706051" y="4014143"/>
                <a:ext cx="3079750" cy="2559651"/>
              </a:xfrm>
              <a:prstGeom prst="rect">
                <a:avLst/>
              </a:prstGeom>
              <a:noFill/>
              <a:ln w="9525">
                <a:solidFill>
                  <a:schemeClr val="bg2"/>
                </a:solidFill>
                <a:miter lim="800000"/>
                <a:headEnd/>
                <a:tailEnd/>
              </a:ln>
            </p:spPr>
          </p:pic>
        </p:grpSp>
        <p:sp>
          <p:nvSpPr>
            <p:cNvPr id="128015" name="TextBox 17"/>
            <p:cNvSpPr txBox="1">
              <a:spLocks noChangeArrowheads="1"/>
            </p:cNvSpPr>
            <p:nvPr/>
          </p:nvSpPr>
          <p:spPr bwMode="auto">
            <a:xfrm>
              <a:off x="3022600" y="2020393"/>
              <a:ext cx="1738313" cy="923925"/>
            </a:xfrm>
            <a:prstGeom prst="rect">
              <a:avLst/>
            </a:prstGeom>
            <a:noFill/>
            <a:ln w="9525">
              <a:noFill/>
              <a:miter lim="800000"/>
              <a:headEnd/>
              <a:tailEnd/>
            </a:ln>
          </p:spPr>
          <p:txBody>
            <a:bodyPr>
              <a:spAutoFit/>
            </a:bodyPr>
            <a:lstStyle/>
            <a:p>
              <a:pPr algn="ctr"/>
              <a:r>
                <a:rPr lang="en-US">
                  <a:solidFill>
                    <a:srgbClr val="000000"/>
                  </a:solidFill>
                </a:rPr>
                <a:t>Optical clearing of brain tissue</a:t>
              </a:r>
              <a:endParaRPr lang="ru-RU">
                <a:solidFill>
                  <a:srgbClr val="000000"/>
                </a:solidFill>
              </a:endParaRPr>
            </a:p>
          </p:txBody>
        </p:sp>
        <p:sp>
          <p:nvSpPr>
            <p:cNvPr id="128016" name="TextBox 17"/>
            <p:cNvSpPr txBox="1">
              <a:spLocks noChangeArrowheads="1"/>
            </p:cNvSpPr>
            <p:nvPr/>
          </p:nvSpPr>
          <p:spPr bwMode="auto">
            <a:xfrm>
              <a:off x="536575" y="2020393"/>
              <a:ext cx="1931988" cy="923925"/>
            </a:xfrm>
            <a:prstGeom prst="rect">
              <a:avLst/>
            </a:prstGeom>
            <a:noFill/>
            <a:ln w="9525">
              <a:noFill/>
              <a:miter lim="800000"/>
              <a:headEnd/>
              <a:tailEnd/>
            </a:ln>
          </p:spPr>
          <p:txBody>
            <a:bodyPr>
              <a:spAutoFit/>
            </a:bodyPr>
            <a:lstStyle/>
            <a:p>
              <a:pPr algn="ctr"/>
              <a:r>
                <a:rPr lang="en-US">
                  <a:solidFill>
                    <a:srgbClr val="000000"/>
                  </a:solidFill>
                </a:rPr>
                <a:t>Whole-mount detection of IEGs expression</a:t>
              </a:r>
              <a:endParaRPr lang="ru-RU">
                <a:solidFill>
                  <a:srgbClr val="000000"/>
                </a:solidFill>
              </a:endParaRPr>
            </a:p>
          </p:txBody>
        </p:sp>
        <p:grpSp>
          <p:nvGrpSpPr>
            <p:cNvPr id="128017" name="Группа 51"/>
            <p:cNvGrpSpPr>
              <a:grpSpLocks/>
            </p:cNvGrpSpPr>
            <p:nvPr/>
          </p:nvGrpSpPr>
          <p:grpSpPr bwMode="auto">
            <a:xfrm>
              <a:off x="457200" y="3003055"/>
              <a:ext cx="2128838" cy="3238500"/>
              <a:chOff x="456800" y="2821577"/>
              <a:chExt cx="2129646" cy="3213463"/>
            </a:xfrm>
          </p:grpSpPr>
          <p:grpSp>
            <p:nvGrpSpPr>
              <p:cNvPr id="128019" name="Группа 49"/>
              <p:cNvGrpSpPr>
                <a:grpSpLocks/>
              </p:cNvGrpSpPr>
              <p:nvPr/>
            </p:nvGrpSpPr>
            <p:grpSpPr bwMode="auto">
              <a:xfrm>
                <a:off x="456800" y="2873820"/>
                <a:ext cx="1955807" cy="2995012"/>
                <a:chOff x="456800" y="2873820"/>
                <a:chExt cx="1955807" cy="2995012"/>
              </a:xfrm>
            </p:grpSpPr>
            <p:pic>
              <p:nvPicPr>
                <p:cNvPr id="128022" name="Picture 139" descr="Hip-2-25x"/>
                <p:cNvPicPr>
                  <a:picLocks noChangeAspect="1" noChangeArrowheads="1"/>
                </p:cNvPicPr>
                <p:nvPr/>
              </p:nvPicPr>
              <p:blipFill>
                <a:blip r:embed="rId6" cstate="print">
                  <a:lum bright="6000" contrast="12000"/>
                </a:blip>
                <a:srcRect l="21260" t="12021"/>
                <a:stretch>
                  <a:fillRect/>
                </a:stretch>
              </p:blipFill>
              <p:spPr bwMode="auto">
                <a:xfrm>
                  <a:off x="617674" y="4020017"/>
                  <a:ext cx="907224" cy="784032"/>
                </a:xfrm>
                <a:prstGeom prst="rect">
                  <a:avLst/>
                </a:prstGeom>
                <a:noFill/>
                <a:ln w="9525">
                  <a:noFill/>
                  <a:miter lim="800000"/>
                  <a:headEnd/>
                  <a:tailEnd/>
                </a:ln>
              </p:spPr>
            </p:pic>
            <p:pic>
              <p:nvPicPr>
                <p:cNvPr id="128023" name="Picture 140" descr="Hip-25x"/>
                <p:cNvPicPr>
                  <a:picLocks noChangeAspect="1" noChangeArrowheads="1"/>
                </p:cNvPicPr>
                <p:nvPr/>
              </p:nvPicPr>
              <p:blipFill>
                <a:blip r:embed="rId7" cstate="print">
                  <a:lum contrast="8000"/>
                </a:blip>
                <a:srcRect l="18898" t="14612"/>
                <a:stretch>
                  <a:fillRect/>
                </a:stretch>
              </p:blipFill>
              <p:spPr bwMode="auto">
                <a:xfrm>
                  <a:off x="1579226" y="4019523"/>
                  <a:ext cx="819139" cy="823505"/>
                </a:xfrm>
                <a:prstGeom prst="rect">
                  <a:avLst/>
                </a:prstGeom>
                <a:noFill/>
                <a:ln w="9525">
                  <a:noFill/>
                  <a:miter lim="800000"/>
                  <a:headEnd/>
                  <a:tailEnd/>
                </a:ln>
              </p:spPr>
            </p:pic>
            <p:pic>
              <p:nvPicPr>
                <p:cNvPr id="128024" name="Picture 143" descr="Hip-25x"/>
                <p:cNvPicPr>
                  <a:picLocks noChangeAspect="1" noChangeArrowheads="1"/>
                </p:cNvPicPr>
                <p:nvPr/>
              </p:nvPicPr>
              <p:blipFill>
                <a:blip r:embed="rId8" cstate="print">
                  <a:lum bright="-6000" contrast="14000"/>
                </a:blip>
                <a:srcRect l="73111" t="67944" r="6024" b="12299"/>
                <a:stretch>
                  <a:fillRect/>
                </a:stretch>
              </p:blipFill>
              <p:spPr bwMode="auto">
                <a:xfrm>
                  <a:off x="1581336" y="4502080"/>
                  <a:ext cx="318056" cy="287659"/>
                </a:xfrm>
                <a:prstGeom prst="rect">
                  <a:avLst/>
                </a:prstGeom>
                <a:noFill/>
                <a:ln w="9525">
                  <a:solidFill>
                    <a:srgbClr val="FFFFFF"/>
                  </a:solidFill>
                  <a:miter lim="800000"/>
                  <a:headEnd/>
                  <a:tailEnd/>
                </a:ln>
              </p:spPr>
            </p:pic>
            <p:pic>
              <p:nvPicPr>
                <p:cNvPr id="128025" name="Picture 144" descr="Hip-2-25x"/>
                <p:cNvPicPr>
                  <a:picLocks noChangeAspect="1" noChangeArrowheads="1"/>
                </p:cNvPicPr>
                <p:nvPr/>
              </p:nvPicPr>
              <p:blipFill>
                <a:blip r:embed="rId9" cstate="print">
                  <a:lum bright="12000" contrast="42000"/>
                </a:blip>
                <a:srcRect l="51378" t="45682" r="30708" b="34412"/>
                <a:stretch>
                  <a:fillRect/>
                </a:stretch>
              </p:blipFill>
              <p:spPr bwMode="auto">
                <a:xfrm>
                  <a:off x="1204205" y="4021990"/>
                  <a:ext cx="319638" cy="273844"/>
                </a:xfrm>
                <a:prstGeom prst="rect">
                  <a:avLst/>
                </a:prstGeom>
                <a:noFill/>
                <a:ln w="9525">
                  <a:solidFill>
                    <a:srgbClr val="FFFFFF"/>
                  </a:solidFill>
                  <a:miter lim="800000"/>
                  <a:headEnd/>
                  <a:tailEnd/>
                </a:ln>
              </p:spPr>
            </p:pic>
            <p:sp>
              <p:nvSpPr>
                <p:cNvPr id="128026" name="Rectangle 145"/>
                <p:cNvSpPr>
                  <a:spLocks noChangeAspect="1" noChangeArrowheads="1"/>
                </p:cNvSpPr>
                <p:nvPr/>
              </p:nvSpPr>
              <p:spPr bwMode="auto">
                <a:xfrm rot="4193495">
                  <a:off x="951402" y="4342383"/>
                  <a:ext cx="117926" cy="117095"/>
                </a:xfrm>
                <a:prstGeom prst="rect">
                  <a:avLst/>
                </a:prstGeom>
                <a:noFill/>
                <a:ln w="19050">
                  <a:solidFill>
                    <a:srgbClr val="00CC00"/>
                  </a:solidFill>
                  <a:miter lim="800000"/>
                  <a:headEnd/>
                  <a:tailEnd/>
                </a:ln>
              </p:spPr>
              <p:txBody>
                <a:bodyPr anchor="ctr"/>
                <a:lstStyle/>
                <a:p>
                  <a:endParaRPr lang="ru-RU">
                    <a:solidFill>
                      <a:srgbClr val="000000"/>
                    </a:solidFill>
                    <a:latin typeface="Calibri" pitchFamily="34" charset="0"/>
                  </a:endParaRPr>
                </a:p>
              </p:txBody>
            </p:sp>
            <p:sp>
              <p:nvSpPr>
                <p:cNvPr id="128027" name="Rectangle 146"/>
                <p:cNvSpPr>
                  <a:spLocks noChangeAspect="1" noChangeArrowheads="1"/>
                </p:cNvSpPr>
                <p:nvPr/>
              </p:nvSpPr>
              <p:spPr bwMode="auto">
                <a:xfrm rot="5363733">
                  <a:off x="2183013" y="4582590"/>
                  <a:ext cx="148517" cy="135029"/>
                </a:xfrm>
                <a:prstGeom prst="rect">
                  <a:avLst/>
                </a:prstGeom>
                <a:noFill/>
                <a:ln w="19050">
                  <a:solidFill>
                    <a:srgbClr val="00CC00"/>
                  </a:solidFill>
                  <a:miter lim="800000"/>
                  <a:headEnd/>
                  <a:tailEnd/>
                </a:ln>
              </p:spPr>
              <p:txBody>
                <a:bodyPr anchor="ctr"/>
                <a:lstStyle/>
                <a:p>
                  <a:endParaRPr lang="ru-RU">
                    <a:solidFill>
                      <a:srgbClr val="000000"/>
                    </a:solidFill>
                    <a:latin typeface="Calibri" pitchFamily="34" charset="0"/>
                  </a:endParaRPr>
                </a:p>
              </p:txBody>
            </p:sp>
            <p:grpSp>
              <p:nvGrpSpPr>
                <p:cNvPr id="128028" name="Group 148"/>
                <p:cNvGrpSpPr>
                  <a:grpSpLocks noChangeAspect="1"/>
                </p:cNvGrpSpPr>
                <p:nvPr/>
              </p:nvGrpSpPr>
              <p:grpSpPr bwMode="auto">
                <a:xfrm>
                  <a:off x="557544" y="2873820"/>
                  <a:ext cx="1547029" cy="1095375"/>
                  <a:chOff x="581" y="473"/>
                  <a:chExt cx="2084" cy="1665"/>
                </a:xfrm>
              </p:grpSpPr>
              <p:pic>
                <p:nvPicPr>
                  <p:cNvPr id="128044" name="Picture 149" descr="Hip-10x"/>
                  <p:cNvPicPr>
                    <a:picLocks noChangeAspect="1" noChangeArrowheads="1"/>
                  </p:cNvPicPr>
                  <p:nvPr/>
                </p:nvPicPr>
                <p:blipFill>
                  <a:blip r:embed="rId10" cstate="print">
                    <a:lum bright="10000" contrast="18000"/>
                  </a:blip>
                  <a:srcRect/>
                  <a:stretch>
                    <a:fillRect/>
                  </a:stretch>
                </p:blipFill>
                <p:spPr bwMode="auto">
                  <a:xfrm>
                    <a:off x="581" y="473"/>
                    <a:ext cx="2084" cy="1665"/>
                  </a:xfrm>
                  <a:prstGeom prst="rect">
                    <a:avLst/>
                  </a:prstGeom>
                  <a:noFill/>
                  <a:ln w="9525">
                    <a:noFill/>
                    <a:miter lim="800000"/>
                    <a:headEnd/>
                    <a:tailEnd/>
                  </a:ln>
                </p:spPr>
              </p:pic>
              <p:sp>
                <p:nvSpPr>
                  <p:cNvPr id="128045" name="Text Box 150"/>
                  <p:cNvSpPr txBox="1">
                    <a:spLocks noChangeAspect="1" noChangeArrowheads="1"/>
                  </p:cNvSpPr>
                  <p:nvPr/>
                </p:nvSpPr>
                <p:spPr bwMode="auto">
                  <a:xfrm>
                    <a:off x="581" y="473"/>
                    <a:ext cx="428" cy="244"/>
                  </a:xfrm>
                  <a:prstGeom prst="rect">
                    <a:avLst/>
                  </a:prstGeom>
                  <a:noFill/>
                  <a:ln w="9525">
                    <a:noFill/>
                    <a:miter lim="800000"/>
                    <a:headEnd/>
                    <a:tailEnd/>
                  </a:ln>
                </p:spPr>
                <p:txBody>
                  <a:bodyPr lIns="89611" tIns="44806" rIns="89611" bIns="44806"/>
                  <a:lstStyle/>
                  <a:p>
                    <a:pPr defTabSz="339725"/>
                    <a:endParaRPr lang="ru-RU" sz="700">
                      <a:solidFill>
                        <a:srgbClr val="000000"/>
                      </a:solidFill>
                    </a:endParaRPr>
                  </a:p>
                </p:txBody>
              </p:sp>
            </p:grpSp>
            <p:sp>
              <p:nvSpPr>
                <p:cNvPr id="128029" name="Rectangle 151"/>
                <p:cNvSpPr>
                  <a:spLocks noChangeAspect="1" noChangeArrowheads="1"/>
                </p:cNvSpPr>
                <p:nvPr/>
              </p:nvSpPr>
              <p:spPr bwMode="auto">
                <a:xfrm>
                  <a:off x="1346618" y="2923161"/>
                  <a:ext cx="318056" cy="278778"/>
                </a:xfrm>
                <a:prstGeom prst="rect">
                  <a:avLst/>
                </a:prstGeom>
                <a:solidFill>
                  <a:schemeClr val="bg1"/>
                </a:solidFill>
                <a:ln w="9525">
                  <a:noFill/>
                  <a:miter lim="800000"/>
                  <a:headEnd/>
                  <a:tailEnd/>
                </a:ln>
              </p:spPr>
              <p:txBody>
                <a:bodyPr wrap="none" anchor="ctr"/>
                <a:lstStyle/>
                <a:p>
                  <a:endParaRPr lang="ru-RU">
                    <a:solidFill>
                      <a:srgbClr val="000000"/>
                    </a:solidFill>
                    <a:latin typeface="Calibri" pitchFamily="34" charset="0"/>
                  </a:endParaRPr>
                </a:p>
              </p:txBody>
            </p:sp>
            <p:sp>
              <p:nvSpPr>
                <p:cNvPr id="128030" name="Rectangle 152"/>
                <p:cNvSpPr>
                  <a:spLocks noChangeAspect="1" noChangeArrowheads="1"/>
                </p:cNvSpPr>
                <p:nvPr/>
              </p:nvSpPr>
              <p:spPr bwMode="auto">
                <a:xfrm>
                  <a:off x="2030201" y="3568544"/>
                  <a:ext cx="318056" cy="278284"/>
                </a:xfrm>
                <a:prstGeom prst="rect">
                  <a:avLst/>
                </a:prstGeom>
                <a:solidFill>
                  <a:schemeClr val="bg1"/>
                </a:solidFill>
                <a:ln w="9525">
                  <a:noFill/>
                  <a:miter lim="800000"/>
                  <a:headEnd/>
                  <a:tailEnd/>
                </a:ln>
              </p:spPr>
              <p:txBody>
                <a:bodyPr wrap="none" anchor="ctr"/>
                <a:lstStyle/>
                <a:p>
                  <a:endParaRPr lang="ru-RU">
                    <a:solidFill>
                      <a:srgbClr val="000000"/>
                    </a:solidFill>
                    <a:latin typeface="Calibri" pitchFamily="34" charset="0"/>
                  </a:endParaRPr>
                </a:p>
              </p:txBody>
            </p:sp>
            <p:sp>
              <p:nvSpPr>
                <p:cNvPr id="128031" name="Rectangle 153"/>
                <p:cNvSpPr>
                  <a:spLocks noChangeAspect="1" noChangeArrowheads="1"/>
                </p:cNvSpPr>
                <p:nvPr/>
              </p:nvSpPr>
              <p:spPr bwMode="auto">
                <a:xfrm rot="-191786">
                  <a:off x="545413" y="3000134"/>
                  <a:ext cx="214147" cy="533872"/>
                </a:xfrm>
                <a:prstGeom prst="rect">
                  <a:avLst/>
                </a:prstGeom>
                <a:solidFill>
                  <a:schemeClr val="bg1"/>
                </a:solidFill>
                <a:ln w="9525">
                  <a:noFill/>
                  <a:miter lim="800000"/>
                  <a:headEnd/>
                  <a:tailEnd/>
                </a:ln>
              </p:spPr>
              <p:txBody>
                <a:bodyPr wrap="none" anchor="ctr"/>
                <a:lstStyle/>
                <a:p>
                  <a:endParaRPr lang="ru-RU">
                    <a:solidFill>
                      <a:srgbClr val="000000"/>
                    </a:solidFill>
                    <a:latin typeface="Calibri" pitchFamily="34" charset="0"/>
                  </a:endParaRPr>
                </a:p>
              </p:txBody>
            </p:sp>
            <p:pic>
              <p:nvPicPr>
                <p:cNvPr id="128032" name="Picture 154" descr="1-3-32x"/>
                <p:cNvPicPr>
                  <a:picLocks noChangeAspect="1" noChangeArrowheads="1"/>
                </p:cNvPicPr>
                <p:nvPr/>
              </p:nvPicPr>
              <p:blipFill>
                <a:blip r:embed="rId11" cstate="print">
                  <a:lum contrast="16000"/>
                </a:blip>
                <a:srcRect l="12975" t="17583" b="9738"/>
                <a:stretch>
                  <a:fillRect/>
                </a:stretch>
              </p:blipFill>
              <p:spPr bwMode="auto">
                <a:xfrm>
                  <a:off x="1554963" y="4923454"/>
                  <a:ext cx="857644" cy="921201"/>
                </a:xfrm>
                <a:prstGeom prst="rect">
                  <a:avLst/>
                </a:prstGeom>
                <a:noFill/>
                <a:ln w="9525">
                  <a:noFill/>
                  <a:miter lim="800000"/>
                  <a:headEnd/>
                  <a:tailEnd/>
                </a:ln>
              </p:spPr>
            </p:pic>
            <p:pic>
              <p:nvPicPr>
                <p:cNvPr id="128033" name="Picture 156" descr="2-2-32x"/>
                <p:cNvPicPr>
                  <a:picLocks noChangeAspect="1" noChangeArrowheads="1"/>
                </p:cNvPicPr>
                <p:nvPr/>
              </p:nvPicPr>
              <p:blipFill>
                <a:blip r:embed="rId12" cstate="print">
                  <a:lum contrast="18000"/>
                </a:blip>
                <a:srcRect/>
                <a:stretch>
                  <a:fillRect/>
                </a:stretch>
              </p:blipFill>
              <p:spPr bwMode="auto">
                <a:xfrm>
                  <a:off x="456800" y="4908158"/>
                  <a:ext cx="1069153" cy="960674"/>
                </a:xfrm>
                <a:prstGeom prst="rect">
                  <a:avLst/>
                </a:prstGeom>
                <a:noFill/>
                <a:ln w="9525">
                  <a:noFill/>
                  <a:miter lim="800000"/>
                  <a:headEnd/>
                  <a:tailEnd/>
                </a:ln>
              </p:spPr>
            </p:pic>
            <p:sp>
              <p:nvSpPr>
                <p:cNvPr id="128034" name="Rectangle 157"/>
                <p:cNvSpPr>
                  <a:spLocks noChangeArrowheads="1"/>
                </p:cNvSpPr>
                <p:nvPr/>
              </p:nvSpPr>
              <p:spPr bwMode="auto">
                <a:xfrm>
                  <a:off x="1103461" y="5268349"/>
                  <a:ext cx="234718" cy="298021"/>
                </a:xfrm>
                <a:prstGeom prst="rect">
                  <a:avLst/>
                </a:prstGeom>
                <a:noFill/>
                <a:ln w="25400">
                  <a:solidFill>
                    <a:srgbClr val="00CC00"/>
                  </a:solidFill>
                  <a:miter lim="800000"/>
                  <a:headEnd/>
                  <a:tailEnd/>
                </a:ln>
              </p:spPr>
              <p:txBody>
                <a:bodyPr wrap="none" anchor="ctr"/>
                <a:lstStyle/>
                <a:p>
                  <a:endParaRPr lang="ru-RU">
                    <a:solidFill>
                      <a:srgbClr val="000000"/>
                    </a:solidFill>
                    <a:latin typeface="Calibri" pitchFamily="34" charset="0"/>
                  </a:endParaRPr>
                </a:p>
              </p:txBody>
            </p:sp>
            <p:sp>
              <p:nvSpPr>
                <p:cNvPr id="128035" name="Text Box 158"/>
                <p:cNvSpPr txBox="1">
                  <a:spLocks noChangeArrowheads="1"/>
                </p:cNvSpPr>
                <p:nvPr/>
              </p:nvSpPr>
              <p:spPr bwMode="auto">
                <a:xfrm>
                  <a:off x="2194240" y="5492358"/>
                  <a:ext cx="157182" cy="291607"/>
                </a:xfrm>
                <a:prstGeom prst="rect">
                  <a:avLst/>
                </a:prstGeom>
                <a:noFill/>
                <a:ln w="9525">
                  <a:noFill/>
                  <a:miter lim="800000"/>
                  <a:headEnd/>
                  <a:tailEnd/>
                </a:ln>
              </p:spPr>
              <p:txBody>
                <a:bodyPr>
                  <a:spAutoFit/>
                </a:bodyPr>
                <a:lstStyle/>
                <a:p>
                  <a:pPr>
                    <a:spcBef>
                      <a:spcPct val="50000"/>
                    </a:spcBef>
                  </a:pPr>
                  <a:r>
                    <a:rPr lang="en-US" sz="400" b="1">
                      <a:solidFill>
                        <a:srgbClr val="000000"/>
                      </a:solidFill>
                    </a:rPr>
                    <a:t>Gl</a:t>
                  </a:r>
                  <a:endParaRPr lang="ru-RU" sz="400" b="1">
                    <a:solidFill>
                      <a:srgbClr val="000000"/>
                    </a:solidFill>
                  </a:endParaRPr>
                </a:p>
              </p:txBody>
            </p:sp>
            <p:sp>
              <p:nvSpPr>
                <p:cNvPr id="128036" name="Text Box 159"/>
                <p:cNvSpPr txBox="1">
                  <a:spLocks noChangeArrowheads="1"/>
                </p:cNvSpPr>
                <p:nvPr/>
              </p:nvSpPr>
              <p:spPr bwMode="auto">
                <a:xfrm>
                  <a:off x="2089276" y="5144009"/>
                  <a:ext cx="157182" cy="291607"/>
                </a:xfrm>
                <a:prstGeom prst="rect">
                  <a:avLst/>
                </a:prstGeom>
                <a:noFill/>
                <a:ln w="9525">
                  <a:noFill/>
                  <a:miter lim="800000"/>
                  <a:headEnd/>
                  <a:tailEnd/>
                </a:ln>
              </p:spPr>
              <p:txBody>
                <a:bodyPr>
                  <a:spAutoFit/>
                </a:bodyPr>
                <a:lstStyle/>
                <a:p>
                  <a:pPr>
                    <a:spcBef>
                      <a:spcPct val="50000"/>
                    </a:spcBef>
                  </a:pPr>
                  <a:r>
                    <a:rPr lang="en-US" sz="400" b="1">
                      <a:solidFill>
                        <a:srgbClr val="000000"/>
                      </a:solidFill>
                    </a:rPr>
                    <a:t>Mi</a:t>
                  </a:r>
                  <a:endParaRPr lang="ru-RU" sz="400" b="1">
                    <a:solidFill>
                      <a:srgbClr val="000000"/>
                    </a:solidFill>
                  </a:endParaRPr>
                </a:p>
              </p:txBody>
            </p:sp>
            <p:sp>
              <p:nvSpPr>
                <p:cNvPr id="128037" name="Text Box 160"/>
                <p:cNvSpPr txBox="1">
                  <a:spLocks noChangeArrowheads="1"/>
                </p:cNvSpPr>
                <p:nvPr/>
              </p:nvSpPr>
              <p:spPr bwMode="auto">
                <a:xfrm>
                  <a:off x="1688937" y="5014735"/>
                  <a:ext cx="157182" cy="291607"/>
                </a:xfrm>
                <a:prstGeom prst="rect">
                  <a:avLst/>
                </a:prstGeom>
                <a:noFill/>
                <a:ln w="9525">
                  <a:noFill/>
                  <a:miter lim="800000"/>
                  <a:headEnd/>
                  <a:tailEnd/>
                </a:ln>
              </p:spPr>
              <p:txBody>
                <a:bodyPr>
                  <a:spAutoFit/>
                </a:bodyPr>
                <a:lstStyle/>
                <a:p>
                  <a:pPr>
                    <a:spcBef>
                      <a:spcPct val="50000"/>
                    </a:spcBef>
                  </a:pPr>
                  <a:r>
                    <a:rPr lang="en-US" sz="400" b="1">
                      <a:solidFill>
                        <a:srgbClr val="000000"/>
                      </a:solidFill>
                    </a:rPr>
                    <a:t>Gr</a:t>
                  </a:r>
                  <a:endParaRPr lang="ru-RU" sz="400" b="1">
                    <a:solidFill>
                      <a:srgbClr val="000000"/>
                    </a:solidFill>
                  </a:endParaRPr>
                </a:p>
              </p:txBody>
            </p:sp>
            <p:sp>
              <p:nvSpPr>
                <p:cNvPr id="128038" name="Text Box 282"/>
                <p:cNvSpPr txBox="1">
                  <a:spLocks noChangeArrowheads="1"/>
                </p:cNvSpPr>
                <p:nvPr/>
              </p:nvSpPr>
              <p:spPr bwMode="auto">
                <a:xfrm>
                  <a:off x="555434" y="2889609"/>
                  <a:ext cx="313309" cy="208220"/>
                </a:xfrm>
                <a:prstGeom prst="rect">
                  <a:avLst/>
                </a:prstGeom>
                <a:noFill/>
                <a:ln w="9525">
                  <a:noFill/>
                  <a:miter lim="800000"/>
                  <a:headEnd/>
                  <a:tailEnd/>
                </a:ln>
              </p:spPr>
              <p:txBody>
                <a:bodyPr>
                  <a:spAutoFit/>
                </a:bodyPr>
                <a:lstStyle/>
                <a:p>
                  <a:pPr defTabSz="957263">
                    <a:spcBef>
                      <a:spcPct val="50000"/>
                    </a:spcBef>
                  </a:pPr>
                  <a:r>
                    <a:rPr lang="en-US" sz="400" b="1">
                      <a:solidFill>
                        <a:srgbClr val="000000"/>
                      </a:solidFill>
                    </a:rPr>
                    <a:t>A</a:t>
                  </a:r>
                  <a:endParaRPr lang="ru-RU" sz="400" b="1">
                    <a:solidFill>
                      <a:srgbClr val="000000"/>
                    </a:solidFill>
                  </a:endParaRPr>
                </a:p>
              </p:txBody>
            </p:sp>
            <p:sp>
              <p:nvSpPr>
                <p:cNvPr id="128039" name="Text Box 283"/>
                <p:cNvSpPr txBox="1">
                  <a:spLocks noChangeArrowheads="1"/>
                </p:cNvSpPr>
                <p:nvPr/>
              </p:nvSpPr>
              <p:spPr bwMode="auto">
                <a:xfrm>
                  <a:off x="594466" y="4012615"/>
                  <a:ext cx="313309" cy="208220"/>
                </a:xfrm>
                <a:prstGeom prst="rect">
                  <a:avLst/>
                </a:prstGeom>
                <a:noFill/>
                <a:ln w="9525">
                  <a:noFill/>
                  <a:miter lim="800000"/>
                  <a:headEnd/>
                  <a:tailEnd/>
                </a:ln>
              </p:spPr>
              <p:txBody>
                <a:bodyPr>
                  <a:spAutoFit/>
                </a:bodyPr>
                <a:lstStyle/>
                <a:p>
                  <a:pPr defTabSz="957263">
                    <a:spcBef>
                      <a:spcPct val="50000"/>
                    </a:spcBef>
                  </a:pPr>
                  <a:r>
                    <a:rPr lang="en-US" sz="400" b="1">
                      <a:solidFill>
                        <a:srgbClr val="000000"/>
                      </a:solidFill>
                    </a:rPr>
                    <a:t>B</a:t>
                  </a:r>
                  <a:endParaRPr lang="ru-RU" sz="400" b="1">
                    <a:solidFill>
                      <a:srgbClr val="000000"/>
                    </a:solidFill>
                  </a:endParaRPr>
                </a:p>
              </p:txBody>
            </p:sp>
            <p:sp>
              <p:nvSpPr>
                <p:cNvPr id="128040" name="Text Box 284"/>
                <p:cNvSpPr txBox="1">
                  <a:spLocks noChangeArrowheads="1"/>
                </p:cNvSpPr>
                <p:nvPr/>
              </p:nvSpPr>
              <p:spPr bwMode="auto">
                <a:xfrm>
                  <a:off x="2089276" y="4008175"/>
                  <a:ext cx="313309" cy="208220"/>
                </a:xfrm>
                <a:prstGeom prst="rect">
                  <a:avLst/>
                </a:prstGeom>
                <a:noFill/>
                <a:ln w="9525">
                  <a:noFill/>
                  <a:miter lim="800000"/>
                  <a:headEnd/>
                  <a:tailEnd/>
                </a:ln>
              </p:spPr>
              <p:txBody>
                <a:bodyPr>
                  <a:spAutoFit/>
                </a:bodyPr>
                <a:lstStyle/>
                <a:p>
                  <a:pPr algn="r" defTabSz="957263">
                    <a:spcBef>
                      <a:spcPct val="50000"/>
                    </a:spcBef>
                  </a:pPr>
                  <a:r>
                    <a:rPr lang="en-US" sz="400" b="1">
                      <a:solidFill>
                        <a:srgbClr val="000000"/>
                      </a:solidFill>
                    </a:rPr>
                    <a:t>C</a:t>
                  </a:r>
                  <a:endParaRPr lang="ru-RU" sz="400" b="1">
                    <a:solidFill>
                      <a:srgbClr val="000000"/>
                    </a:solidFill>
                  </a:endParaRPr>
                </a:p>
              </p:txBody>
            </p:sp>
            <p:sp>
              <p:nvSpPr>
                <p:cNvPr id="128041" name="Text Box 285"/>
                <p:cNvSpPr txBox="1">
                  <a:spLocks noChangeArrowheads="1"/>
                </p:cNvSpPr>
                <p:nvPr/>
              </p:nvSpPr>
              <p:spPr bwMode="auto">
                <a:xfrm>
                  <a:off x="579697" y="4923948"/>
                  <a:ext cx="313309" cy="208220"/>
                </a:xfrm>
                <a:prstGeom prst="rect">
                  <a:avLst/>
                </a:prstGeom>
                <a:noFill/>
                <a:ln w="9525">
                  <a:noFill/>
                  <a:miter lim="800000"/>
                  <a:headEnd/>
                  <a:tailEnd/>
                </a:ln>
              </p:spPr>
              <p:txBody>
                <a:bodyPr>
                  <a:spAutoFit/>
                </a:bodyPr>
                <a:lstStyle/>
                <a:p>
                  <a:pPr defTabSz="957263">
                    <a:spcBef>
                      <a:spcPct val="50000"/>
                    </a:spcBef>
                  </a:pPr>
                  <a:r>
                    <a:rPr lang="en-US" sz="400" b="1">
                      <a:solidFill>
                        <a:srgbClr val="000000"/>
                      </a:solidFill>
                    </a:rPr>
                    <a:t>D</a:t>
                  </a:r>
                  <a:endParaRPr lang="ru-RU" sz="400" b="1">
                    <a:solidFill>
                      <a:srgbClr val="000000"/>
                    </a:solidFill>
                  </a:endParaRPr>
                </a:p>
              </p:txBody>
            </p:sp>
            <p:sp>
              <p:nvSpPr>
                <p:cNvPr id="128042" name="Line 287"/>
                <p:cNvSpPr>
                  <a:spLocks noChangeShapeType="1"/>
                </p:cNvSpPr>
                <p:nvPr/>
              </p:nvSpPr>
              <p:spPr bwMode="auto">
                <a:xfrm flipV="1">
                  <a:off x="1336597" y="4929869"/>
                  <a:ext cx="212037" cy="337987"/>
                </a:xfrm>
                <a:prstGeom prst="line">
                  <a:avLst/>
                </a:prstGeom>
                <a:noFill/>
                <a:ln w="9525">
                  <a:solidFill>
                    <a:srgbClr val="00FF00"/>
                  </a:solidFill>
                  <a:prstDash val="dash"/>
                  <a:round/>
                  <a:headEnd/>
                  <a:tailEnd/>
                </a:ln>
              </p:spPr>
              <p:txBody>
                <a:bodyPr/>
                <a:lstStyle/>
                <a:p>
                  <a:endParaRPr lang="ru-RU"/>
                </a:p>
              </p:txBody>
            </p:sp>
            <p:sp>
              <p:nvSpPr>
                <p:cNvPr id="128043" name="Line 288"/>
                <p:cNvSpPr>
                  <a:spLocks noChangeShapeType="1"/>
                </p:cNvSpPr>
                <p:nvPr/>
              </p:nvSpPr>
              <p:spPr bwMode="auto">
                <a:xfrm>
                  <a:off x="1336069" y="5569331"/>
                  <a:ext cx="216784" cy="266936"/>
                </a:xfrm>
                <a:prstGeom prst="line">
                  <a:avLst/>
                </a:prstGeom>
                <a:noFill/>
                <a:ln w="9525">
                  <a:solidFill>
                    <a:srgbClr val="00FF00"/>
                  </a:solidFill>
                  <a:prstDash val="dash"/>
                  <a:round/>
                  <a:headEnd/>
                  <a:tailEnd/>
                </a:ln>
              </p:spPr>
              <p:txBody>
                <a:bodyPr/>
                <a:lstStyle/>
                <a:p>
                  <a:endParaRPr lang="ru-RU"/>
                </a:p>
              </p:txBody>
            </p:sp>
          </p:grpSp>
          <p:sp>
            <p:nvSpPr>
              <p:cNvPr id="128020" name="Rectangle 305"/>
              <p:cNvSpPr>
                <a:spLocks noChangeArrowheads="1"/>
              </p:cNvSpPr>
              <p:nvPr/>
            </p:nvSpPr>
            <p:spPr bwMode="auto">
              <a:xfrm>
                <a:off x="1217915" y="4653403"/>
                <a:ext cx="254968" cy="91292"/>
              </a:xfrm>
              <a:prstGeom prst="rect">
                <a:avLst/>
              </a:prstGeom>
              <a:noFill/>
              <a:ln w="9525">
                <a:noFill/>
                <a:miter lim="800000"/>
                <a:headEnd/>
                <a:tailEnd/>
              </a:ln>
            </p:spPr>
            <p:txBody>
              <a:bodyPr wrap="none" lIns="21077" tIns="10538" rIns="21077" bIns="10538">
                <a:spAutoFit/>
              </a:bodyPr>
              <a:lstStyle/>
              <a:p>
                <a:pPr defTabSz="957263"/>
                <a:r>
                  <a:rPr lang="en-US" sz="300" b="1">
                    <a:solidFill>
                      <a:srgbClr val="000000"/>
                    </a:solidFill>
                    <a:latin typeface="Calibri" pitchFamily="34" charset="0"/>
                  </a:rPr>
                  <a:t>500 μm</a:t>
                </a:r>
                <a:endParaRPr lang="ru-RU" sz="300" b="1">
                  <a:solidFill>
                    <a:srgbClr val="000000"/>
                  </a:solidFill>
                  <a:latin typeface="Calibri" pitchFamily="34" charset="0"/>
                </a:endParaRPr>
              </a:p>
            </p:txBody>
          </p:sp>
          <p:sp>
            <p:nvSpPr>
              <p:cNvPr id="40" name="Прямоугольник 39"/>
              <p:cNvSpPr/>
              <p:nvPr/>
            </p:nvSpPr>
            <p:spPr>
              <a:xfrm>
                <a:off x="483797" y="2822000"/>
                <a:ext cx="2102648" cy="321304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grpSp>
        <p:sp>
          <p:nvSpPr>
            <p:cNvPr id="128018" name="TextBox 53"/>
            <p:cNvSpPr txBox="1">
              <a:spLocks noChangeArrowheads="1"/>
            </p:cNvSpPr>
            <p:nvPr/>
          </p:nvSpPr>
          <p:spPr bwMode="auto">
            <a:xfrm>
              <a:off x="1964087" y="1343174"/>
              <a:ext cx="4976042" cy="461665"/>
            </a:xfrm>
            <a:prstGeom prst="rect">
              <a:avLst/>
            </a:prstGeom>
            <a:noFill/>
            <a:ln w="9525">
              <a:noFill/>
              <a:miter lim="800000"/>
              <a:headEnd/>
              <a:tailEnd/>
            </a:ln>
          </p:spPr>
          <p:txBody>
            <a:bodyPr wrap="none">
              <a:spAutoFit/>
            </a:bodyPr>
            <a:lstStyle/>
            <a:p>
              <a:r>
                <a:rPr lang="en-US" sz="2400">
                  <a:solidFill>
                    <a:srgbClr val="203864"/>
                  </a:solidFill>
                </a:rPr>
                <a:t>Three main steps of the procedure:</a:t>
              </a:r>
              <a:endParaRPr lang="ru-RU" sz="2400">
                <a:solidFill>
                  <a:srgbClr val="203864"/>
                </a:solidFill>
              </a:endParaRPr>
            </a:p>
          </p:txBody>
        </p:sp>
      </p:grpSp>
      <p:sp>
        <p:nvSpPr>
          <p:cNvPr id="128008" name="TextBox 3"/>
          <p:cNvSpPr txBox="1">
            <a:spLocks noChangeArrowheads="1"/>
          </p:cNvSpPr>
          <p:nvPr/>
        </p:nvSpPr>
        <p:spPr bwMode="auto">
          <a:xfrm>
            <a:off x="1300163" y="6207125"/>
            <a:ext cx="393700" cy="584200"/>
          </a:xfrm>
          <a:prstGeom prst="rect">
            <a:avLst/>
          </a:prstGeom>
          <a:noFill/>
          <a:ln w="9525">
            <a:noFill/>
            <a:miter lim="800000"/>
            <a:headEnd/>
            <a:tailEnd/>
          </a:ln>
        </p:spPr>
        <p:txBody>
          <a:bodyPr wrap="none">
            <a:spAutoFit/>
          </a:bodyPr>
          <a:lstStyle/>
          <a:p>
            <a:r>
              <a:rPr lang="en-US" sz="3200" b="1">
                <a:solidFill>
                  <a:srgbClr val="000000"/>
                </a:solidFill>
                <a:latin typeface="Calibri" pitchFamily="34" charset="0"/>
              </a:rPr>
              <a:t>1</a:t>
            </a:r>
            <a:endParaRPr lang="ru-RU" sz="3200" b="1">
              <a:solidFill>
                <a:srgbClr val="000000"/>
              </a:solidFill>
              <a:latin typeface="Calibri" pitchFamily="34" charset="0"/>
            </a:endParaRPr>
          </a:p>
        </p:txBody>
      </p:sp>
      <p:sp>
        <p:nvSpPr>
          <p:cNvPr id="128009" name="TextBox 70"/>
          <p:cNvSpPr txBox="1">
            <a:spLocks noChangeArrowheads="1"/>
          </p:cNvSpPr>
          <p:nvPr/>
        </p:nvSpPr>
        <p:spPr bwMode="auto">
          <a:xfrm>
            <a:off x="3684588" y="6175375"/>
            <a:ext cx="393700" cy="584200"/>
          </a:xfrm>
          <a:prstGeom prst="rect">
            <a:avLst/>
          </a:prstGeom>
          <a:noFill/>
          <a:ln w="9525">
            <a:noFill/>
            <a:miter lim="800000"/>
            <a:headEnd/>
            <a:tailEnd/>
          </a:ln>
        </p:spPr>
        <p:txBody>
          <a:bodyPr wrap="none">
            <a:spAutoFit/>
          </a:bodyPr>
          <a:lstStyle/>
          <a:p>
            <a:r>
              <a:rPr lang="en-US" sz="3200" b="1">
                <a:solidFill>
                  <a:srgbClr val="000000"/>
                </a:solidFill>
                <a:latin typeface="Calibri" pitchFamily="34" charset="0"/>
              </a:rPr>
              <a:t>2</a:t>
            </a:r>
            <a:endParaRPr lang="ru-RU" sz="3200" b="1">
              <a:solidFill>
                <a:srgbClr val="000000"/>
              </a:solidFill>
              <a:latin typeface="Calibri" pitchFamily="34" charset="0"/>
            </a:endParaRPr>
          </a:p>
        </p:txBody>
      </p:sp>
      <p:sp>
        <p:nvSpPr>
          <p:cNvPr id="128010" name="TextBox 72"/>
          <p:cNvSpPr txBox="1">
            <a:spLocks noChangeArrowheads="1"/>
          </p:cNvSpPr>
          <p:nvPr/>
        </p:nvSpPr>
        <p:spPr bwMode="auto">
          <a:xfrm>
            <a:off x="6692900" y="6175375"/>
            <a:ext cx="393700" cy="584200"/>
          </a:xfrm>
          <a:prstGeom prst="rect">
            <a:avLst/>
          </a:prstGeom>
          <a:noFill/>
          <a:ln w="9525">
            <a:noFill/>
            <a:miter lim="800000"/>
            <a:headEnd/>
            <a:tailEnd/>
          </a:ln>
        </p:spPr>
        <p:txBody>
          <a:bodyPr wrap="none">
            <a:spAutoFit/>
          </a:bodyPr>
          <a:lstStyle/>
          <a:p>
            <a:r>
              <a:rPr lang="en-US" sz="3200" b="1">
                <a:solidFill>
                  <a:srgbClr val="000000"/>
                </a:solidFill>
                <a:latin typeface="Calibri" pitchFamily="34" charset="0"/>
              </a:rPr>
              <a:t>3</a:t>
            </a:r>
            <a:endParaRPr lang="ru-RU" sz="3200" b="1">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30053"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30066"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30067"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30068"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30069"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30070"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30071"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0072"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30073"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30074"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30075"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30076"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30077"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0078"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30079"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0080"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57200"/>
            <a:ext cx="9332913" cy="522288"/>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Optical clearing of the whole animal brain</a:t>
            </a:r>
          </a:p>
        </p:txBody>
      </p:sp>
      <p:grpSp>
        <p:nvGrpSpPr>
          <p:cNvPr id="130055" name="Группа 28"/>
          <p:cNvGrpSpPr>
            <a:grpSpLocks/>
          </p:cNvGrpSpPr>
          <p:nvPr/>
        </p:nvGrpSpPr>
        <p:grpSpPr bwMode="auto">
          <a:xfrm>
            <a:off x="568325" y="1503363"/>
            <a:ext cx="8158163" cy="5114925"/>
            <a:chOff x="568325" y="1686445"/>
            <a:chExt cx="8158163" cy="5114060"/>
          </a:xfrm>
        </p:grpSpPr>
        <p:pic>
          <p:nvPicPr>
            <p:cNvPr id="30" name="Picture 4" descr="Salycilate-ADB-grid copy"/>
            <p:cNvPicPr>
              <a:picLocks noChangeAspect="1" noChangeArrowheads="1"/>
            </p:cNvPicPr>
            <p:nvPr/>
          </p:nvPicPr>
          <p:blipFill>
            <a:blip r:embed="rId3" cstate="print">
              <a:grayscl/>
            </a:blip>
            <a:srcRect r="3278"/>
            <a:stretch>
              <a:fillRect/>
            </a:stretch>
          </p:blipFill>
          <p:spPr bwMode="auto">
            <a:xfrm>
              <a:off x="639763" y="1700730"/>
              <a:ext cx="2392362" cy="1911027"/>
            </a:xfrm>
            <a:prstGeom prst="rect">
              <a:avLst/>
            </a:prstGeom>
            <a:noFill/>
            <a:ln>
              <a:solidFill>
                <a:schemeClr val="bg1">
                  <a:lumMod val="65000"/>
                </a:schemeClr>
              </a:solidFill>
            </a:ln>
          </p:spPr>
        </p:pic>
        <p:sp>
          <p:nvSpPr>
            <p:cNvPr id="31" name="Text Box 12"/>
            <p:cNvSpPr txBox="1">
              <a:spLocks noChangeAspect="1" noChangeArrowheads="1"/>
            </p:cNvSpPr>
            <p:nvPr/>
          </p:nvSpPr>
          <p:spPr bwMode="auto">
            <a:xfrm>
              <a:off x="2563813" y="1686445"/>
              <a:ext cx="465137" cy="369824"/>
            </a:xfrm>
            <a:prstGeom prst="rect">
              <a:avLst/>
            </a:prstGeom>
            <a:solidFill>
              <a:schemeClr val="bg1"/>
            </a:solidFill>
            <a:ln w="9525">
              <a:solidFill>
                <a:schemeClr val="bg1">
                  <a:lumMod val="65000"/>
                </a:schemeClr>
              </a:solidFill>
              <a:miter lim="800000"/>
              <a:headEnd/>
              <a:tailEnd/>
            </a:ln>
            <a:effectLst/>
          </p:spPr>
          <p:txBody>
            <a:bodyPr>
              <a:spAutoFit/>
            </a:bodyPr>
            <a:lstStyle/>
            <a:p>
              <a:pPr>
                <a:spcBef>
                  <a:spcPct val="50000"/>
                </a:spcBef>
                <a:defRPr/>
              </a:pPr>
              <a:r>
                <a:rPr lang="ru-RU" b="1" dirty="0">
                  <a:solidFill>
                    <a:srgbClr val="000000"/>
                  </a:solidFill>
                  <a:latin typeface="+mn-lt"/>
                  <a:cs typeface="Arial" pitchFamily="34" charset="0"/>
                </a:rPr>
                <a:t>А</a:t>
              </a:r>
            </a:p>
          </p:txBody>
        </p:sp>
        <p:pic>
          <p:nvPicPr>
            <p:cNvPr id="32" name="Picture 5" descr="BBBA-ADB-grid-1 copy"/>
            <p:cNvPicPr>
              <a:picLocks noChangeAspect="1" noChangeArrowheads="1"/>
            </p:cNvPicPr>
            <p:nvPr/>
          </p:nvPicPr>
          <p:blipFill>
            <a:blip r:embed="rId4" cstate="print">
              <a:grayscl/>
            </a:blip>
            <a:srcRect r="3226"/>
            <a:stretch>
              <a:fillRect/>
            </a:stretch>
          </p:blipFill>
          <p:spPr bwMode="auto">
            <a:xfrm>
              <a:off x="3344863" y="1702317"/>
              <a:ext cx="2390775" cy="1911027"/>
            </a:xfrm>
            <a:prstGeom prst="rect">
              <a:avLst/>
            </a:prstGeom>
            <a:noFill/>
            <a:ln>
              <a:solidFill>
                <a:schemeClr val="bg1">
                  <a:lumMod val="65000"/>
                </a:schemeClr>
              </a:solidFill>
            </a:ln>
          </p:spPr>
        </p:pic>
        <p:sp>
          <p:nvSpPr>
            <p:cNvPr id="33" name="Text Box 13"/>
            <p:cNvSpPr txBox="1">
              <a:spLocks noChangeAspect="1" noChangeArrowheads="1"/>
            </p:cNvSpPr>
            <p:nvPr/>
          </p:nvSpPr>
          <p:spPr bwMode="auto">
            <a:xfrm>
              <a:off x="5307013" y="1702317"/>
              <a:ext cx="430212" cy="368238"/>
            </a:xfrm>
            <a:prstGeom prst="rect">
              <a:avLst/>
            </a:prstGeom>
            <a:solidFill>
              <a:schemeClr val="bg1"/>
            </a:solidFill>
            <a:ln w="9525">
              <a:solidFill>
                <a:schemeClr val="bg1">
                  <a:lumMod val="65000"/>
                </a:schemeClr>
              </a:solidFill>
              <a:miter lim="800000"/>
              <a:headEnd/>
              <a:tailEnd/>
            </a:ln>
            <a:effectLst/>
          </p:spPr>
          <p:txBody>
            <a:bodyPr>
              <a:spAutoFit/>
            </a:bodyPr>
            <a:lstStyle/>
            <a:p>
              <a:pPr>
                <a:spcBef>
                  <a:spcPct val="50000"/>
                </a:spcBef>
                <a:defRPr/>
              </a:pPr>
              <a:r>
                <a:rPr lang="en-US" b="1" dirty="0">
                  <a:solidFill>
                    <a:srgbClr val="000000"/>
                  </a:solidFill>
                  <a:latin typeface="+mn-lt"/>
                  <a:cs typeface="Arial" pitchFamily="34" charset="0"/>
                </a:rPr>
                <a:t>B</a:t>
              </a:r>
              <a:endParaRPr lang="ru-RU" b="1" dirty="0">
                <a:solidFill>
                  <a:srgbClr val="000000"/>
                </a:solidFill>
                <a:latin typeface="+mn-lt"/>
                <a:cs typeface="Arial" pitchFamily="34" charset="0"/>
              </a:endParaRPr>
            </a:p>
          </p:txBody>
        </p:sp>
        <p:pic>
          <p:nvPicPr>
            <p:cNvPr id="130060" name="Picture 7" descr="Рисунок2"/>
            <p:cNvPicPr>
              <a:picLocks noChangeAspect="1" noChangeArrowheads="1"/>
            </p:cNvPicPr>
            <p:nvPr/>
          </p:nvPicPr>
          <p:blipFill>
            <a:blip r:embed="rId5" cstate="print"/>
            <a:srcRect l="75407" t="4303" b="67200"/>
            <a:stretch>
              <a:fillRect/>
            </a:stretch>
          </p:blipFill>
          <p:spPr bwMode="auto">
            <a:xfrm>
              <a:off x="6092825" y="1733427"/>
              <a:ext cx="2568575" cy="1860368"/>
            </a:xfrm>
            <a:prstGeom prst="rect">
              <a:avLst/>
            </a:prstGeom>
            <a:noFill/>
            <a:ln w="9525">
              <a:noFill/>
              <a:miter lim="800000"/>
              <a:headEnd/>
              <a:tailEnd/>
            </a:ln>
          </p:spPr>
        </p:pic>
        <p:sp>
          <p:nvSpPr>
            <p:cNvPr id="35" name="Text Box 15"/>
            <p:cNvSpPr txBox="1">
              <a:spLocks noChangeAspect="1" noChangeArrowheads="1"/>
            </p:cNvSpPr>
            <p:nvPr/>
          </p:nvSpPr>
          <p:spPr bwMode="auto">
            <a:xfrm>
              <a:off x="8047038" y="1745172"/>
              <a:ext cx="430212" cy="369825"/>
            </a:xfrm>
            <a:prstGeom prst="rect">
              <a:avLst/>
            </a:prstGeom>
            <a:solidFill>
              <a:schemeClr val="bg1"/>
            </a:solidFill>
            <a:ln w="9525">
              <a:solidFill>
                <a:schemeClr val="bg1">
                  <a:lumMod val="65000"/>
                </a:schemeClr>
              </a:solidFill>
              <a:miter lim="800000"/>
              <a:headEnd/>
              <a:tailEnd/>
            </a:ln>
            <a:effectLst/>
          </p:spPr>
          <p:txBody>
            <a:bodyPr>
              <a:spAutoFit/>
            </a:bodyPr>
            <a:lstStyle/>
            <a:p>
              <a:pPr>
                <a:spcBef>
                  <a:spcPct val="50000"/>
                </a:spcBef>
                <a:defRPr/>
              </a:pPr>
              <a:r>
                <a:rPr lang="en-US" b="1" dirty="0">
                  <a:solidFill>
                    <a:srgbClr val="000000"/>
                  </a:solidFill>
                  <a:latin typeface="+mn-lt"/>
                  <a:cs typeface="Arial" pitchFamily="34" charset="0"/>
                </a:rPr>
                <a:t>C</a:t>
              </a:r>
              <a:endParaRPr lang="ru-RU" b="1" dirty="0">
                <a:solidFill>
                  <a:srgbClr val="000000"/>
                </a:solidFill>
                <a:latin typeface="+mn-lt"/>
                <a:cs typeface="Arial" pitchFamily="34" charset="0"/>
              </a:endParaRPr>
            </a:p>
          </p:txBody>
        </p:sp>
        <p:sp>
          <p:nvSpPr>
            <p:cNvPr id="130062" name="Text Box 22"/>
            <p:cNvSpPr txBox="1">
              <a:spLocks noChangeArrowheads="1"/>
            </p:cNvSpPr>
            <p:nvPr/>
          </p:nvSpPr>
          <p:spPr bwMode="auto">
            <a:xfrm>
              <a:off x="568325" y="3752545"/>
              <a:ext cx="2679700" cy="2769989"/>
            </a:xfrm>
            <a:prstGeom prst="rect">
              <a:avLst/>
            </a:prstGeom>
            <a:noFill/>
            <a:ln w="9525">
              <a:noFill/>
              <a:miter lim="800000"/>
              <a:headEnd/>
              <a:tailEnd/>
            </a:ln>
          </p:spPr>
          <p:txBody>
            <a:bodyPr>
              <a:spAutoFit/>
            </a:bodyPr>
            <a:lstStyle/>
            <a:p>
              <a:pPr indent="20638">
                <a:spcBef>
                  <a:spcPts val="600"/>
                </a:spcBef>
              </a:pPr>
              <a:r>
                <a:rPr lang="en-US" sz="1600">
                  <a:solidFill>
                    <a:srgbClr val="FFFFFF"/>
                  </a:solidFill>
                </a:rPr>
                <a:t>Fixation     </a:t>
              </a:r>
            </a:p>
            <a:p>
              <a:pPr indent="20638">
                <a:spcBef>
                  <a:spcPts val="600"/>
                </a:spcBef>
              </a:pPr>
              <a:r>
                <a:rPr lang="en-US" sz="1600">
                  <a:solidFill>
                    <a:srgbClr val="FFFFFF"/>
                  </a:solidFill>
                </a:rPr>
                <a:t>Dehydration in ethanol graded series        </a:t>
              </a:r>
            </a:p>
            <a:p>
              <a:pPr indent="20638">
                <a:spcBef>
                  <a:spcPts val="600"/>
                </a:spcBef>
              </a:pPr>
              <a:r>
                <a:rPr lang="en-US" sz="1600">
                  <a:solidFill>
                    <a:srgbClr val="FFFFFF"/>
                  </a:solidFill>
                </a:rPr>
                <a:t>Bleaching with H</a:t>
              </a:r>
              <a:r>
                <a:rPr lang="en-US" sz="1600" baseline="-25000">
                  <a:solidFill>
                    <a:srgbClr val="FFFFFF"/>
                  </a:solidFill>
                </a:rPr>
                <a:t>2</a:t>
              </a:r>
              <a:r>
                <a:rPr lang="en-US" sz="1600">
                  <a:solidFill>
                    <a:srgbClr val="FFFFFF"/>
                  </a:solidFill>
                </a:rPr>
                <a:t>O</a:t>
              </a:r>
              <a:r>
                <a:rPr lang="en-US" sz="1600" baseline="-25000">
                  <a:solidFill>
                    <a:srgbClr val="FFFFFF"/>
                  </a:solidFill>
                </a:rPr>
                <a:t>2</a:t>
              </a:r>
              <a:r>
                <a:rPr lang="en-US" sz="1600">
                  <a:solidFill>
                    <a:srgbClr val="FFFFFF"/>
                  </a:solidFill>
                </a:rPr>
                <a:t> in methanol </a:t>
              </a:r>
            </a:p>
            <a:p>
              <a:pPr indent="20638">
                <a:spcBef>
                  <a:spcPts val="600"/>
                </a:spcBef>
              </a:pPr>
              <a:r>
                <a:rPr lang="en-US" sz="1600">
                  <a:solidFill>
                    <a:srgbClr val="FFFFFF"/>
                  </a:solidFill>
                </a:rPr>
                <a:t>Hexane  </a:t>
              </a:r>
            </a:p>
            <a:p>
              <a:pPr indent="20638">
                <a:spcBef>
                  <a:spcPts val="600"/>
                </a:spcBef>
              </a:pPr>
              <a:r>
                <a:rPr lang="en-US" sz="1600">
                  <a:solidFill>
                    <a:srgbClr val="FFFFFF"/>
                  </a:solidFill>
                </a:rPr>
                <a:t>Chloroform:methanol  </a:t>
              </a:r>
            </a:p>
            <a:p>
              <a:pPr indent="20638">
                <a:spcBef>
                  <a:spcPts val="600"/>
                </a:spcBef>
              </a:pPr>
              <a:r>
                <a:rPr lang="en-US" sz="1600">
                  <a:solidFill>
                    <a:srgbClr val="FFFFFF"/>
                  </a:solidFill>
                </a:rPr>
                <a:t>Ethylene glycol butyl ether  </a:t>
              </a:r>
            </a:p>
            <a:p>
              <a:pPr indent="20638">
                <a:spcBef>
                  <a:spcPts val="600"/>
                </a:spcBef>
              </a:pPr>
              <a:r>
                <a:rPr lang="en-US" sz="1600">
                  <a:solidFill>
                    <a:srgbClr val="FFFFFF"/>
                  </a:solidFill>
                </a:rPr>
                <a:t>Methyl salicylate.  </a:t>
              </a:r>
              <a:endParaRPr lang="ru-RU" sz="1600">
                <a:solidFill>
                  <a:srgbClr val="FFFFFF"/>
                </a:solidFill>
              </a:endParaRPr>
            </a:p>
          </p:txBody>
        </p:sp>
        <p:sp>
          <p:nvSpPr>
            <p:cNvPr id="130063" name="Text Box 25"/>
            <p:cNvSpPr txBox="1">
              <a:spLocks noChangeArrowheads="1"/>
            </p:cNvSpPr>
            <p:nvPr/>
          </p:nvSpPr>
          <p:spPr bwMode="auto">
            <a:xfrm>
              <a:off x="3205163" y="3777945"/>
              <a:ext cx="2679700" cy="2123658"/>
            </a:xfrm>
            <a:prstGeom prst="rect">
              <a:avLst/>
            </a:prstGeom>
            <a:noFill/>
            <a:ln w="9525">
              <a:noFill/>
              <a:miter lim="800000"/>
              <a:headEnd/>
              <a:tailEnd/>
            </a:ln>
          </p:spPr>
          <p:txBody>
            <a:bodyPr>
              <a:spAutoFit/>
            </a:bodyPr>
            <a:lstStyle/>
            <a:p>
              <a:pPr indent="20638">
                <a:spcBef>
                  <a:spcPts val="600"/>
                </a:spcBef>
              </a:pPr>
              <a:r>
                <a:rPr lang="en-US" sz="1600">
                  <a:solidFill>
                    <a:srgbClr val="FFFFFF"/>
                  </a:solidFill>
                </a:rPr>
                <a:t>Fixation</a:t>
              </a:r>
            </a:p>
            <a:p>
              <a:pPr indent="20638">
                <a:spcBef>
                  <a:spcPts val="600"/>
                </a:spcBef>
              </a:pPr>
              <a:r>
                <a:rPr lang="en-US" sz="1600">
                  <a:solidFill>
                    <a:srgbClr val="FFFFFF"/>
                  </a:solidFill>
                </a:rPr>
                <a:t>Dehydration in ethanol graded series        </a:t>
              </a:r>
            </a:p>
            <a:p>
              <a:pPr indent="20638">
                <a:spcBef>
                  <a:spcPts val="600"/>
                </a:spcBef>
              </a:pPr>
              <a:r>
                <a:rPr lang="en-US" sz="1600">
                  <a:solidFill>
                    <a:srgbClr val="FFFFFF"/>
                  </a:solidFill>
                </a:rPr>
                <a:t>Hexane</a:t>
              </a:r>
            </a:p>
            <a:p>
              <a:pPr indent="20638">
                <a:spcBef>
                  <a:spcPts val="600"/>
                </a:spcBef>
              </a:pPr>
              <a:r>
                <a:rPr lang="en-US" sz="1600">
                  <a:solidFill>
                    <a:srgbClr val="FFFFFF"/>
                  </a:solidFill>
                </a:rPr>
                <a:t>Benzyl benzoate with benzyl alcohol</a:t>
              </a:r>
            </a:p>
            <a:p>
              <a:pPr indent="20638">
                <a:spcBef>
                  <a:spcPts val="600"/>
                </a:spcBef>
              </a:pPr>
              <a:r>
                <a:rPr lang="en-US" sz="1600" i="1">
                  <a:solidFill>
                    <a:srgbClr val="FFFFFF"/>
                  </a:solidFill>
                </a:rPr>
                <a:t>(Dodt et al., 2007)</a:t>
              </a:r>
            </a:p>
          </p:txBody>
        </p:sp>
        <p:sp>
          <p:nvSpPr>
            <p:cNvPr id="130064" name="Text Box 26"/>
            <p:cNvSpPr txBox="1">
              <a:spLocks noChangeArrowheads="1"/>
            </p:cNvSpPr>
            <p:nvPr/>
          </p:nvSpPr>
          <p:spPr bwMode="auto">
            <a:xfrm>
              <a:off x="6046788" y="3784295"/>
              <a:ext cx="2679700" cy="3016210"/>
            </a:xfrm>
            <a:prstGeom prst="rect">
              <a:avLst/>
            </a:prstGeom>
            <a:noFill/>
            <a:ln w="9525">
              <a:noFill/>
              <a:miter lim="800000"/>
              <a:headEnd/>
              <a:tailEnd/>
            </a:ln>
          </p:spPr>
          <p:txBody>
            <a:bodyPr>
              <a:spAutoFit/>
            </a:bodyPr>
            <a:lstStyle/>
            <a:p>
              <a:pPr indent="20638">
                <a:spcBef>
                  <a:spcPts val="600"/>
                </a:spcBef>
              </a:pPr>
              <a:r>
                <a:rPr lang="en-US" sz="1600">
                  <a:solidFill>
                    <a:srgbClr val="FFFFFF"/>
                  </a:solidFill>
                </a:rPr>
                <a:t>Fixation </a:t>
              </a:r>
            </a:p>
            <a:p>
              <a:pPr indent="20638">
                <a:spcBef>
                  <a:spcPts val="600"/>
                </a:spcBef>
              </a:pPr>
              <a:r>
                <a:rPr lang="en-US" sz="1600">
                  <a:solidFill>
                    <a:srgbClr val="FFFFFF"/>
                  </a:solidFill>
                </a:rPr>
                <a:t>Dehydration in ethanol graded series        </a:t>
              </a:r>
            </a:p>
            <a:p>
              <a:pPr indent="20638">
                <a:spcBef>
                  <a:spcPts val="600"/>
                </a:spcBef>
              </a:pPr>
              <a:r>
                <a:rPr lang="en-US" sz="1600">
                  <a:solidFill>
                    <a:srgbClr val="FFFFFF"/>
                  </a:solidFill>
                </a:rPr>
                <a:t>Bleaching with 10% H</a:t>
              </a:r>
              <a:r>
                <a:rPr lang="en-US" sz="1600" baseline="-25000">
                  <a:solidFill>
                    <a:srgbClr val="FFFFFF"/>
                  </a:solidFill>
                </a:rPr>
                <a:t>2</a:t>
              </a:r>
              <a:r>
                <a:rPr lang="en-US" sz="1600">
                  <a:solidFill>
                    <a:srgbClr val="FFFFFF"/>
                  </a:solidFill>
                </a:rPr>
                <a:t>O</a:t>
              </a:r>
              <a:r>
                <a:rPr lang="en-US" sz="1600" baseline="-25000">
                  <a:solidFill>
                    <a:srgbClr val="FFFFFF"/>
                  </a:solidFill>
                </a:rPr>
                <a:t>2</a:t>
              </a:r>
              <a:r>
                <a:rPr lang="en-US" sz="1600">
                  <a:solidFill>
                    <a:srgbClr val="FFFFFF"/>
                  </a:solidFill>
                </a:rPr>
                <a:t> in methanol</a:t>
              </a:r>
            </a:p>
            <a:p>
              <a:pPr indent="20638">
                <a:spcBef>
                  <a:spcPts val="600"/>
                </a:spcBef>
              </a:pPr>
              <a:r>
                <a:rPr lang="en-US" sz="1600">
                  <a:solidFill>
                    <a:srgbClr val="FFFFFF"/>
                  </a:solidFill>
                </a:rPr>
                <a:t>Hexane</a:t>
              </a:r>
            </a:p>
            <a:p>
              <a:pPr indent="20638">
                <a:spcBef>
                  <a:spcPts val="600"/>
                </a:spcBef>
              </a:pPr>
              <a:r>
                <a:rPr lang="en-US" sz="1600">
                  <a:solidFill>
                    <a:srgbClr val="FFFFFF"/>
                  </a:solidFill>
                </a:rPr>
                <a:t>Chloroform:methanol  </a:t>
              </a:r>
            </a:p>
            <a:p>
              <a:pPr indent="20638">
                <a:spcBef>
                  <a:spcPts val="600"/>
                </a:spcBef>
              </a:pPr>
              <a:r>
                <a:rPr lang="en-US" sz="1600">
                  <a:solidFill>
                    <a:srgbClr val="FFFFFF"/>
                  </a:solidFill>
                </a:rPr>
                <a:t>Ethylene glycol butyl ether</a:t>
              </a:r>
            </a:p>
            <a:p>
              <a:pPr indent="20638">
                <a:spcBef>
                  <a:spcPts val="600"/>
                </a:spcBef>
              </a:pPr>
              <a:r>
                <a:rPr lang="en-US" sz="1600">
                  <a:solidFill>
                    <a:srgbClr val="FFFFFF"/>
                  </a:solidFill>
                </a:rPr>
                <a:t>Benzyl benzoate with BA </a:t>
              </a:r>
              <a:r>
                <a:rPr lang="en-US" sz="1600" i="1">
                  <a:solidFill>
                    <a:srgbClr val="FFFFFF"/>
                  </a:solidFill>
                </a:rPr>
                <a:t>(Efimova, Anokhin, 2007)</a:t>
              </a:r>
              <a:endParaRPr lang="ru-RU" sz="1600" i="1">
                <a:solidFill>
                  <a:srgbClr val="FFFFFF"/>
                </a:solidFill>
              </a:endParaRP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32101"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32106"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32107"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32108"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32109"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32110"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32111"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2112"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32113"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32114"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32115"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32116"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32117"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2118"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32119"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2120"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9332913"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Light-sheet microscopy of the whole brain at cellular level</a:t>
            </a:r>
          </a:p>
        </p:txBody>
      </p:sp>
      <p:pic>
        <p:nvPicPr>
          <p:cNvPr id="132103" name="Рисунок 3"/>
          <p:cNvPicPr>
            <a:picLocks noChangeAspect="1"/>
          </p:cNvPicPr>
          <p:nvPr/>
        </p:nvPicPr>
        <p:blipFill>
          <a:blip r:embed="rId3" cstate="print"/>
          <a:srcRect/>
          <a:stretch>
            <a:fillRect/>
          </a:stretch>
        </p:blipFill>
        <p:spPr bwMode="auto">
          <a:xfrm>
            <a:off x="1025525" y="1276350"/>
            <a:ext cx="6762750" cy="4459288"/>
          </a:xfrm>
          <a:prstGeom prst="rect">
            <a:avLst/>
          </a:prstGeom>
          <a:noFill/>
          <a:ln w="9525">
            <a:noFill/>
            <a:miter lim="800000"/>
            <a:headEnd/>
            <a:tailEnd/>
          </a:ln>
        </p:spPr>
      </p:pic>
      <p:sp>
        <p:nvSpPr>
          <p:cNvPr id="59" name="Text Box 9"/>
          <p:cNvSpPr txBox="1">
            <a:spLocks noChangeArrowheads="1"/>
          </p:cNvSpPr>
          <p:nvPr/>
        </p:nvSpPr>
        <p:spPr bwMode="auto">
          <a:xfrm>
            <a:off x="515938" y="5840413"/>
            <a:ext cx="8007350" cy="862012"/>
          </a:xfrm>
          <a:prstGeom prst="rect">
            <a:avLst/>
          </a:prstGeom>
          <a:noFill/>
          <a:ln w="9525">
            <a:noFill/>
            <a:miter lim="800000"/>
            <a:headEnd/>
            <a:tailEnd/>
          </a:ln>
        </p:spPr>
        <p:txBody>
          <a:bodyPr lIns="54000" rIns="36000"/>
          <a:lstStyle/>
          <a:p>
            <a:pPr defTabSz="1474788">
              <a:defRPr/>
            </a:pPr>
            <a:r>
              <a:rPr lang="ru-RU" sz="1200" b="1" dirty="0">
                <a:solidFill>
                  <a:srgbClr val="FFFFFF"/>
                </a:solidFill>
                <a:effectLst>
                  <a:outerShdw blurRad="38100" dist="38100" dir="2700000" algn="tl">
                    <a:srgbClr val="000000">
                      <a:alpha val="43137"/>
                    </a:srgbClr>
                  </a:outerShdw>
                </a:effectLst>
                <a:latin typeface="+mn-lt"/>
                <a:cs typeface="Arial" pitchFamily="34" charset="0"/>
              </a:rPr>
              <a:t>А</a:t>
            </a:r>
            <a:r>
              <a:rPr lang="ru-RU" sz="1200" b="1" dirty="0">
                <a:solidFill>
                  <a:srgbClr val="FFFFFF"/>
                </a:solidFill>
                <a:latin typeface="+mn-lt"/>
                <a:cs typeface="Arial" pitchFamily="34" charset="0"/>
              </a:rPr>
              <a:t>–</a:t>
            </a:r>
            <a:r>
              <a:rPr lang="en-US" sz="1200" b="1" dirty="0">
                <a:solidFill>
                  <a:srgbClr val="FFFFFF"/>
                </a:solidFill>
                <a:latin typeface="+mn-lt"/>
                <a:cs typeface="Arial" pitchFamily="34" charset="0"/>
              </a:rPr>
              <a:t>General view</a:t>
            </a:r>
            <a:r>
              <a:rPr lang="ru-RU" sz="1200" dirty="0">
                <a:solidFill>
                  <a:srgbClr val="FFFFFF"/>
                </a:solidFill>
                <a:latin typeface="+mn-lt"/>
                <a:cs typeface="Arial" pitchFamily="34" charset="0"/>
              </a:rPr>
              <a:t>: </a:t>
            </a:r>
            <a:r>
              <a:rPr lang="en-US" sz="1200" dirty="0">
                <a:solidFill>
                  <a:srgbClr val="FFFFFF"/>
                </a:solidFill>
                <a:latin typeface="+mn-lt"/>
                <a:cs typeface="Arial" pitchFamily="34" charset="0"/>
              </a:rPr>
              <a:t>plane-sheet laser forming module</a:t>
            </a:r>
            <a:r>
              <a:rPr lang="ru-RU" sz="1200" dirty="0">
                <a:solidFill>
                  <a:srgbClr val="FFFFFF"/>
                </a:solidFill>
                <a:latin typeface="+mn-lt"/>
                <a:cs typeface="Arial" pitchFamily="34" charset="0"/>
              </a:rPr>
              <a:t> </a:t>
            </a:r>
            <a:r>
              <a:rPr lang="ru-RU" sz="1200" b="1" dirty="0">
                <a:solidFill>
                  <a:srgbClr val="FFFFFF"/>
                </a:solidFill>
                <a:latin typeface="+mn-lt"/>
                <a:cs typeface="Arial" pitchFamily="34" charset="0"/>
              </a:rPr>
              <a:t>(1)</a:t>
            </a:r>
            <a:r>
              <a:rPr lang="ru-RU" sz="1200" dirty="0">
                <a:solidFill>
                  <a:srgbClr val="FFFFFF"/>
                </a:solidFill>
                <a:latin typeface="+mn-lt"/>
                <a:cs typeface="Arial" pitchFamily="34" charset="0"/>
              </a:rPr>
              <a:t>, </a:t>
            </a:r>
            <a:r>
              <a:rPr lang="en-US" sz="1200" dirty="0">
                <a:solidFill>
                  <a:srgbClr val="FFFFFF"/>
                </a:solidFill>
                <a:latin typeface="+mn-lt"/>
                <a:cs typeface="Arial" pitchFamily="34" charset="0"/>
              </a:rPr>
              <a:t>automatic positioning module</a:t>
            </a:r>
            <a:r>
              <a:rPr lang="ru-RU" sz="1200" dirty="0">
                <a:solidFill>
                  <a:srgbClr val="FFFFFF"/>
                </a:solidFill>
                <a:latin typeface="+mn-lt"/>
                <a:cs typeface="Arial" pitchFamily="34" charset="0"/>
              </a:rPr>
              <a:t> </a:t>
            </a:r>
            <a:r>
              <a:rPr lang="ru-RU" sz="1200" b="1" dirty="0">
                <a:solidFill>
                  <a:srgbClr val="FFFFFF"/>
                </a:solidFill>
                <a:latin typeface="+mn-lt"/>
                <a:cs typeface="Arial" pitchFamily="34" charset="0"/>
              </a:rPr>
              <a:t>(2)</a:t>
            </a:r>
            <a:r>
              <a:rPr lang="ru-RU" sz="1200" dirty="0">
                <a:solidFill>
                  <a:srgbClr val="FFFFFF"/>
                </a:solidFill>
                <a:latin typeface="+mn-lt"/>
                <a:cs typeface="Arial" pitchFamily="34" charset="0"/>
              </a:rPr>
              <a:t>,  </a:t>
            </a:r>
            <a:r>
              <a:rPr lang="en-US" sz="1200" dirty="0">
                <a:solidFill>
                  <a:srgbClr val="FFFFFF"/>
                </a:solidFill>
                <a:latin typeface="+mn-lt"/>
                <a:cs typeface="Arial" pitchFamily="34" charset="0"/>
              </a:rPr>
              <a:t>optical zoom module</a:t>
            </a:r>
            <a:r>
              <a:rPr lang="ru-RU" sz="1200" dirty="0">
                <a:solidFill>
                  <a:srgbClr val="FFFFFF"/>
                </a:solidFill>
                <a:latin typeface="+mn-lt"/>
                <a:cs typeface="Arial" pitchFamily="34" charset="0"/>
              </a:rPr>
              <a:t> </a:t>
            </a:r>
            <a:r>
              <a:rPr lang="ru-RU" sz="1200" b="1" dirty="0">
                <a:solidFill>
                  <a:srgbClr val="FFFFFF"/>
                </a:solidFill>
                <a:latin typeface="+mn-lt"/>
                <a:cs typeface="Arial" pitchFamily="34" charset="0"/>
              </a:rPr>
              <a:t>(3)</a:t>
            </a:r>
            <a:r>
              <a:rPr lang="ru-RU" sz="1200" dirty="0">
                <a:solidFill>
                  <a:srgbClr val="FFFFFF"/>
                </a:solidFill>
                <a:latin typeface="+mn-lt"/>
                <a:cs typeface="Arial" pitchFamily="34" charset="0"/>
              </a:rPr>
              <a:t>, </a:t>
            </a:r>
            <a:r>
              <a:rPr lang="en-US" sz="1200" dirty="0">
                <a:solidFill>
                  <a:srgbClr val="FFFFFF"/>
                </a:solidFill>
                <a:latin typeface="+mn-lt"/>
                <a:cs typeface="Arial" pitchFamily="34" charset="0"/>
              </a:rPr>
              <a:t>laser source</a:t>
            </a:r>
            <a:r>
              <a:rPr lang="ru-RU" sz="1200" dirty="0">
                <a:solidFill>
                  <a:srgbClr val="FFFFFF"/>
                </a:solidFill>
                <a:latin typeface="+mn-lt"/>
                <a:cs typeface="Arial" pitchFamily="34" charset="0"/>
              </a:rPr>
              <a:t> </a:t>
            </a:r>
            <a:r>
              <a:rPr lang="ru-RU" sz="1200" b="1" dirty="0">
                <a:solidFill>
                  <a:srgbClr val="FFFFFF"/>
                </a:solidFill>
                <a:latin typeface="+mn-lt"/>
                <a:cs typeface="Arial" pitchFamily="34" charset="0"/>
              </a:rPr>
              <a:t>(4)</a:t>
            </a:r>
            <a:r>
              <a:rPr lang="ru-RU" sz="1200" dirty="0">
                <a:solidFill>
                  <a:srgbClr val="FFFFFF"/>
                </a:solidFill>
                <a:latin typeface="+mn-lt"/>
                <a:cs typeface="Arial" pitchFamily="34" charset="0"/>
              </a:rPr>
              <a:t>, </a:t>
            </a:r>
            <a:r>
              <a:rPr lang="en-US" sz="1200" dirty="0">
                <a:solidFill>
                  <a:srgbClr val="FFFFFF"/>
                </a:solidFill>
                <a:latin typeface="+mn-lt"/>
                <a:cs typeface="Arial" pitchFamily="34" charset="0"/>
              </a:rPr>
              <a:t>cooled CCD camera</a:t>
            </a:r>
            <a:r>
              <a:rPr lang="ru-RU" sz="1200" dirty="0">
                <a:solidFill>
                  <a:srgbClr val="FFFFFF"/>
                </a:solidFill>
                <a:latin typeface="+mn-lt"/>
                <a:cs typeface="Arial" pitchFamily="34" charset="0"/>
              </a:rPr>
              <a:t> </a:t>
            </a:r>
            <a:r>
              <a:rPr lang="ru-RU" sz="1200" b="1" dirty="0">
                <a:solidFill>
                  <a:srgbClr val="FFFFFF"/>
                </a:solidFill>
                <a:latin typeface="+mn-lt"/>
                <a:cs typeface="Arial" pitchFamily="34" charset="0"/>
              </a:rPr>
              <a:t>(5).</a:t>
            </a:r>
            <a:r>
              <a:rPr lang="ru-RU" sz="1200" b="1" dirty="0">
                <a:solidFill>
                  <a:srgbClr val="FFFFFF"/>
                </a:solidFill>
                <a:effectLst>
                  <a:outerShdw blurRad="38100" dist="38100" dir="2700000" algn="tl">
                    <a:srgbClr val="000000">
                      <a:alpha val="43137"/>
                    </a:srgbClr>
                  </a:outerShdw>
                </a:effectLst>
                <a:latin typeface="+mn-lt"/>
                <a:cs typeface="Arial" pitchFamily="34" charset="0"/>
              </a:rPr>
              <a:t> </a:t>
            </a:r>
            <a:r>
              <a:rPr lang="en-US" sz="1200" b="1" dirty="0">
                <a:solidFill>
                  <a:srgbClr val="FFFFFF"/>
                </a:solidFill>
                <a:effectLst>
                  <a:outerShdw blurRad="38100" dist="38100" dir="2700000" algn="tl">
                    <a:srgbClr val="000000">
                      <a:alpha val="43137"/>
                    </a:srgbClr>
                  </a:outerShdw>
                </a:effectLst>
                <a:latin typeface="+mn-lt"/>
                <a:cs typeface="Arial" pitchFamily="34" charset="0"/>
              </a:rPr>
              <a:t>B</a:t>
            </a:r>
            <a:r>
              <a:rPr lang="ru-RU" sz="1200" b="1" dirty="0">
                <a:solidFill>
                  <a:srgbClr val="FFFFFF"/>
                </a:solidFill>
                <a:latin typeface="+mn-lt"/>
                <a:cs typeface="Arial" pitchFamily="34" charset="0"/>
              </a:rPr>
              <a:t>–</a:t>
            </a:r>
            <a:r>
              <a:rPr lang="en-US" sz="1200" b="1" dirty="0">
                <a:solidFill>
                  <a:srgbClr val="FFFFFF"/>
                </a:solidFill>
                <a:latin typeface="+mn-lt"/>
                <a:cs typeface="Arial" pitchFamily="34" charset="0"/>
              </a:rPr>
              <a:t>Front view</a:t>
            </a:r>
            <a:r>
              <a:rPr lang="ru-RU" sz="1200" b="1" dirty="0">
                <a:solidFill>
                  <a:srgbClr val="FFFFFF"/>
                </a:solidFill>
                <a:latin typeface="+mn-lt"/>
                <a:cs typeface="Arial" pitchFamily="34" charset="0"/>
              </a:rPr>
              <a:t> </a:t>
            </a:r>
            <a:r>
              <a:rPr lang="en-US" sz="1200" dirty="0">
                <a:solidFill>
                  <a:srgbClr val="FFFFFF"/>
                </a:solidFill>
                <a:latin typeface="+mn-lt"/>
                <a:cs typeface="Arial" pitchFamily="34" charset="0"/>
              </a:rPr>
              <a:t>plane-sheet laser forming module</a:t>
            </a:r>
            <a:r>
              <a:rPr lang="ru-RU" sz="1200" dirty="0">
                <a:solidFill>
                  <a:srgbClr val="FFFFFF"/>
                </a:solidFill>
                <a:latin typeface="+mn-lt"/>
                <a:cs typeface="Arial" pitchFamily="34" charset="0"/>
              </a:rPr>
              <a:t> </a:t>
            </a:r>
            <a:r>
              <a:rPr lang="ru-RU" sz="1200" b="1" dirty="0">
                <a:solidFill>
                  <a:srgbClr val="FFFFFF"/>
                </a:solidFill>
                <a:latin typeface="+mn-lt"/>
                <a:cs typeface="Arial" pitchFamily="34" charset="0"/>
              </a:rPr>
              <a:t>(1)</a:t>
            </a:r>
            <a:r>
              <a:rPr lang="en-US" sz="1200" b="1" dirty="0">
                <a:solidFill>
                  <a:srgbClr val="FFFFFF"/>
                </a:solidFill>
                <a:latin typeface="+mn-lt"/>
                <a:cs typeface="Arial" pitchFamily="34" charset="0"/>
              </a:rPr>
              <a:t>,</a:t>
            </a:r>
            <a:r>
              <a:rPr lang="ru-RU" sz="1200" dirty="0">
                <a:solidFill>
                  <a:srgbClr val="FFFFFF"/>
                </a:solidFill>
                <a:latin typeface="+mn-lt"/>
                <a:cs typeface="Arial" pitchFamily="34" charset="0"/>
              </a:rPr>
              <a:t> </a:t>
            </a:r>
            <a:r>
              <a:rPr lang="en-US" sz="1200" dirty="0">
                <a:solidFill>
                  <a:srgbClr val="FFFFFF"/>
                </a:solidFill>
                <a:latin typeface="+mn-lt"/>
                <a:cs typeface="Arial" pitchFamily="34" charset="0"/>
              </a:rPr>
              <a:t>automatic positioning module</a:t>
            </a:r>
            <a:r>
              <a:rPr lang="ru-RU" sz="1200" dirty="0">
                <a:solidFill>
                  <a:srgbClr val="FFFFFF"/>
                </a:solidFill>
                <a:latin typeface="+mn-lt"/>
                <a:cs typeface="Arial" pitchFamily="34" charset="0"/>
              </a:rPr>
              <a:t> </a:t>
            </a:r>
            <a:r>
              <a:rPr lang="ru-RU" sz="1200" b="1" dirty="0">
                <a:solidFill>
                  <a:srgbClr val="FFFFFF"/>
                </a:solidFill>
                <a:latin typeface="+mn-lt"/>
                <a:cs typeface="Arial" pitchFamily="34" charset="0"/>
              </a:rPr>
              <a:t>(2)</a:t>
            </a:r>
            <a:r>
              <a:rPr lang="ru-RU" sz="1200" dirty="0">
                <a:solidFill>
                  <a:srgbClr val="FFFFFF"/>
                </a:solidFill>
                <a:latin typeface="+mn-lt"/>
                <a:cs typeface="Arial" pitchFamily="34" charset="0"/>
              </a:rPr>
              <a:t>, </a:t>
            </a:r>
            <a:r>
              <a:rPr lang="en-US" sz="1200" dirty="0">
                <a:solidFill>
                  <a:srgbClr val="FFFFFF"/>
                </a:solidFill>
                <a:latin typeface="+mn-lt"/>
                <a:cs typeface="Arial" pitchFamily="34" charset="0"/>
              </a:rPr>
              <a:t>Z-positioning step motors</a:t>
            </a:r>
            <a:r>
              <a:rPr lang="ru-RU" sz="1200" dirty="0">
                <a:solidFill>
                  <a:srgbClr val="FFFFFF"/>
                </a:solidFill>
                <a:latin typeface="+mn-lt"/>
                <a:cs typeface="Arial" pitchFamily="34" charset="0"/>
              </a:rPr>
              <a:t> </a:t>
            </a:r>
            <a:r>
              <a:rPr lang="ru-RU" sz="1200" b="1" dirty="0">
                <a:solidFill>
                  <a:srgbClr val="FFFFFF"/>
                </a:solidFill>
                <a:latin typeface="+mn-lt"/>
                <a:cs typeface="Arial" pitchFamily="34" charset="0"/>
              </a:rPr>
              <a:t>(3)</a:t>
            </a:r>
            <a:r>
              <a:rPr lang="en-US" sz="1200" b="1" dirty="0">
                <a:solidFill>
                  <a:srgbClr val="FFFFFF"/>
                </a:solidFill>
                <a:latin typeface="+mn-lt"/>
                <a:cs typeface="Arial" pitchFamily="34" charset="0"/>
              </a:rPr>
              <a:t>,</a:t>
            </a:r>
            <a:r>
              <a:rPr lang="ru-RU" sz="1200" dirty="0">
                <a:solidFill>
                  <a:srgbClr val="FFFFFF"/>
                </a:solidFill>
                <a:latin typeface="+mn-lt"/>
                <a:cs typeface="Arial" pitchFamily="34" charset="0"/>
              </a:rPr>
              <a:t> </a:t>
            </a:r>
            <a:r>
              <a:rPr lang="en-US" sz="1200" dirty="0">
                <a:solidFill>
                  <a:srgbClr val="FFFFFF"/>
                </a:solidFill>
                <a:latin typeface="+mn-lt"/>
                <a:cs typeface="Arial" pitchFamily="34" charset="0"/>
              </a:rPr>
              <a:t>autofocus motor</a:t>
            </a:r>
            <a:r>
              <a:rPr lang="ru-RU" sz="1200" dirty="0">
                <a:solidFill>
                  <a:srgbClr val="FFFFFF"/>
                </a:solidFill>
                <a:latin typeface="+mn-lt"/>
                <a:cs typeface="Arial" pitchFamily="34" charset="0"/>
              </a:rPr>
              <a:t> </a:t>
            </a:r>
            <a:r>
              <a:rPr lang="ru-RU" sz="1200" b="1" dirty="0">
                <a:solidFill>
                  <a:srgbClr val="FFFFFF"/>
                </a:solidFill>
                <a:latin typeface="+mn-lt"/>
                <a:cs typeface="Arial" pitchFamily="34" charset="0"/>
              </a:rPr>
              <a:t>(4)</a:t>
            </a:r>
            <a:r>
              <a:rPr lang="ru-RU" sz="1200" dirty="0">
                <a:solidFill>
                  <a:srgbClr val="FFFFFF"/>
                </a:solidFill>
                <a:latin typeface="+mn-lt"/>
                <a:cs typeface="Arial" pitchFamily="34" charset="0"/>
              </a:rPr>
              <a:t>.</a:t>
            </a:r>
            <a:r>
              <a:rPr lang="ru-RU" sz="1200" b="1" dirty="0">
                <a:solidFill>
                  <a:srgbClr val="FFFFFF"/>
                </a:solidFill>
                <a:latin typeface="+mn-lt"/>
                <a:cs typeface="Arial" pitchFamily="34" charset="0"/>
              </a:rPr>
              <a:t> </a:t>
            </a:r>
            <a:r>
              <a:rPr lang="en-US" sz="1200" b="1" dirty="0">
                <a:solidFill>
                  <a:srgbClr val="FFFFFF"/>
                </a:solidFill>
                <a:effectLst>
                  <a:outerShdw blurRad="38100" dist="38100" dir="2700000" algn="tl">
                    <a:srgbClr val="000000">
                      <a:alpha val="43137"/>
                    </a:srgbClr>
                  </a:outerShdw>
                </a:effectLst>
                <a:latin typeface="+mn-lt"/>
                <a:cs typeface="Arial" pitchFamily="34" charset="0"/>
              </a:rPr>
              <a:t>C</a:t>
            </a:r>
            <a:r>
              <a:rPr lang="ru-RU" sz="1200" b="1" dirty="0">
                <a:solidFill>
                  <a:srgbClr val="FFFFFF"/>
                </a:solidFill>
                <a:latin typeface="+mn-lt"/>
                <a:cs typeface="Arial" pitchFamily="34" charset="0"/>
              </a:rPr>
              <a:t>–</a:t>
            </a:r>
            <a:r>
              <a:rPr lang="en-US" sz="1200" b="1" dirty="0">
                <a:solidFill>
                  <a:srgbClr val="FFFFFF"/>
                </a:solidFill>
                <a:latin typeface="+mn-lt"/>
                <a:cs typeface="Arial" pitchFamily="34" charset="0"/>
              </a:rPr>
              <a:t>Sample chamber and plane-sheet beam: </a:t>
            </a:r>
            <a:r>
              <a:rPr lang="en-US" sz="1200" dirty="0">
                <a:solidFill>
                  <a:srgbClr val="FFFFFF"/>
                </a:solidFill>
                <a:latin typeface="+mn-lt"/>
                <a:cs typeface="Arial" pitchFamily="34" charset="0"/>
              </a:rPr>
              <a:t>cylinder lens </a:t>
            </a:r>
            <a:r>
              <a:rPr lang="en-US" sz="1200" b="1" dirty="0">
                <a:solidFill>
                  <a:srgbClr val="FFFFFF"/>
                </a:solidFill>
                <a:latin typeface="+mn-lt"/>
                <a:cs typeface="Arial" pitchFamily="34" charset="0"/>
              </a:rPr>
              <a:t>(1)</a:t>
            </a:r>
            <a:r>
              <a:rPr lang="ru-RU" sz="1200" dirty="0">
                <a:solidFill>
                  <a:srgbClr val="FFFFFF"/>
                </a:solidFill>
                <a:latin typeface="+mn-lt"/>
                <a:cs typeface="Arial" pitchFamily="34" charset="0"/>
              </a:rPr>
              <a:t>,  </a:t>
            </a:r>
            <a:r>
              <a:rPr lang="en-US" sz="1200" dirty="0">
                <a:solidFill>
                  <a:srgbClr val="FFFFFF"/>
                </a:solidFill>
                <a:latin typeface="+mn-lt"/>
                <a:cs typeface="Arial" pitchFamily="34" charset="0"/>
              </a:rPr>
              <a:t>lenses positioning </a:t>
            </a:r>
            <a:r>
              <a:rPr lang="en-US" sz="1200" b="1" dirty="0">
                <a:solidFill>
                  <a:srgbClr val="FFFFFF"/>
                </a:solidFill>
                <a:latin typeface="+mn-lt"/>
                <a:cs typeface="Arial" pitchFamily="34" charset="0"/>
              </a:rPr>
              <a:t>(2)</a:t>
            </a:r>
            <a:r>
              <a:rPr lang="ru-RU" sz="1200" dirty="0">
                <a:solidFill>
                  <a:srgbClr val="FFFFFF"/>
                </a:solidFill>
                <a:latin typeface="+mn-lt"/>
                <a:cs typeface="Arial" pitchFamily="34" charset="0"/>
              </a:rPr>
              <a:t>,  </a:t>
            </a:r>
            <a:r>
              <a:rPr lang="en-US" sz="1200" dirty="0">
                <a:solidFill>
                  <a:srgbClr val="FFFFFF"/>
                </a:solidFill>
                <a:latin typeface="+mn-lt"/>
                <a:cs typeface="Arial" pitchFamily="34" charset="0"/>
              </a:rPr>
              <a:t>specimen  chamber </a:t>
            </a:r>
            <a:r>
              <a:rPr lang="en-US" sz="1200" b="1" dirty="0">
                <a:solidFill>
                  <a:srgbClr val="FFFFFF"/>
                </a:solidFill>
                <a:latin typeface="+mn-lt"/>
                <a:cs typeface="Arial" pitchFamily="34" charset="0"/>
              </a:rPr>
              <a:t>(3)</a:t>
            </a:r>
            <a:r>
              <a:rPr lang="ru-RU" sz="1200" dirty="0">
                <a:solidFill>
                  <a:srgbClr val="FFFFFF"/>
                </a:solidFill>
                <a:latin typeface="+mn-lt"/>
                <a:cs typeface="Arial" pitchFamily="34" charset="0"/>
              </a:rPr>
              <a:t>, </a:t>
            </a:r>
            <a:r>
              <a:rPr lang="en-US" sz="1200" dirty="0">
                <a:solidFill>
                  <a:srgbClr val="FFFFFF"/>
                </a:solidFill>
                <a:latin typeface="+mn-lt"/>
                <a:cs typeface="Arial" pitchFamily="34" charset="0"/>
              </a:rPr>
              <a:t>sample positioning </a:t>
            </a:r>
            <a:r>
              <a:rPr lang="en-US" sz="1200" b="1" dirty="0">
                <a:solidFill>
                  <a:srgbClr val="FFFFFF"/>
                </a:solidFill>
                <a:latin typeface="+mn-lt"/>
                <a:cs typeface="Arial" pitchFamily="34" charset="0"/>
              </a:rPr>
              <a:t>(4)</a:t>
            </a:r>
            <a:endParaRPr lang="ru-RU" sz="1200" b="1" dirty="0">
              <a:solidFill>
                <a:srgbClr val="FFFFFF"/>
              </a:solidFill>
              <a:latin typeface="+mn-lt"/>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34149"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34175"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34176"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34177"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34178"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34179"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34180"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4181"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34182"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34183"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34184"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34185"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34186"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4187"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34188"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4189"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9332913"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Light-sheet microscopy of the whole brain at cellular level</a:t>
            </a:r>
          </a:p>
        </p:txBody>
      </p:sp>
      <p:pic>
        <p:nvPicPr>
          <p:cNvPr id="134151" name="Рисунок 5"/>
          <p:cNvPicPr>
            <a:picLocks noChangeAspect="1"/>
          </p:cNvPicPr>
          <p:nvPr/>
        </p:nvPicPr>
        <p:blipFill>
          <a:blip r:embed="rId3" cstate="print"/>
          <a:srcRect/>
          <a:stretch>
            <a:fillRect/>
          </a:stretch>
        </p:blipFill>
        <p:spPr bwMode="auto">
          <a:xfrm>
            <a:off x="569913" y="1004888"/>
            <a:ext cx="7826375" cy="5840412"/>
          </a:xfrm>
          <a:prstGeom prst="rect">
            <a:avLst/>
          </a:prstGeom>
          <a:noFill/>
          <a:ln w="9525">
            <a:noFill/>
            <a:miter lim="800000"/>
            <a:headEnd/>
            <a:tailEnd/>
          </a:ln>
        </p:spPr>
      </p:pic>
      <p:graphicFrame>
        <p:nvGraphicFramePr>
          <p:cNvPr id="160" name="Group 221"/>
          <p:cNvGraphicFramePr>
            <a:graphicFrameLocks noGrp="1"/>
          </p:cNvGraphicFramePr>
          <p:nvPr/>
        </p:nvGraphicFramePr>
        <p:xfrm>
          <a:off x="3654425" y="3563938"/>
          <a:ext cx="4429125" cy="1241425"/>
        </p:xfrm>
        <a:graphic>
          <a:graphicData uri="http://schemas.openxmlformats.org/drawingml/2006/table">
            <a:tbl>
              <a:tblPr/>
              <a:tblGrid>
                <a:gridCol w="1407591"/>
                <a:gridCol w="1745414"/>
                <a:gridCol w="1275640"/>
              </a:tblGrid>
              <a:tr h="370262">
                <a:tc>
                  <a:txBody>
                    <a:bodyPr/>
                    <a:lstStyle>
                      <a:defPPr>
                        <a:defRPr lang="ru-RU"/>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Focal length,  F (mm)</a:t>
                      </a:r>
                      <a:endParaRPr kumimoji="0" lang="en-US" sz="2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defPPr>
                        <a:defRPr lang="ru-RU"/>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Beam</a:t>
                      </a:r>
                      <a:r>
                        <a:rPr kumimoji="0" lang="en-US" sz="105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waist</a:t>
                      </a:r>
                      <a:r>
                        <a:rPr kumimoji="0" lang="ru-RU" sz="105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2</a:t>
                      </a:r>
                      <a:r>
                        <a:rPr kumimoji="0" lang="en-US" sz="105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sym typeface="Symbol" pitchFamily="18" charset="2"/>
                        </a:rPr>
                        <a:t></a:t>
                      </a:r>
                      <a:r>
                        <a:rPr kumimoji="0" lang="ru-RU" sz="1050" b="1" i="0" u="none" strike="noStrike" cap="none" normalizeH="0" baseline="-30000" dirty="0" smtClean="0">
                          <a:ln>
                            <a:noFill/>
                          </a:ln>
                          <a:solidFill>
                            <a:schemeClr val="bg1"/>
                          </a:solidFill>
                          <a:effectLst/>
                          <a:latin typeface="Arial" pitchFamily="34" charset="0"/>
                          <a:ea typeface="Times New Roman" pitchFamily="18" charset="0"/>
                          <a:cs typeface="Arial" pitchFamily="34" charset="0"/>
                        </a:rPr>
                        <a:t>0</a:t>
                      </a:r>
                      <a:r>
                        <a:rPr kumimoji="0" lang="ru-RU" sz="105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sym typeface="Symbol" pitchFamily="18" charset="2"/>
                        </a:rPr>
                        <a:t> (</a:t>
                      </a:r>
                      <a:r>
                        <a:rPr kumimoji="0" lang="en-US" sz="105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sym typeface="Symbol" pitchFamily="18" charset="2"/>
                        </a:rPr>
                        <a:t>mcm</a:t>
                      </a:r>
                      <a:r>
                        <a:rPr kumimoji="0" lang="ru-RU" sz="105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sym typeface="Symbol" pitchFamily="18" charset="2"/>
                        </a:rPr>
                        <a:t>)</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defPPr>
                        <a:defRPr lang="ru-RU"/>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DOF</a:t>
                      </a:r>
                      <a:r>
                        <a:rPr kumimoji="0" lang="ru-RU" sz="11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a:t>
                      </a:r>
                      <a:r>
                        <a:rPr kumimoji="0" lang="en-US" sz="11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mm</a:t>
                      </a:r>
                      <a:r>
                        <a:rPr kumimoji="0" lang="ru-RU" sz="11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a:t>
                      </a:r>
                      <a:endParaRPr kumimoji="0" lang="ru-RU" sz="2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281411">
                <a:tc>
                  <a:txBody>
                    <a:bodyPr/>
                    <a:lstStyle>
                      <a:defPPr>
                        <a:defRPr lang="ru-RU"/>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40</a:t>
                      </a:r>
                      <a:endParaRPr kumimoji="0" lang="ru-RU" sz="2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defPPr>
                        <a:defRPr lang="ru-RU"/>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6.2</a:t>
                      </a:r>
                      <a:endParaRPr kumimoji="0" lang="en-US" sz="2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defPPr>
                        <a:defRPr lang="ru-RU"/>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bg1"/>
                          </a:solidFill>
                          <a:effectLst/>
                          <a:latin typeface="Arial" pitchFamily="34" charset="0"/>
                          <a:ea typeface="Times New Roman" pitchFamily="18" charset="0"/>
                          <a:cs typeface="Arial" pitchFamily="34" charset="0"/>
                        </a:rPr>
                        <a:t>0.124</a:t>
                      </a:r>
                      <a:endParaRPr kumimoji="0" lang="en-US" sz="2400" b="1" i="0" u="none" strike="noStrike" cap="none" normalizeH="0" baseline="0" smtClean="0">
                        <a:ln>
                          <a:noFill/>
                        </a:ln>
                        <a:solidFill>
                          <a:schemeClr val="bg1"/>
                        </a:solidFill>
                        <a:effectLst/>
                        <a:latin typeface="Arial" pitchFamily="34" charset="0"/>
                        <a:ea typeface="Times New Roman" pitchFamily="18"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246842">
                <a:tc>
                  <a:txBody>
                    <a:bodyPr/>
                    <a:lstStyle>
                      <a:defPPr>
                        <a:defRPr lang="ru-RU"/>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bg1"/>
                          </a:solidFill>
                          <a:effectLst/>
                          <a:latin typeface="Arial" pitchFamily="34" charset="0"/>
                          <a:ea typeface="Times New Roman" pitchFamily="18" charset="0"/>
                          <a:cs typeface="Arial" pitchFamily="34" charset="0"/>
                        </a:rPr>
                        <a:t>80</a:t>
                      </a:r>
                      <a:endParaRPr kumimoji="0" lang="ru-RU" sz="2800" b="1" i="0" u="none" strike="noStrike" cap="none" normalizeH="0" baseline="0" smtClean="0">
                        <a:ln>
                          <a:noFill/>
                        </a:ln>
                        <a:solidFill>
                          <a:schemeClr val="bg1"/>
                        </a:solidFill>
                        <a:effectLst/>
                        <a:latin typeface="Arial" pitchFamily="34" charset="0"/>
                        <a:ea typeface="Times New Roman" pitchFamily="18"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defPPr>
                        <a:defRPr lang="ru-RU"/>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12</a:t>
                      </a:r>
                      <a:r>
                        <a:rPr kumimoji="0" lang="en-US" sz="11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.5</a:t>
                      </a:r>
                      <a:endParaRPr kumimoji="0" lang="en-US" sz="2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defPPr>
                        <a:defRPr lang="ru-RU"/>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0.496</a:t>
                      </a:r>
                      <a:endParaRPr kumimoji="0" lang="en-US" sz="2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246842">
                <a:tc>
                  <a:txBody>
                    <a:bodyPr/>
                    <a:lstStyle>
                      <a:defPPr>
                        <a:defRPr lang="ru-RU"/>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150</a:t>
                      </a:r>
                      <a:endParaRPr kumimoji="0" lang="ru-RU" sz="28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defPPr>
                        <a:defRPr lang="ru-RU"/>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bg1"/>
                          </a:solidFill>
                          <a:effectLst/>
                          <a:latin typeface="Arial" pitchFamily="34" charset="0"/>
                          <a:ea typeface="Times New Roman" pitchFamily="18" charset="0"/>
                          <a:cs typeface="Arial" pitchFamily="34" charset="0"/>
                        </a:rPr>
                        <a:t>23</a:t>
                      </a:r>
                      <a:r>
                        <a:rPr kumimoji="0" lang="en-US" sz="1100" b="1" i="0" u="none" strike="noStrike" cap="none" normalizeH="0" baseline="0" smtClean="0">
                          <a:ln>
                            <a:noFill/>
                          </a:ln>
                          <a:solidFill>
                            <a:schemeClr val="bg1"/>
                          </a:solidFill>
                          <a:effectLst/>
                          <a:latin typeface="Arial" pitchFamily="34" charset="0"/>
                          <a:ea typeface="Times New Roman" pitchFamily="18" charset="0"/>
                          <a:cs typeface="Arial" pitchFamily="34" charset="0"/>
                        </a:rPr>
                        <a:t>.3</a:t>
                      </a:r>
                      <a:endParaRPr kumimoji="0" lang="en-US" sz="2400" b="1" i="0" u="none" strike="noStrike" cap="none" normalizeH="0" baseline="0" smtClean="0">
                        <a:ln>
                          <a:noFill/>
                        </a:ln>
                        <a:solidFill>
                          <a:schemeClr val="bg1"/>
                        </a:solidFill>
                        <a:effectLst/>
                        <a:latin typeface="Arial" pitchFamily="34" charset="0"/>
                        <a:ea typeface="Times New Roman" pitchFamily="18"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defPPr>
                        <a:defRPr lang="ru-RU"/>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1.75</a:t>
                      </a:r>
                      <a:endParaRPr kumimoji="0" lang="en-US" sz="24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36197"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36202"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36203"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36204"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36205"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36206"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36207"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6208"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36209"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36210"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36211"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36212"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36213"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6214"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36215"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6216"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9332913"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IEG expression in the mouse hippocampus after conditioning</a:t>
            </a:r>
          </a:p>
        </p:txBody>
      </p:sp>
      <p:sp>
        <p:nvSpPr>
          <p:cNvPr id="136199" name="Прямоугольник 22"/>
          <p:cNvSpPr>
            <a:spLocks noChangeArrowheads="1"/>
          </p:cNvSpPr>
          <p:nvPr/>
        </p:nvSpPr>
        <p:spPr bwMode="auto">
          <a:xfrm>
            <a:off x="1368425" y="6145213"/>
            <a:ext cx="6337300" cy="646112"/>
          </a:xfrm>
          <a:prstGeom prst="rect">
            <a:avLst/>
          </a:prstGeom>
          <a:noFill/>
          <a:ln w="9525">
            <a:noFill/>
            <a:miter lim="800000"/>
            <a:headEnd/>
            <a:tailEnd/>
          </a:ln>
        </p:spPr>
        <p:txBody>
          <a:bodyPr>
            <a:spAutoFit/>
          </a:bodyPr>
          <a:lstStyle/>
          <a:p>
            <a:pPr algn="ctr"/>
            <a:r>
              <a:rPr lang="en-US">
                <a:solidFill>
                  <a:srgbClr val="FFFFFF"/>
                </a:solidFill>
              </a:rPr>
              <a:t>c-Fos whole-mount immunohistochemistry </a:t>
            </a:r>
          </a:p>
          <a:p>
            <a:pPr algn="ctr"/>
            <a:r>
              <a:rPr lang="en-US">
                <a:solidFill>
                  <a:srgbClr val="FFFFFF"/>
                </a:solidFill>
              </a:rPr>
              <a:t>of the mouse hippocampus after fear conditioning</a:t>
            </a:r>
          </a:p>
        </p:txBody>
      </p:sp>
      <p:pic>
        <p:nvPicPr>
          <p:cNvPr id="24" name="Shape">
            <a:hlinkClick r:id="" action="ppaction://media"/>
          </p:cNvPr>
          <p:cNvPicPr>
            <a:picLocks noRot="1" noChangeAspect="1"/>
          </p:cNvPicPr>
          <p:nvPr>
            <a:videoFile r:link="rId1"/>
          </p:nvPr>
        </p:nvPicPr>
        <p:blipFill>
          <a:blip r:embed="rId4" cstate="print"/>
          <a:srcRect/>
          <a:stretch>
            <a:fillRect/>
          </a:stretch>
        </p:blipFill>
        <p:spPr bwMode="auto">
          <a:xfrm>
            <a:off x="515938" y="1192213"/>
            <a:ext cx="7799387" cy="484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38245"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38250"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38251"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38252"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38253"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38254"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38255"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8256"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38257"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38258"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38259"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38260"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38261"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8262"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38263"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38264"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9332913"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IEG expression in the whole mouse brain after conditioning</a:t>
            </a:r>
          </a:p>
        </p:txBody>
      </p:sp>
      <p:sp>
        <p:nvSpPr>
          <p:cNvPr id="138247" name="Прямоугольник 22"/>
          <p:cNvSpPr>
            <a:spLocks noChangeArrowheads="1"/>
          </p:cNvSpPr>
          <p:nvPr/>
        </p:nvSpPr>
        <p:spPr bwMode="auto">
          <a:xfrm>
            <a:off x="1368425" y="6145213"/>
            <a:ext cx="6337300" cy="646112"/>
          </a:xfrm>
          <a:prstGeom prst="rect">
            <a:avLst/>
          </a:prstGeom>
          <a:noFill/>
          <a:ln w="9525">
            <a:noFill/>
            <a:miter lim="800000"/>
            <a:headEnd/>
            <a:tailEnd/>
          </a:ln>
        </p:spPr>
        <p:txBody>
          <a:bodyPr>
            <a:spAutoFit/>
          </a:bodyPr>
          <a:lstStyle/>
          <a:p>
            <a:pPr algn="ctr"/>
            <a:r>
              <a:rPr lang="en-US">
                <a:solidFill>
                  <a:srgbClr val="FFFFFF"/>
                </a:solidFill>
              </a:rPr>
              <a:t>Zif/268 whole-mount immunohistochemistry </a:t>
            </a:r>
          </a:p>
          <a:p>
            <a:pPr algn="ctr"/>
            <a:r>
              <a:rPr lang="en-US">
                <a:solidFill>
                  <a:srgbClr val="FFFFFF"/>
                </a:solidFill>
              </a:rPr>
              <a:t>of the mouse brain after fear conditioning</a:t>
            </a:r>
          </a:p>
        </p:txBody>
      </p:sp>
      <p:pic>
        <p:nvPicPr>
          <p:cNvPr id="29" name="Shape">
            <a:hlinkClick r:id="" action="ppaction://media"/>
          </p:cNvPr>
          <p:cNvPicPr>
            <a:picLocks noRot="1" noChangeAspect="1"/>
          </p:cNvPicPr>
          <p:nvPr>
            <a:videoFile r:link="rId1"/>
          </p:nvPr>
        </p:nvPicPr>
        <p:blipFill>
          <a:blip r:embed="rId4" cstate="print"/>
          <a:srcRect/>
          <a:stretch>
            <a:fillRect/>
          </a:stretch>
        </p:blipFill>
        <p:spPr bwMode="auto">
          <a:xfrm>
            <a:off x="1003300" y="1276350"/>
            <a:ext cx="6516688" cy="4887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9"/>
                                        </p:tgtEl>
                                      </p:cBhvr>
                                    </p:cmd>
                                  </p:childTnLst>
                                </p:cTn>
                              </p:par>
                            </p:childTnLst>
                          </p:cTn>
                        </p:par>
                      </p:childTnLst>
                    </p:cTn>
                  </p:par>
                </p:childTnLst>
              </p:cTn>
              <p:nextCondLst>
                <p:cond evt="onClick" delay="0">
                  <p:tgtEl>
                    <p:spTgt spid="29"/>
                  </p:tgtEl>
                </p:cond>
              </p:nextCondLst>
            </p:seq>
            <p:video>
              <p:cMediaNode vol="80000">
                <p:cTn id="7" fill="hold" display="0">
                  <p:stCondLst>
                    <p:cond delay="indefinite"/>
                  </p:stCondLst>
                </p:cTn>
                <p:tgtEl>
                  <p:spTgt spid="29"/>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40293"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40298"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40299"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40300"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40301"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40302"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40303"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0304"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40305"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40306"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40307"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40308"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40309"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0310"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40311"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0312"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7802563"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Imaging the whole mouse brain at cellular level</a:t>
            </a:r>
          </a:p>
        </p:txBody>
      </p:sp>
      <p:sp>
        <p:nvSpPr>
          <p:cNvPr id="140295" name="Прямоугольник 28"/>
          <p:cNvSpPr>
            <a:spLocks noChangeArrowheads="1"/>
          </p:cNvSpPr>
          <p:nvPr/>
        </p:nvSpPr>
        <p:spPr bwMode="auto">
          <a:xfrm>
            <a:off x="200025" y="6234113"/>
            <a:ext cx="8677275" cy="400050"/>
          </a:xfrm>
          <a:prstGeom prst="rect">
            <a:avLst/>
          </a:prstGeom>
          <a:noFill/>
          <a:ln w="9525">
            <a:noFill/>
            <a:miter lim="800000"/>
            <a:headEnd/>
            <a:tailEnd/>
          </a:ln>
        </p:spPr>
        <p:txBody>
          <a:bodyPr>
            <a:spAutoFit/>
          </a:bodyPr>
          <a:lstStyle/>
          <a:p>
            <a:pPr algn="ctr"/>
            <a:r>
              <a:rPr lang="en-US" sz="2000">
                <a:solidFill>
                  <a:srgbClr val="FFFFFF"/>
                </a:solidFill>
                <a:latin typeface="Calibri" pitchFamily="34" charset="0"/>
              </a:rPr>
              <a:t>Light-sheet microscopy of Thy1-GFP mouse brain </a:t>
            </a:r>
          </a:p>
        </p:txBody>
      </p:sp>
      <p:pic>
        <p:nvPicPr>
          <p:cNvPr id="31" name="Shape">
            <a:hlinkClick r:id="" action="ppaction://media"/>
          </p:cNvPr>
          <p:cNvPicPr>
            <a:picLocks noRot="1" noChangeAspect="1"/>
          </p:cNvPicPr>
          <p:nvPr>
            <a:videoFile r:link="rId1"/>
          </p:nvPr>
        </p:nvPicPr>
        <p:blipFill>
          <a:blip r:embed="rId4" cstate="print"/>
          <a:srcRect/>
          <a:stretch>
            <a:fillRect/>
          </a:stretch>
        </p:blipFill>
        <p:spPr bwMode="auto">
          <a:xfrm>
            <a:off x="444500" y="1331913"/>
            <a:ext cx="8272463" cy="4652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33"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42341"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42346"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42347"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42348"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42349"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42350"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42351"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2352"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42353"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42354"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42355"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42356"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42357"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2358"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42359"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2360"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7802563"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Imaging the whole mouse brain at cellular level</a:t>
            </a:r>
          </a:p>
        </p:txBody>
      </p:sp>
      <p:sp>
        <p:nvSpPr>
          <p:cNvPr id="142343" name="Прямоугольник 28"/>
          <p:cNvSpPr>
            <a:spLocks noChangeArrowheads="1"/>
          </p:cNvSpPr>
          <p:nvPr/>
        </p:nvSpPr>
        <p:spPr bwMode="auto">
          <a:xfrm>
            <a:off x="200025" y="6234113"/>
            <a:ext cx="8677275" cy="400050"/>
          </a:xfrm>
          <a:prstGeom prst="rect">
            <a:avLst/>
          </a:prstGeom>
          <a:noFill/>
          <a:ln w="9525">
            <a:noFill/>
            <a:miter lim="800000"/>
            <a:headEnd/>
            <a:tailEnd/>
          </a:ln>
        </p:spPr>
        <p:txBody>
          <a:bodyPr>
            <a:spAutoFit/>
          </a:bodyPr>
          <a:lstStyle/>
          <a:p>
            <a:pPr algn="ctr"/>
            <a:r>
              <a:rPr lang="en-US" sz="2000">
                <a:solidFill>
                  <a:srgbClr val="FFFFFF"/>
                </a:solidFill>
                <a:latin typeface="Calibri" pitchFamily="34" charset="0"/>
              </a:rPr>
              <a:t>Light-sheet microscopy of Thy1-GFP mouse brain </a:t>
            </a:r>
          </a:p>
        </p:txBody>
      </p:sp>
      <p:pic>
        <p:nvPicPr>
          <p:cNvPr id="23" name="Shape">
            <a:hlinkClick r:id="" action="ppaction://media"/>
          </p:cNvPr>
          <p:cNvPicPr>
            <a:picLocks noRot="1" noChangeAspect="1"/>
          </p:cNvPicPr>
          <p:nvPr>
            <a:videoFile r:link="rId1"/>
          </p:nvPr>
        </p:nvPicPr>
        <p:blipFill>
          <a:blip r:embed="rId4" cstate="print"/>
          <a:srcRect/>
          <a:stretch>
            <a:fillRect/>
          </a:stretch>
        </p:blipFill>
        <p:spPr bwMode="auto">
          <a:xfrm>
            <a:off x="323850" y="1352550"/>
            <a:ext cx="8678863" cy="4881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16"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0000"/>
        </a:solidFill>
        <a:effectLst/>
      </p:bgPr>
    </p:bg>
    <p:spTree>
      <p:nvGrpSpPr>
        <p:cNvPr id="1" name=""/>
        <p:cNvGrpSpPr/>
        <p:nvPr/>
      </p:nvGrpSpPr>
      <p:grpSpPr>
        <a:xfrm>
          <a:off x="0" y="0"/>
          <a:ext cx="0" cy="0"/>
          <a:chOff x="0" y="0"/>
          <a:chExt cx="0" cy="0"/>
        </a:xfrm>
      </p:grpSpPr>
      <p:sp>
        <p:nvSpPr>
          <p:cNvPr id="3" name="Прямоугольник 2"/>
          <p:cNvSpPr/>
          <p:nvPr/>
        </p:nvSpPr>
        <p:spPr>
          <a:xfrm>
            <a:off x="0" y="0"/>
            <a:ext cx="9144000" cy="6858000"/>
          </a:xfrm>
          <a:prstGeom prst="rect">
            <a:avLst/>
          </a:prstGeom>
          <a:gradFill flip="none" rotWithShape="1">
            <a:gsLst>
              <a:gs pos="0">
                <a:srgbClr val="920000">
                  <a:shade val="30000"/>
                  <a:satMod val="115000"/>
                </a:srgbClr>
              </a:gs>
              <a:gs pos="50000">
                <a:srgbClr val="920000">
                  <a:shade val="67500"/>
                  <a:satMod val="115000"/>
                </a:srgbClr>
              </a:gs>
              <a:gs pos="100000">
                <a:srgbClr val="920000">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fontAlgn="auto">
              <a:spcBef>
                <a:spcPts val="0"/>
              </a:spcBef>
              <a:spcAft>
                <a:spcPts val="0"/>
              </a:spcAft>
              <a:buFont typeface="+mj-lt"/>
              <a:buAutoNum type="arabicPeriod"/>
              <a:defRPr/>
            </a:pPr>
            <a:endParaRPr lang="ru-RU" sz="2000" dirty="0">
              <a:solidFill>
                <a:prstClr val="white"/>
              </a:solidFill>
            </a:endParaRPr>
          </a:p>
        </p:txBody>
      </p:sp>
      <p:sp>
        <p:nvSpPr>
          <p:cNvPr id="2" name="TextBox 1"/>
          <p:cNvSpPr txBox="1"/>
          <p:nvPr/>
        </p:nvSpPr>
        <p:spPr>
          <a:xfrm>
            <a:off x="1090979" y="670625"/>
            <a:ext cx="7500434" cy="1569660"/>
          </a:xfrm>
          <a:prstGeom prst="rect">
            <a:avLst/>
          </a:prstGeom>
          <a:noFill/>
          <a:effectLst>
            <a:glow rad="139700">
              <a:schemeClr val="accent1">
                <a:satMod val="175000"/>
                <a:alpha val="40000"/>
              </a:schemeClr>
            </a:glow>
          </a:effectLst>
        </p:spPr>
        <p:txBody>
          <a:bodyPr>
            <a:spAutoFit/>
          </a:bodyPr>
          <a:lstStyle/>
          <a:p>
            <a:pPr fontAlgn="auto">
              <a:spcBef>
                <a:spcPts val="0"/>
              </a:spcBef>
              <a:spcAft>
                <a:spcPts val="0"/>
              </a:spcAft>
              <a:defRPr/>
            </a:pPr>
            <a:r>
              <a:rPr lang="ru-RU" sz="4800" b="1" dirty="0">
                <a:solidFill>
                  <a:srgbClr val="FFC000">
                    <a:lumMod val="20000"/>
                    <a:lumOff val="80000"/>
                  </a:srgbClr>
                </a:solidFill>
                <a:effectLst>
                  <a:outerShdw blurRad="38100" dist="38100" dir="2700000" algn="tl">
                    <a:srgbClr val="000000">
                      <a:alpha val="43137"/>
                    </a:srgbClr>
                  </a:outerShdw>
                </a:effectLst>
                <a:latin typeface="+mn-lt"/>
                <a:cs typeface="+mn-cs"/>
              </a:rPr>
              <a:t>Вопросы для теории </a:t>
            </a:r>
          </a:p>
          <a:p>
            <a:pPr fontAlgn="auto">
              <a:spcBef>
                <a:spcPts val="0"/>
              </a:spcBef>
              <a:spcAft>
                <a:spcPts val="0"/>
              </a:spcAft>
              <a:defRPr/>
            </a:pPr>
            <a:r>
              <a:rPr lang="ru-RU" sz="4800" b="1" dirty="0">
                <a:solidFill>
                  <a:srgbClr val="FFC000">
                    <a:lumMod val="20000"/>
                    <a:lumOff val="80000"/>
                  </a:srgbClr>
                </a:solidFill>
                <a:effectLst>
                  <a:outerShdw blurRad="38100" dist="38100" dir="2700000" algn="tl">
                    <a:srgbClr val="000000">
                      <a:alpha val="43137"/>
                    </a:srgbClr>
                  </a:outerShdw>
                </a:effectLst>
                <a:latin typeface="+mn-lt"/>
                <a:cs typeface="+mn-cs"/>
              </a:rPr>
              <a:t>и экспериментов:</a:t>
            </a:r>
          </a:p>
        </p:txBody>
      </p:sp>
      <p:sp>
        <p:nvSpPr>
          <p:cNvPr id="5" name="Прямоугольник 4"/>
          <p:cNvSpPr/>
          <p:nvPr/>
        </p:nvSpPr>
        <p:spPr>
          <a:xfrm>
            <a:off x="1090613" y="3082925"/>
            <a:ext cx="5911850" cy="1722438"/>
          </a:xfrm>
          <a:prstGeom prst="rect">
            <a:avLst/>
          </a:prstGeom>
        </p:spPr>
        <p:txBody>
          <a:bodyPr>
            <a:spAutoFit/>
          </a:bodyPr>
          <a:lstStyle/>
          <a:p>
            <a:pPr marL="457200" indent="-457200" fontAlgn="auto">
              <a:spcBef>
                <a:spcPts val="1200"/>
              </a:spcBef>
              <a:spcAft>
                <a:spcPts val="0"/>
              </a:spcAft>
              <a:buFont typeface="+mj-lt"/>
              <a:buAutoNum type="arabicPeriod"/>
              <a:defRPr/>
            </a:pPr>
            <a:r>
              <a:rPr lang="ru-RU" sz="3200" b="1" dirty="0">
                <a:solidFill>
                  <a:prstClr val="white"/>
                </a:solidFill>
                <a:effectLst>
                  <a:outerShdw blurRad="38100" dist="38100" dir="2700000" algn="tl">
                    <a:srgbClr val="000000">
                      <a:alpha val="43137"/>
                    </a:srgbClr>
                  </a:outerShdw>
                </a:effectLst>
                <a:latin typeface="+mn-lt"/>
                <a:cs typeface="+mn-cs"/>
              </a:rPr>
              <a:t>Как возникают и работают такие связи в мозге?</a:t>
            </a:r>
            <a:endParaRPr lang="en-US" sz="3200" b="1" dirty="0">
              <a:solidFill>
                <a:prstClr val="white"/>
              </a:solidFill>
              <a:effectLst>
                <a:outerShdw blurRad="38100" dist="38100" dir="2700000" algn="tl">
                  <a:srgbClr val="000000">
                    <a:alpha val="43137"/>
                  </a:srgbClr>
                </a:outerShdw>
              </a:effectLst>
              <a:latin typeface="+mn-lt"/>
              <a:cs typeface="+mn-cs"/>
            </a:endParaRPr>
          </a:p>
          <a:p>
            <a:pPr marL="457200" indent="-457200" fontAlgn="auto">
              <a:spcBef>
                <a:spcPts val="1200"/>
              </a:spcBef>
              <a:spcAft>
                <a:spcPts val="0"/>
              </a:spcAft>
              <a:buFont typeface="+mj-lt"/>
              <a:buAutoNum type="arabicPeriod"/>
              <a:defRPr/>
            </a:pPr>
            <a:r>
              <a:rPr lang="ru-RU" sz="3200" b="1" dirty="0">
                <a:solidFill>
                  <a:prstClr val="white"/>
                </a:solidFill>
                <a:effectLst>
                  <a:outerShdw blurRad="38100" dist="38100" dir="2700000" algn="tl">
                    <a:srgbClr val="000000">
                      <a:alpha val="43137"/>
                    </a:srgbClr>
                  </a:outerShdw>
                </a:effectLst>
                <a:latin typeface="+mn-lt"/>
                <a:cs typeface="+mn-cs"/>
              </a:rPr>
              <a:t>Что соединяется?</a:t>
            </a:r>
          </a:p>
        </p:txBody>
      </p:sp>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44389"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44394"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44395"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44396"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44397"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44398"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44399"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4400"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44401"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44402"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44403"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44404"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44405"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4406"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44407"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4408"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8751888"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Imaging individual neurons activated by new experience</a:t>
            </a:r>
          </a:p>
        </p:txBody>
      </p:sp>
      <p:pic>
        <p:nvPicPr>
          <p:cNvPr id="24" name="Shape">
            <a:hlinkClick r:id="" action="ppaction://media"/>
          </p:cNvPr>
          <p:cNvPicPr>
            <a:picLocks noRot="1" noChangeAspect="1"/>
          </p:cNvPicPr>
          <p:nvPr>
            <a:videoFile r:link="rId1"/>
          </p:nvPr>
        </p:nvPicPr>
        <p:blipFill>
          <a:blip r:embed="rId4" cstate="print"/>
          <a:srcRect/>
          <a:stretch>
            <a:fillRect/>
          </a:stretch>
        </p:blipFill>
        <p:spPr bwMode="auto">
          <a:xfrm>
            <a:off x="568325" y="1306513"/>
            <a:ext cx="8034338" cy="4879975"/>
          </a:xfrm>
          <a:prstGeom prst="rect">
            <a:avLst/>
          </a:prstGeom>
          <a:noFill/>
          <a:ln w="9525">
            <a:noFill/>
            <a:miter lim="800000"/>
            <a:headEnd/>
            <a:tailEnd/>
          </a:ln>
        </p:spPr>
      </p:pic>
      <p:sp>
        <p:nvSpPr>
          <p:cNvPr id="144392" name="Прямоугольник 29"/>
          <p:cNvSpPr>
            <a:spLocks noChangeArrowheads="1"/>
          </p:cNvSpPr>
          <p:nvPr/>
        </p:nvSpPr>
        <p:spPr bwMode="auto">
          <a:xfrm>
            <a:off x="233363" y="6065838"/>
            <a:ext cx="8677275" cy="708025"/>
          </a:xfrm>
          <a:prstGeom prst="rect">
            <a:avLst/>
          </a:prstGeom>
          <a:noFill/>
          <a:ln w="9525">
            <a:noFill/>
            <a:miter lim="800000"/>
            <a:headEnd/>
            <a:tailEnd/>
          </a:ln>
        </p:spPr>
        <p:txBody>
          <a:bodyPr>
            <a:spAutoFit/>
          </a:bodyPr>
          <a:lstStyle/>
          <a:p>
            <a:pPr algn="ctr"/>
            <a:r>
              <a:rPr lang="en-US" sz="2000">
                <a:solidFill>
                  <a:srgbClr val="FFFFFF"/>
                </a:solidFill>
                <a:latin typeface="Calibri" pitchFamily="34" charset="0"/>
              </a:rPr>
              <a:t>Confocal microscopy of learning-induced c-Fos expression </a:t>
            </a:r>
          </a:p>
          <a:p>
            <a:pPr algn="ctr"/>
            <a:r>
              <a:rPr lang="en-US" sz="2000">
                <a:solidFill>
                  <a:srgbClr val="FFFFFF"/>
                </a:solidFill>
                <a:latin typeface="Calibri" pitchFamily="34" charset="0"/>
              </a:rPr>
              <a:t>in Thy1-GFP transgenic mouse brain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533"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46437"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46445"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46446"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46447"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46448"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46449"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46450"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6451"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46452"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46453"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46454"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46455"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46456"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6457"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46458"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6459"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7802563"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IEGs expressing neurons – ‘engram cells’</a:t>
            </a:r>
          </a:p>
        </p:txBody>
      </p:sp>
      <p:pic>
        <p:nvPicPr>
          <p:cNvPr id="146439" name="Рисунок 10"/>
          <p:cNvPicPr>
            <a:picLocks noChangeAspect="1"/>
          </p:cNvPicPr>
          <p:nvPr/>
        </p:nvPicPr>
        <p:blipFill>
          <a:blip r:embed="rId3" cstate="print"/>
          <a:srcRect/>
          <a:stretch>
            <a:fillRect/>
          </a:stretch>
        </p:blipFill>
        <p:spPr bwMode="auto">
          <a:xfrm>
            <a:off x="171450" y="1068388"/>
            <a:ext cx="5640388" cy="776287"/>
          </a:xfrm>
          <a:prstGeom prst="rect">
            <a:avLst/>
          </a:prstGeom>
          <a:noFill/>
          <a:ln w="9525">
            <a:noFill/>
            <a:miter lim="800000"/>
            <a:headEnd/>
            <a:tailEnd/>
          </a:ln>
        </p:spPr>
      </p:pic>
      <p:pic>
        <p:nvPicPr>
          <p:cNvPr id="146440" name="Рисунок 12"/>
          <p:cNvPicPr>
            <a:picLocks noChangeAspect="1"/>
          </p:cNvPicPr>
          <p:nvPr/>
        </p:nvPicPr>
        <p:blipFill>
          <a:blip r:embed="rId4" cstate="print"/>
          <a:srcRect/>
          <a:stretch>
            <a:fillRect/>
          </a:stretch>
        </p:blipFill>
        <p:spPr bwMode="auto">
          <a:xfrm>
            <a:off x="6048375" y="1185863"/>
            <a:ext cx="2617788" cy="363537"/>
          </a:xfrm>
          <a:prstGeom prst="rect">
            <a:avLst/>
          </a:prstGeom>
          <a:noFill/>
          <a:ln w="9525">
            <a:noFill/>
            <a:miter lim="800000"/>
            <a:headEnd/>
            <a:tailEnd/>
          </a:ln>
        </p:spPr>
      </p:pic>
      <p:pic>
        <p:nvPicPr>
          <p:cNvPr id="146441" name="Рисунок 3"/>
          <p:cNvPicPr>
            <a:picLocks noChangeAspect="1"/>
          </p:cNvPicPr>
          <p:nvPr/>
        </p:nvPicPr>
        <p:blipFill>
          <a:blip r:embed="rId5" cstate="print"/>
          <a:srcRect l="2373" t="1425" r="3833" b="64632"/>
          <a:stretch>
            <a:fillRect/>
          </a:stretch>
        </p:blipFill>
        <p:spPr bwMode="auto">
          <a:xfrm>
            <a:off x="223838" y="2100263"/>
            <a:ext cx="7404100" cy="2486025"/>
          </a:xfrm>
          <a:prstGeom prst="rect">
            <a:avLst/>
          </a:prstGeom>
          <a:noFill/>
          <a:ln w="9525">
            <a:noFill/>
            <a:miter lim="800000"/>
            <a:headEnd/>
            <a:tailEnd/>
          </a:ln>
        </p:spPr>
      </p:pic>
      <p:pic>
        <p:nvPicPr>
          <p:cNvPr id="146442" name="Рисунок 8"/>
          <p:cNvPicPr>
            <a:picLocks noChangeAspect="1"/>
          </p:cNvPicPr>
          <p:nvPr/>
        </p:nvPicPr>
        <p:blipFill>
          <a:blip r:embed="rId6" cstate="print"/>
          <a:srcRect/>
          <a:stretch>
            <a:fillRect/>
          </a:stretch>
        </p:blipFill>
        <p:spPr bwMode="auto">
          <a:xfrm>
            <a:off x="3090863" y="4699000"/>
            <a:ext cx="4013200" cy="1928813"/>
          </a:xfrm>
          <a:prstGeom prst="rect">
            <a:avLst/>
          </a:prstGeom>
          <a:noFill/>
          <a:ln w="9525">
            <a:noFill/>
            <a:miter lim="800000"/>
            <a:headEnd/>
            <a:tailEnd/>
          </a:ln>
        </p:spPr>
      </p:pic>
      <p:pic>
        <p:nvPicPr>
          <p:cNvPr id="146443" name="Рисунок 29"/>
          <p:cNvPicPr>
            <a:picLocks noChangeAspect="1"/>
          </p:cNvPicPr>
          <p:nvPr/>
        </p:nvPicPr>
        <p:blipFill>
          <a:blip r:embed="rId7" cstate="print"/>
          <a:srcRect l="57172" r="7217" b="40891"/>
          <a:stretch>
            <a:fillRect/>
          </a:stretch>
        </p:blipFill>
        <p:spPr bwMode="auto">
          <a:xfrm>
            <a:off x="1903413" y="4665663"/>
            <a:ext cx="1027112" cy="1982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48485"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48489"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48490"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48491"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48492"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48493"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48494"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8495"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48496"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48497"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48498"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48499"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48500"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8501"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48502"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48503"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8751888"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Genetic trapping of cognitively indexed neurons  </a:t>
            </a:r>
          </a:p>
        </p:txBody>
      </p:sp>
      <p:pic>
        <p:nvPicPr>
          <p:cNvPr id="148487" name="Рисунок 5"/>
          <p:cNvPicPr>
            <a:picLocks noChangeAspect="1"/>
          </p:cNvPicPr>
          <p:nvPr/>
        </p:nvPicPr>
        <p:blipFill>
          <a:blip r:embed="rId3" cstate="print"/>
          <a:srcRect/>
          <a:stretch>
            <a:fillRect/>
          </a:stretch>
        </p:blipFill>
        <p:spPr bwMode="auto">
          <a:xfrm>
            <a:off x="68263" y="1614488"/>
            <a:ext cx="8974137" cy="423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50533"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50539"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50540"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50541"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50542"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50543"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50544"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0545"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50546"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50547"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50548"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50549"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50550"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0551"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50552"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0553"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8751888"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In vivo imaging of cognitively indexed neurons</a:t>
            </a:r>
          </a:p>
        </p:txBody>
      </p:sp>
      <p:pic>
        <p:nvPicPr>
          <p:cNvPr id="150535" name="Picture 2"/>
          <p:cNvPicPr>
            <a:picLocks noChangeAspect="1" noChangeArrowheads="1"/>
          </p:cNvPicPr>
          <p:nvPr/>
        </p:nvPicPr>
        <p:blipFill>
          <a:blip r:embed="rId3" cstate="print"/>
          <a:srcRect t="1392" b="1643"/>
          <a:stretch>
            <a:fillRect/>
          </a:stretch>
        </p:blipFill>
        <p:spPr bwMode="auto">
          <a:xfrm>
            <a:off x="466725" y="2257425"/>
            <a:ext cx="8374063" cy="4421188"/>
          </a:xfrm>
          <a:prstGeom prst="rect">
            <a:avLst/>
          </a:prstGeom>
          <a:noFill/>
          <a:ln w="9525">
            <a:noFill/>
            <a:miter lim="800000"/>
            <a:headEnd/>
            <a:tailEnd/>
          </a:ln>
        </p:spPr>
      </p:pic>
      <p:sp>
        <p:nvSpPr>
          <p:cNvPr id="150536" name="TextBox 35"/>
          <p:cNvSpPr txBox="1">
            <a:spLocks noChangeArrowheads="1"/>
          </p:cNvSpPr>
          <p:nvPr/>
        </p:nvSpPr>
        <p:spPr bwMode="auto">
          <a:xfrm>
            <a:off x="1298575" y="1311275"/>
            <a:ext cx="1879600" cy="830263"/>
          </a:xfrm>
          <a:prstGeom prst="rect">
            <a:avLst/>
          </a:prstGeom>
          <a:noFill/>
          <a:ln w="9525">
            <a:noFill/>
            <a:miter lim="800000"/>
            <a:headEnd/>
            <a:tailEnd/>
          </a:ln>
        </p:spPr>
        <p:txBody>
          <a:bodyPr wrap="none">
            <a:spAutoFit/>
          </a:bodyPr>
          <a:lstStyle/>
          <a:p>
            <a:pPr algn="ctr"/>
            <a:r>
              <a:rPr lang="en-US" sz="2400">
                <a:solidFill>
                  <a:srgbClr val="FFFFFF"/>
                </a:solidFill>
                <a:latin typeface="Calibri" pitchFamily="34" charset="0"/>
              </a:rPr>
              <a:t>Two-photon </a:t>
            </a:r>
          </a:p>
          <a:p>
            <a:pPr algn="ctr"/>
            <a:r>
              <a:rPr lang="en-US" sz="2400">
                <a:solidFill>
                  <a:srgbClr val="FFFFFF"/>
                </a:solidFill>
                <a:latin typeface="Calibri" pitchFamily="34" charset="0"/>
              </a:rPr>
              <a:t>microscopy</a:t>
            </a:r>
            <a:endParaRPr lang="ru-RU" sz="2400">
              <a:solidFill>
                <a:srgbClr val="FFFFFF"/>
              </a:solidFill>
              <a:latin typeface="Calibri" pitchFamily="34" charset="0"/>
            </a:endParaRPr>
          </a:p>
        </p:txBody>
      </p:sp>
      <p:sp>
        <p:nvSpPr>
          <p:cNvPr id="150537" name="TextBox 36"/>
          <p:cNvSpPr txBox="1">
            <a:spLocks noChangeArrowheads="1"/>
          </p:cNvSpPr>
          <p:nvPr/>
        </p:nvSpPr>
        <p:spPr bwMode="auto">
          <a:xfrm>
            <a:off x="5737225" y="1311275"/>
            <a:ext cx="1743075" cy="830263"/>
          </a:xfrm>
          <a:prstGeom prst="rect">
            <a:avLst/>
          </a:prstGeom>
          <a:noFill/>
          <a:ln w="9525">
            <a:noFill/>
            <a:miter lim="800000"/>
            <a:headEnd/>
            <a:tailEnd/>
          </a:ln>
        </p:spPr>
        <p:txBody>
          <a:bodyPr wrap="none">
            <a:spAutoFit/>
          </a:bodyPr>
          <a:lstStyle/>
          <a:p>
            <a:pPr algn="ctr"/>
            <a:r>
              <a:rPr lang="en-US" sz="2400">
                <a:solidFill>
                  <a:srgbClr val="FFFFFF"/>
                </a:solidFill>
                <a:latin typeface="Calibri" pitchFamily="34" charset="0"/>
              </a:rPr>
              <a:t>Fiber-optic </a:t>
            </a:r>
          </a:p>
          <a:p>
            <a:pPr algn="ctr"/>
            <a:r>
              <a:rPr lang="en-US" sz="2400">
                <a:solidFill>
                  <a:srgbClr val="FFFFFF"/>
                </a:solidFill>
                <a:latin typeface="Calibri" pitchFamily="34" charset="0"/>
              </a:rPr>
              <a:t>microscopy</a:t>
            </a:r>
            <a:endParaRPr lang="ru-RU" sz="2400">
              <a:solidFill>
                <a:srgbClr val="FFFFFF"/>
              </a:solidFill>
              <a:latin typeface="Calibr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52581"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52591"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52592"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52593"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52594"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52595"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52596"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2597"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52598"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52599"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52600"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52601"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52602"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2603"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52604"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2605"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8751888"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In vivo two-photon imaging of cognitively indexed neurons</a:t>
            </a:r>
          </a:p>
        </p:txBody>
      </p:sp>
      <p:pic>
        <p:nvPicPr>
          <p:cNvPr id="23" name="Рисунок 22"/>
          <p:cNvPicPr>
            <a:picLocks noChangeAspect="1"/>
          </p:cNvPicPr>
          <p:nvPr/>
        </p:nvPicPr>
        <p:blipFill rotWithShape="1">
          <a:blip r:embed="rId3" cstate="print"/>
          <a:srcRect l="18435" r="22122" b="3460"/>
          <a:stretch/>
        </p:blipFill>
        <p:spPr>
          <a:xfrm>
            <a:off x="903288" y="1249363"/>
            <a:ext cx="2538412" cy="2730500"/>
          </a:xfrm>
          <a:prstGeom prst="rect">
            <a:avLst/>
          </a:prstGeom>
          <a:ln>
            <a:solidFill>
              <a:schemeClr val="bg1">
                <a:lumMod val="75000"/>
              </a:schemeClr>
            </a:solidFill>
          </a:ln>
        </p:spPr>
      </p:pic>
      <p:pic>
        <p:nvPicPr>
          <p:cNvPr id="152584" name="Рисунок 28"/>
          <p:cNvPicPr>
            <a:picLocks noChangeAspect="1"/>
          </p:cNvPicPr>
          <p:nvPr/>
        </p:nvPicPr>
        <p:blipFill>
          <a:blip r:embed="rId4" cstate="print"/>
          <a:srcRect l="23334" t="3110" r="22536"/>
          <a:stretch>
            <a:fillRect/>
          </a:stretch>
        </p:blipFill>
        <p:spPr bwMode="auto">
          <a:xfrm>
            <a:off x="965200" y="4073525"/>
            <a:ext cx="2476500" cy="2784475"/>
          </a:xfrm>
          <a:prstGeom prst="rect">
            <a:avLst/>
          </a:prstGeom>
          <a:noFill/>
          <a:ln w="9525">
            <a:noFill/>
            <a:miter lim="800000"/>
            <a:headEnd/>
            <a:tailEnd/>
          </a:ln>
        </p:spPr>
      </p:pic>
      <p:pic>
        <p:nvPicPr>
          <p:cNvPr id="31" name="Рисунок 30"/>
          <p:cNvPicPr>
            <a:picLocks noChangeAspect="1"/>
          </p:cNvPicPr>
          <p:nvPr/>
        </p:nvPicPr>
        <p:blipFill rotWithShape="1">
          <a:blip r:embed="rId5" cstate="print"/>
          <a:srcRect l="844" t="2601"/>
          <a:stretch/>
        </p:blipFill>
        <p:spPr>
          <a:xfrm>
            <a:off x="3925888" y="1249363"/>
            <a:ext cx="4352925" cy="2730500"/>
          </a:xfrm>
          <a:prstGeom prst="rect">
            <a:avLst/>
          </a:prstGeom>
          <a:ln>
            <a:solidFill>
              <a:schemeClr val="bg1">
                <a:lumMod val="75000"/>
              </a:schemeClr>
            </a:solidFill>
          </a:ln>
        </p:spPr>
      </p:pic>
      <p:sp>
        <p:nvSpPr>
          <p:cNvPr id="32" name="Стрелка вправо 31"/>
          <p:cNvSpPr/>
          <p:nvPr/>
        </p:nvSpPr>
        <p:spPr>
          <a:xfrm>
            <a:off x="5673725" y="2032000"/>
            <a:ext cx="857250" cy="576263"/>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52587" name="TextBox 32"/>
          <p:cNvSpPr txBox="1">
            <a:spLocks noChangeArrowheads="1"/>
          </p:cNvSpPr>
          <p:nvPr/>
        </p:nvSpPr>
        <p:spPr bwMode="auto">
          <a:xfrm>
            <a:off x="5697538" y="2151063"/>
            <a:ext cx="665162" cy="338137"/>
          </a:xfrm>
          <a:prstGeom prst="rect">
            <a:avLst/>
          </a:prstGeom>
          <a:noFill/>
          <a:ln w="9525">
            <a:noFill/>
            <a:miter lim="800000"/>
            <a:headEnd/>
            <a:tailEnd/>
          </a:ln>
        </p:spPr>
        <p:txBody>
          <a:bodyPr>
            <a:spAutoFit/>
          </a:bodyPr>
          <a:lstStyle/>
          <a:p>
            <a:r>
              <a:rPr lang="en-US" sz="1600">
                <a:solidFill>
                  <a:srgbClr val="FFFFFF"/>
                </a:solidFill>
                <a:latin typeface="Calibri" pitchFamily="34" charset="0"/>
              </a:rPr>
              <a:t>days</a:t>
            </a:r>
            <a:endParaRPr lang="ru-RU" sz="1600">
              <a:solidFill>
                <a:srgbClr val="FFFFFF"/>
              </a:solidFill>
              <a:latin typeface="Calibri" pitchFamily="34" charset="0"/>
            </a:endParaRPr>
          </a:p>
        </p:txBody>
      </p:sp>
      <p:pic>
        <p:nvPicPr>
          <p:cNvPr id="34" name="Picture 5" descr="C:\Users\МаринаЗ\Desktop\Test1_Test2_1.bmp"/>
          <p:cNvPicPr>
            <a:picLocks noChangeAspect="1" noChangeArrowheads="1"/>
          </p:cNvPicPr>
          <p:nvPr/>
        </p:nvPicPr>
        <p:blipFill>
          <a:blip r:embed="rId6" cstate="print"/>
          <a:srcRect/>
          <a:stretch>
            <a:fillRect/>
          </a:stretch>
        </p:blipFill>
        <p:spPr bwMode="auto">
          <a:xfrm>
            <a:off x="4762500" y="4186238"/>
            <a:ext cx="2538413" cy="2536825"/>
          </a:xfrm>
          <a:prstGeom prst="rect">
            <a:avLst/>
          </a:prstGeom>
          <a:noFill/>
          <a:ln>
            <a:solidFill>
              <a:schemeClr val="bg1">
                <a:lumMod val="75000"/>
              </a:schemeClr>
            </a:solidFill>
          </a:ln>
          <a:extLst>
            <a:ext uri="{909E8E84-426E-40DD-AFC4-6F175D3DCCD1}"/>
          </a:extLst>
        </p:spPr>
      </p:pic>
      <p:sp>
        <p:nvSpPr>
          <p:cNvPr id="152589" name="TextBox 34"/>
          <p:cNvSpPr txBox="1">
            <a:spLocks noChangeArrowheads="1"/>
          </p:cNvSpPr>
          <p:nvPr/>
        </p:nvSpPr>
        <p:spPr bwMode="auto">
          <a:xfrm>
            <a:off x="4795838" y="4186238"/>
            <a:ext cx="2468562" cy="584200"/>
          </a:xfrm>
          <a:prstGeom prst="rect">
            <a:avLst/>
          </a:prstGeom>
          <a:noFill/>
          <a:ln w="9525">
            <a:noFill/>
            <a:miter lim="800000"/>
            <a:headEnd/>
            <a:tailEnd/>
          </a:ln>
        </p:spPr>
        <p:txBody>
          <a:bodyPr wrap="none">
            <a:spAutoFit/>
          </a:bodyPr>
          <a:lstStyle/>
          <a:p>
            <a:r>
              <a:rPr lang="en-US" sz="1600">
                <a:solidFill>
                  <a:srgbClr val="FFFFFF"/>
                </a:solidFill>
                <a:latin typeface="Calibri" pitchFamily="34" charset="0"/>
              </a:rPr>
              <a:t>Test for conditoned </a:t>
            </a:r>
            <a:r>
              <a:rPr lang="en-US" sz="1600" b="1">
                <a:solidFill>
                  <a:srgbClr val="00CC00"/>
                </a:solidFill>
                <a:latin typeface="Calibri" pitchFamily="34" charset="0"/>
              </a:rPr>
              <a:t>signal 1</a:t>
            </a:r>
          </a:p>
          <a:p>
            <a:r>
              <a:rPr lang="en-US" sz="1600">
                <a:solidFill>
                  <a:srgbClr val="FFFFFF"/>
                </a:solidFill>
                <a:latin typeface="Calibri" pitchFamily="34" charset="0"/>
              </a:rPr>
              <a:t>and conditioned </a:t>
            </a:r>
            <a:r>
              <a:rPr lang="en-US" sz="1600" b="1">
                <a:solidFill>
                  <a:srgbClr val="FF0000"/>
                </a:solidFill>
                <a:latin typeface="Calibri" pitchFamily="34" charset="0"/>
              </a:rPr>
              <a:t>signal 2</a:t>
            </a:r>
            <a:endParaRPr lang="ru-RU" sz="1600" b="1">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54629"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54633"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54634"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54635"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54636"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54637"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54638"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4639"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54640"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54641"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54642"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54643"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54644"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4645"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54646"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4647"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8751888"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In vivo two-photon imaging of cognitively indexed neurons</a:t>
            </a:r>
          </a:p>
        </p:txBody>
      </p:sp>
      <p:pic>
        <p:nvPicPr>
          <p:cNvPr id="154631" name="Рисунок 29"/>
          <p:cNvPicPr>
            <a:picLocks noChangeAspect="1"/>
          </p:cNvPicPr>
          <p:nvPr/>
        </p:nvPicPr>
        <p:blipFill>
          <a:blip r:embed="rId3" cstate="print"/>
          <a:srcRect/>
          <a:stretch>
            <a:fillRect/>
          </a:stretch>
        </p:blipFill>
        <p:spPr bwMode="auto">
          <a:xfrm>
            <a:off x="414338" y="1425575"/>
            <a:ext cx="8315325" cy="5202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56677"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56684"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56685"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56686"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56687"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56688"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56689"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6690"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56691"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56692"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56693"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56694"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56695"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6696"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56697"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6698"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8751888"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In vivo imaging of cognitively indexed neurons</a:t>
            </a:r>
          </a:p>
        </p:txBody>
      </p:sp>
      <p:pic>
        <p:nvPicPr>
          <p:cNvPr id="24" name="Shape">
            <a:hlinkClick r:id="" action="ppaction://media"/>
          </p:cNvPr>
          <p:cNvPicPr>
            <a:picLocks noRot="1" noChangeAspect="1"/>
          </p:cNvPicPr>
          <p:nvPr>
            <a:videoFile r:link="rId1"/>
          </p:nvPr>
        </p:nvPicPr>
        <p:blipFill>
          <a:blip r:embed="rId4" cstate="print"/>
          <a:srcRect l="9483" t="3107" r="15804" b="1778"/>
          <a:stretch>
            <a:fillRect/>
          </a:stretch>
        </p:blipFill>
        <p:spPr bwMode="auto">
          <a:xfrm>
            <a:off x="5189538" y="1535113"/>
            <a:ext cx="3284537" cy="4083050"/>
          </a:xfrm>
          <a:prstGeom prst="rect">
            <a:avLst/>
          </a:prstGeom>
          <a:noFill/>
          <a:ln w="9525">
            <a:noFill/>
            <a:miter lim="800000"/>
            <a:headEnd/>
            <a:tailEnd/>
          </a:ln>
        </p:spPr>
      </p:pic>
      <p:pic>
        <p:nvPicPr>
          <p:cNvPr id="4" name="Mouse-Luba">
            <a:hlinkClick r:id="" action="ppaction://media"/>
          </p:cNvPr>
          <p:cNvPicPr>
            <a:picLocks noChangeAspect="1"/>
          </p:cNvPicPr>
          <p:nvPr>
            <a:videoFile r:link="rId1"/>
          </p:nvPr>
        </p:nvPicPr>
        <p:blipFill rotWithShape="1">
          <a:blip r:embed="rId5" cstate="print"/>
          <a:srcRect l="3876" r="21682"/>
          <a:stretch/>
        </p:blipFill>
        <p:spPr>
          <a:xfrm>
            <a:off x="419100" y="1535113"/>
            <a:ext cx="4578350" cy="4100512"/>
          </a:xfrm>
          <a:prstGeom prst="rect">
            <a:avLst/>
          </a:prstGeom>
          <a:ln>
            <a:solidFill>
              <a:schemeClr val="bg1">
                <a:lumMod val="85000"/>
              </a:schemeClr>
            </a:solidFill>
          </a:ln>
        </p:spPr>
      </p:pic>
      <p:sp>
        <p:nvSpPr>
          <p:cNvPr id="156681" name="TextBox 5"/>
          <p:cNvSpPr txBox="1">
            <a:spLocks noChangeArrowheads="1"/>
          </p:cNvSpPr>
          <p:nvPr/>
        </p:nvSpPr>
        <p:spPr bwMode="auto">
          <a:xfrm>
            <a:off x="515938" y="5876925"/>
            <a:ext cx="4397375" cy="369888"/>
          </a:xfrm>
          <a:prstGeom prst="rect">
            <a:avLst/>
          </a:prstGeom>
          <a:noFill/>
          <a:ln w="9525">
            <a:noFill/>
            <a:miter lim="800000"/>
            <a:headEnd/>
            <a:tailEnd/>
          </a:ln>
        </p:spPr>
        <p:txBody>
          <a:bodyPr wrap="none">
            <a:spAutoFit/>
          </a:bodyPr>
          <a:lstStyle/>
          <a:p>
            <a:r>
              <a:rPr lang="en-US">
                <a:solidFill>
                  <a:srgbClr val="FFFFFF"/>
                </a:solidFill>
                <a:latin typeface="Calibri" pitchFamily="34" charset="0"/>
              </a:rPr>
              <a:t>Mouse with implanted optical fiber probes    </a:t>
            </a:r>
            <a:endParaRPr lang="ru-RU">
              <a:solidFill>
                <a:srgbClr val="FFFFFF"/>
              </a:solidFill>
              <a:latin typeface="Calibri" pitchFamily="34" charset="0"/>
            </a:endParaRPr>
          </a:p>
        </p:txBody>
      </p:sp>
      <p:sp>
        <p:nvSpPr>
          <p:cNvPr id="156682" name="TextBox 28"/>
          <p:cNvSpPr txBox="1">
            <a:spLocks noChangeArrowheads="1"/>
          </p:cNvSpPr>
          <p:nvPr/>
        </p:nvSpPr>
        <p:spPr bwMode="auto">
          <a:xfrm>
            <a:off x="5676900" y="5840413"/>
            <a:ext cx="2346325" cy="647700"/>
          </a:xfrm>
          <a:prstGeom prst="rect">
            <a:avLst/>
          </a:prstGeom>
          <a:noFill/>
          <a:ln w="9525">
            <a:noFill/>
            <a:miter lim="800000"/>
            <a:headEnd/>
            <a:tailEnd/>
          </a:ln>
        </p:spPr>
        <p:txBody>
          <a:bodyPr wrap="none">
            <a:spAutoFit/>
          </a:bodyPr>
          <a:lstStyle/>
          <a:p>
            <a:r>
              <a:rPr lang="en-US">
                <a:solidFill>
                  <a:srgbClr val="FFFFFF"/>
                </a:solidFill>
                <a:latin typeface="Calibri" pitchFamily="34" charset="0"/>
              </a:rPr>
              <a:t>Zif/268 imaging from </a:t>
            </a:r>
          </a:p>
          <a:p>
            <a:r>
              <a:rPr lang="en-US">
                <a:solidFill>
                  <a:srgbClr val="FFFFFF"/>
                </a:solidFill>
                <a:latin typeface="Calibri" pitchFamily="34" charset="0"/>
              </a:rPr>
              <a:t>mouse hippocampus    </a:t>
            </a:r>
            <a:endParaRPr lang="ru-RU">
              <a:solidFill>
                <a:srgbClr val="FFFFFF"/>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62" fill="hold"/>
                                        <p:tgtEl>
                                          <p:spTgt spid="4"/>
                                        </p:tgtEl>
                                      </p:cBhvr>
                                    </p:cmd>
                                  </p:childTnLst>
                                </p:cTn>
                              </p:par>
                            </p:childTnLst>
                          </p:cTn>
                        </p:par>
                        <p:par>
                          <p:cTn id="7" fill="hold">
                            <p:stCondLst>
                              <p:cond delay="15562"/>
                            </p:stCondLst>
                            <p:childTnLst>
                              <p:par>
                                <p:cTn id="8" presetID="1" presetClass="mediacall" presetSubtype="0" fill="hold" nodeType="afterEffect">
                                  <p:stCondLst>
                                    <p:cond delay="0"/>
                                  </p:stCondLst>
                                  <p:childTnLst>
                                    <p:cmd type="call" cmd="playFrom(0.0)">
                                      <p:cBhvr>
                                        <p:cTn id="9" dur="38174"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24"/>
                </p:tgtEl>
              </p:cMediaNode>
            </p:vide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58724"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58733"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58734"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58735"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58736"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58737"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58738"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8739"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58740"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58741"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58742"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58743"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58744"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8745"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58746"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58747"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520700"/>
            <a:ext cx="8751888" cy="461963"/>
          </a:xfrm>
          <a:prstGeom prst="rect">
            <a:avLst/>
          </a:prstGeom>
          <a:noFill/>
        </p:spPr>
        <p:txBody>
          <a:bodyPr>
            <a:spAutoFit/>
          </a:bodyPr>
          <a:lstStyle/>
          <a:p>
            <a:pPr fontAlgn="auto">
              <a:spcBef>
                <a:spcPts val="0"/>
              </a:spcBef>
              <a:spcAft>
                <a:spcPts val="0"/>
              </a:spcAft>
              <a:defRPr/>
            </a:pPr>
            <a:r>
              <a:rPr lang="en-US" sz="2400" dirty="0">
                <a:solidFill>
                  <a:prstClr val="white"/>
                </a:solidFill>
                <a:effectLst>
                  <a:outerShdw blurRad="38100" dist="38100" dir="2700000" algn="tl">
                    <a:srgbClr val="000000">
                      <a:alpha val="43137"/>
                    </a:srgbClr>
                  </a:outerShdw>
                </a:effectLst>
                <a:latin typeface="+mn-lt"/>
                <a:cs typeface="+mn-cs"/>
              </a:rPr>
              <a:t>Genetic trapping and optical control of cognitively indexed neurons</a:t>
            </a:r>
          </a:p>
        </p:txBody>
      </p:sp>
      <p:pic>
        <p:nvPicPr>
          <p:cNvPr id="158726" name="Рисунок 29"/>
          <p:cNvPicPr>
            <a:picLocks noChangeAspect="1"/>
          </p:cNvPicPr>
          <p:nvPr/>
        </p:nvPicPr>
        <p:blipFill>
          <a:blip r:embed="rId3" cstate="print"/>
          <a:srcRect/>
          <a:stretch>
            <a:fillRect/>
          </a:stretch>
        </p:blipFill>
        <p:spPr bwMode="auto">
          <a:xfrm>
            <a:off x="1654175" y="2276475"/>
            <a:ext cx="5499100" cy="4143375"/>
          </a:xfrm>
          <a:prstGeom prst="rect">
            <a:avLst/>
          </a:prstGeom>
          <a:noFill/>
          <a:ln w="9525">
            <a:noFill/>
            <a:miter lim="800000"/>
            <a:headEnd/>
            <a:tailEnd/>
          </a:ln>
        </p:spPr>
      </p:pic>
      <p:sp>
        <p:nvSpPr>
          <p:cNvPr id="158727" name="Прямоугольник 30"/>
          <p:cNvSpPr>
            <a:spLocks noChangeArrowheads="1"/>
          </p:cNvSpPr>
          <p:nvPr/>
        </p:nvSpPr>
        <p:spPr bwMode="auto">
          <a:xfrm>
            <a:off x="608013" y="1192213"/>
            <a:ext cx="7685087" cy="646112"/>
          </a:xfrm>
          <a:prstGeom prst="rect">
            <a:avLst/>
          </a:prstGeom>
          <a:noFill/>
          <a:ln w="9525">
            <a:noFill/>
            <a:miter lim="800000"/>
            <a:headEnd/>
            <a:tailEnd/>
          </a:ln>
        </p:spPr>
        <p:txBody>
          <a:bodyPr>
            <a:spAutoFit/>
          </a:bodyPr>
          <a:lstStyle/>
          <a:p>
            <a:pPr algn="ctr"/>
            <a:r>
              <a:rPr lang="ru-RU" b="1">
                <a:solidFill>
                  <a:srgbClr val="000000"/>
                </a:solidFill>
                <a:latin typeface="Calibri" pitchFamily="34" charset="0"/>
                <a:ea typeface="Calibri" pitchFamily="34" charset="0"/>
                <a:cs typeface="Times New Roman" pitchFamily="18" charset="0"/>
              </a:rPr>
              <a:t>Генетический захват и оптогенетический контроль над нейронными сетями памяти мозга методом опыт-зависимой Cre-Lox</a:t>
            </a:r>
            <a:r>
              <a:rPr lang="en-US" b="1">
                <a:solidFill>
                  <a:srgbClr val="000000"/>
                </a:solidFill>
                <a:latin typeface="Calibri" pitchFamily="34" charset="0"/>
                <a:ea typeface="Calibri" pitchFamily="34" charset="0"/>
                <a:cs typeface="Times New Roman" pitchFamily="18" charset="0"/>
              </a:rPr>
              <a:t>P</a:t>
            </a:r>
            <a:r>
              <a:rPr lang="ru-RU" b="1">
                <a:solidFill>
                  <a:srgbClr val="000000"/>
                </a:solidFill>
                <a:latin typeface="Calibri" pitchFamily="34" charset="0"/>
                <a:ea typeface="Calibri" pitchFamily="34" charset="0"/>
                <a:cs typeface="Times New Roman" pitchFamily="18" charset="0"/>
              </a:rPr>
              <a:t> рекомбинации</a:t>
            </a:r>
            <a:endParaRPr lang="ru-RU" sz="1600" b="1">
              <a:solidFill>
                <a:srgbClr val="000000"/>
              </a:solidFill>
              <a:latin typeface="Calibri" pitchFamily="34" charset="0"/>
              <a:ea typeface="Calibri" pitchFamily="34" charset="0"/>
              <a:cs typeface="Times New Roman" pitchFamily="18" charset="0"/>
            </a:endParaRPr>
          </a:p>
        </p:txBody>
      </p:sp>
      <p:sp>
        <p:nvSpPr>
          <p:cNvPr id="158728" name="TextBox 31"/>
          <p:cNvSpPr txBox="1">
            <a:spLocks noChangeArrowheads="1"/>
          </p:cNvSpPr>
          <p:nvPr/>
        </p:nvSpPr>
        <p:spPr bwMode="auto">
          <a:xfrm>
            <a:off x="153988" y="2152650"/>
            <a:ext cx="1839912" cy="1385888"/>
          </a:xfrm>
          <a:prstGeom prst="rect">
            <a:avLst/>
          </a:prstGeom>
          <a:noFill/>
          <a:ln w="9525">
            <a:noFill/>
            <a:miter lim="800000"/>
            <a:headEnd/>
            <a:tailEnd/>
          </a:ln>
        </p:spPr>
        <p:txBody>
          <a:bodyPr>
            <a:spAutoFit/>
          </a:bodyPr>
          <a:lstStyle/>
          <a:p>
            <a:r>
              <a:rPr lang="ru-RU" sz="1200">
                <a:solidFill>
                  <a:srgbClr val="000000"/>
                </a:solidFill>
                <a:latin typeface="Calibri" pitchFamily="34" charset="0"/>
              </a:rPr>
              <a:t>Трансгенная мышь </a:t>
            </a:r>
          </a:p>
          <a:p>
            <a:r>
              <a:rPr lang="ru-RU" sz="1200">
                <a:solidFill>
                  <a:srgbClr val="000000"/>
                </a:solidFill>
                <a:latin typeface="Calibri" pitchFamily="34" charset="0"/>
              </a:rPr>
              <a:t>с геном </a:t>
            </a:r>
            <a:r>
              <a:rPr lang="en-US" sz="1200">
                <a:solidFill>
                  <a:srgbClr val="000000"/>
                </a:solidFill>
                <a:latin typeface="Calibri" pitchFamily="34" charset="0"/>
              </a:rPr>
              <a:t>Cre-</a:t>
            </a:r>
            <a:r>
              <a:rPr lang="ru-RU" sz="1200">
                <a:solidFill>
                  <a:srgbClr val="000000"/>
                </a:solidFill>
                <a:latin typeface="Calibri" pitchFamily="34" charset="0"/>
              </a:rPr>
              <a:t>рекомбиназы</a:t>
            </a:r>
          </a:p>
          <a:p>
            <a:r>
              <a:rPr lang="ru-RU" sz="1200">
                <a:solidFill>
                  <a:srgbClr val="000000"/>
                </a:solidFill>
                <a:latin typeface="Calibri" pitchFamily="34" charset="0"/>
              </a:rPr>
              <a:t>под промоторами индуцируемых нейронной активацией генов </a:t>
            </a:r>
            <a:r>
              <a:rPr lang="en-US" sz="1200" i="1">
                <a:solidFill>
                  <a:srgbClr val="000000"/>
                </a:solidFill>
                <a:latin typeface="Calibri" pitchFamily="34" charset="0"/>
              </a:rPr>
              <a:t>c-fos</a:t>
            </a:r>
            <a:r>
              <a:rPr lang="en-US" sz="1200">
                <a:solidFill>
                  <a:srgbClr val="000000"/>
                </a:solidFill>
                <a:latin typeface="Calibri" pitchFamily="34" charset="0"/>
              </a:rPr>
              <a:t> </a:t>
            </a:r>
            <a:r>
              <a:rPr lang="ru-RU" sz="1200">
                <a:solidFill>
                  <a:srgbClr val="000000"/>
                </a:solidFill>
                <a:latin typeface="Calibri" pitchFamily="34" charset="0"/>
              </a:rPr>
              <a:t>или</a:t>
            </a:r>
            <a:r>
              <a:rPr lang="en-US" sz="1200">
                <a:solidFill>
                  <a:srgbClr val="000000"/>
                </a:solidFill>
                <a:latin typeface="Calibri" pitchFamily="34" charset="0"/>
              </a:rPr>
              <a:t> </a:t>
            </a:r>
            <a:r>
              <a:rPr lang="en-US" sz="1200" i="1">
                <a:solidFill>
                  <a:srgbClr val="000000"/>
                </a:solidFill>
                <a:latin typeface="Calibri" pitchFamily="34" charset="0"/>
              </a:rPr>
              <a:t>Arc</a:t>
            </a:r>
            <a:endParaRPr lang="ru-RU" sz="1200" i="1">
              <a:solidFill>
                <a:srgbClr val="000000"/>
              </a:solidFill>
              <a:latin typeface="Calibri" pitchFamily="34" charset="0"/>
            </a:endParaRPr>
          </a:p>
        </p:txBody>
      </p:sp>
      <p:sp>
        <p:nvSpPr>
          <p:cNvPr id="158729" name="TextBox 32"/>
          <p:cNvSpPr txBox="1">
            <a:spLocks noChangeArrowheads="1"/>
          </p:cNvSpPr>
          <p:nvPr/>
        </p:nvSpPr>
        <p:spPr bwMode="auto">
          <a:xfrm>
            <a:off x="7092950" y="2155825"/>
            <a:ext cx="1949450" cy="1016000"/>
          </a:xfrm>
          <a:prstGeom prst="rect">
            <a:avLst/>
          </a:prstGeom>
          <a:noFill/>
          <a:ln w="9525">
            <a:noFill/>
            <a:miter lim="800000"/>
            <a:headEnd/>
            <a:tailEnd/>
          </a:ln>
        </p:spPr>
        <p:txBody>
          <a:bodyPr>
            <a:spAutoFit/>
          </a:bodyPr>
          <a:lstStyle/>
          <a:p>
            <a:r>
              <a:rPr lang="ru-RU" sz="1200">
                <a:solidFill>
                  <a:srgbClr val="000000"/>
                </a:solidFill>
                <a:latin typeface="Calibri" pitchFamily="34" charset="0"/>
              </a:rPr>
              <a:t>Трансгенная мышь </a:t>
            </a:r>
            <a:r>
              <a:rPr lang="en-US" sz="1200">
                <a:solidFill>
                  <a:srgbClr val="000000"/>
                </a:solidFill>
                <a:latin typeface="Calibri" pitchFamily="34" charset="0"/>
              </a:rPr>
              <a:t>c </a:t>
            </a:r>
            <a:r>
              <a:rPr lang="ru-RU" sz="1200">
                <a:solidFill>
                  <a:srgbClr val="000000"/>
                </a:solidFill>
                <a:latin typeface="Calibri" pitchFamily="34" charset="0"/>
              </a:rPr>
              <a:t>флоксированными (</a:t>
            </a:r>
            <a:r>
              <a:rPr lang="en-US" sz="1200">
                <a:solidFill>
                  <a:srgbClr val="000000"/>
                </a:solidFill>
                <a:latin typeface="Calibri" pitchFamily="34" charset="0"/>
              </a:rPr>
              <a:t>loxP)</a:t>
            </a:r>
            <a:r>
              <a:rPr lang="ru-RU" sz="1200">
                <a:solidFill>
                  <a:srgbClr val="000000"/>
                </a:solidFill>
                <a:latin typeface="Calibri" pitchFamily="34" charset="0"/>
              </a:rPr>
              <a:t> репортерными (</a:t>
            </a:r>
            <a:r>
              <a:rPr lang="en-US" sz="1200">
                <a:solidFill>
                  <a:srgbClr val="000000"/>
                </a:solidFill>
                <a:latin typeface="Calibri" pitchFamily="34" charset="0"/>
              </a:rPr>
              <a:t>EGFP) </a:t>
            </a:r>
            <a:r>
              <a:rPr lang="ru-RU" sz="1200">
                <a:solidFill>
                  <a:srgbClr val="000000"/>
                </a:solidFill>
                <a:latin typeface="Calibri" pitchFamily="34" charset="0"/>
              </a:rPr>
              <a:t>или актуаторными (</a:t>
            </a:r>
            <a:r>
              <a:rPr lang="en-US" sz="1200">
                <a:solidFill>
                  <a:srgbClr val="000000"/>
                </a:solidFill>
                <a:latin typeface="Calibri" pitchFamily="34" charset="0"/>
              </a:rPr>
              <a:t>ChR2) </a:t>
            </a:r>
            <a:r>
              <a:rPr lang="ru-RU" sz="1200">
                <a:solidFill>
                  <a:srgbClr val="000000"/>
                </a:solidFill>
                <a:latin typeface="Calibri" pitchFamily="34" charset="0"/>
              </a:rPr>
              <a:t>генами</a:t>
            </a:r>
          </a:p>
        </p:txBody>
      </p:sp>
      <p:sp>
        <p:nvSpPr>
          <p:cNvPr id="158730" name="TextBox 33"/>
          <p:cNvSpPr txBox="1">
            <a:spLocks noChangeArrowheads="1"/>
          </p:cNvSpPr>
          <p:nvPr/>
        </p:nvSpPr>
        <p:spPr bwMode="auto">
          <a:xfrm>
            <a:off x="6411913" y="3917950"/>
            <a:ext cx="2630487" cy="1200150"/>
          </a:xfrm>
          <a:prstGeom prst="rect">
            <a:avLst/>
          </a:prstGeom>
          <a:noFill/>
          <a:ln w="9525">
            <a:noFill/>
            <a:miter lim="800000"/>
            <a:headEnd/>
            <a:tailEnd/>
          </a:ln>
        </p:spPr>
        <p:txBody>
          <a:bodyPr>
            <a:spAutoFit/>
          </a:bodyPr>
          <a:lstStyle/>
          <a:p>
            <a:r>
              <a:rPr lang="ru-RU" sz="1200">
                <a:solidFill>
                  <a:srgbClr val="000000"/>
                </a:solidFill>
                <a:latin typeface="Calibri" pitchFamily="34" charset="0"/>
              </a:rPr>
              <a:t>Когнитивный эпизод на фоне введения тамоксифена приводит к экспрессии гена </a:t>
            </a:r>
            <a:r>
              <a:rPr lang="en-US" sz="1200">
                <a:solidFill>
                  <a:srgbClr val="000000"/>
                </a:solidFill>
                <a:latin typeface="Calibri" pitchFamily="34" charset="0"/>
              </a:rPr>
              <a:t>Cre</a:t>
            </a:r>
            <a:r>
              <a:rPr lang="ru-RU" sz="1200">
                <a:solidFill>
                  <a:srgbClr val="000000"/>
                </a:solidFill>
                <a:latin typeface="Calibri" pitchFamily="34" charset="0"/>
              </a:rPr>
              <a:t>-рекомбиназы в активных нейронах и перманентной экспрессии в них репортерных и/или актуаторных генов.</a:t>
            </a:r>
            <a:endParaRPr lang="ru-RU" sz="1200" i="1">
              <a:solidFill>
                <a:srgbClr val="000000"/>
              </a:solidFill>
              <a:latin typeface="Calibri" pitchFamily="34" charset="0"/>
            </a:endParaRPr>
          </a:p>
        </p:txBody>
      </p:sp>
      <p:sp>
        <p:nvSpPr>
          <p:cNvPr id="158731" name="TextBox 34"/>
          <p:cNvSpPr txBox="1">
            <a:spLocks noChangeArrowheads="1"/>
          </p:cNvSpPr>
          <p:nvPr/>
        </p:nvSpPr>
        <p:spPr bwMode="auto">
          <a:xfrm>
            <a:off x="153988" y="4425950"/>
            <a:ext cx="1624012" cy="1384300"/>
          </a:xfrm>
          <a:prstGeom prst="rect">
            <a:avLst/>
          </a:prstGeom>
          <a:noFill/>
          <a:ln w="9525">
            <a:noFill/>
            <a:miter lim="800000"/>
            <a:headEnd/>
            <a:tailEnd/>
          </a:ln>
        </p:spPr>
        <p:txBody>
          <a:bodyPr>
            <a:spAutoFit/>
          </a:bodyPr>
          <a:lstStyle/>
          <a:p>
            <a:r>
              <a:rPr lang="ru-RU" sz="1200">
                <a:solidFill>
                  <a:srgbClr val="000000"/>
                </a:solidFill>
                <a:latin typeface="Calibri" pitchFamily="34" charset="0"/>
              </a:rPr>
              <a:t>Оптическая стимуляция мозга вызывает активацию только нейронов, вовлекавшихся в уникальный когнитивный эпизод.</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60773"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60779"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60780"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60781"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60782"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60783"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60784"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60785"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60786"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60787"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60788"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60789"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60790"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60791"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60792"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60793"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434975"/>
            <a:ext cx="8751888" cy="523875"/>
          </a:xfrm>
          <a:prstGeom prst="rect">
            <a:avLst/>
          </a:prstGeom>
          <a:noFill/>
        </p:spPr>
        <p:txBody>
          <a:bodyPr>
            <a:spAutoFit/>
          </a:bodyPr>
          <a:lstStyle/>
          <a:p>
            <a:pP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mn-lt"/>
                <a:cs typeface="+mn-cs"/>
              </a:rPr>
              <a:t>Imaging of genetically trapped cognitively indexed neurons</a:t>
            </a:r>
          </a:p>
        </p:txBody>
      </p:sp>
      <p:sp>
        <p:nvSpPr>
          <p:cNvPr id="160775" name="Прямоугольник 28"/>
          <p:cNvSpPr>
            <a:spLocks noChangeArrowheads="1"/>
          </p:cNvSpPr>
          <p:nvPr/>
        </p:nvSpPr>
        <p:spPr bwMode="auto">
          <a:xfrm>
            <a:off x="608013" y="1155700"/>
            <a:ext cx="7685087" cy="646113"/>
          </a:xfrm>
          <a:prstGeom prst="rect">
            <a:avLst/>
          </a:prstGeom>
          <a:noFill/>
          <a:ln w="9525">
            <a:noFill/>
            <a:miter lim="800000"/>
            <a:headEnd/>
            <a:tailEnd/>
          </a:ln>
        </p:spPr>
        <p:txBody>
          <a:bodyPr>
            <a:spAutoFit/>
          </a:bodyPr>
          <a:lstStyle/>
          <a:p>
            <a:pPr algn="ctr"/>
            <a:r>
              <a:rPr lang="ru-RU">
                <a:solidFill>
                  <a:srgbClr val="FFFFFF"/>
                </a:solidFill>
                <a:latin typeface="Calibri" pitchFamily="34" charset="0"/>
                <a:ea typeface="Calibri" pitchFamily="34" charset="0"/>
                <a:cs typeface="Times New Roman" pitchFamily="18" charset="0"/>
              </a:rPr>
              <a:t>Генетический захват и визуализация  когнитивных нейронных сетей мозга </a:t>
            </a:r>
          </a:p>
          <a:p>
            <a:pPr algn="ctr"/>
            <a:r>
              <a:rPr lang="ru-RU">
                <a:solidFill>
                  <a:srgbClr val="FFFFFF"/>
                </a:solidFill>
                <a:latin typeface="Calibri" pitchFamily="34" charset="0"/>
                <a:ea typeface="Calibri" pitchFamily="34" charset="0"/>
                <a:cs typeface="Times New Roman" pitchFamily="18" charset="0"/>
              </a:rPr>
              <a:t>методом опыт-зависимой Cre-Lox</a:t>
            </a:r>
            <a:r>
              <a:rPr lang="en-US">
                <a:solidFill>
                  <a:srgbClr val="FFFFFF"/>
                </a:solidFill>
                <a:latin typeface="Calibri" pitchFamily="34" charset="0"/>
                <a:ea typeface="Calibri" pitchFamily="34" charset="0"/>
                <a:cs typeface="Times New Roman" pitchFamily="18" charset="0"/>
              </a:rPr>
              <a:t>P</a:t>
            </a:r>
            <a:r>
              <a:rPr lang="ru-RU">
                <a:solidFill>
                  <a:srgbClr val="FFFFFF"/>
                </a:solidFill>
                <a:latin typeface="Calibri" pitchFamily="34" charset="0"/>
                <a:ea typeface="Calibri" pitchFamily="34" charset="0"/>
                <a:cs typeface="Times New Roman" pitchFamily="18" charset="0"/>
              </a:rPr>
              <a:t> рекомбинации</a:t>
            </a:r>
            <a:endParaRPr lang="ru-RU" sz="1600">
              <a:solidFill>
                <a:srgbClr val="FFFFFF"/>
              </a:solidFill>
              <a:latin typeface="Calibri" pitchFamily="34" charset="0"/>
              <a:ea typeface="Calibri" pitchFamily="34" charset="0"/>
              <a:cs typeface="Times New Roman" pitchFamily="18" charset="0"/>
            </a:endParaRPr>
          </a:p>
        </p:txBody>
      </p:sp>
      <p:pic>
        <p:nvPicPr>
          <p:cNvPr id="160776" name="Рисунок 35"/>
          <p:cNvPicPr>
            <a:picLocks noChangeAspect="1"/>
          </p:cNvPicPr>
          <p:nvPr/>
        </p:nvPicPr>
        <p:blipFill>
          <a:blip r:embed="rId3" cstate="print"/>
          <a:srcRect/>
          <a:stretch>
            <a:fillRect/>
          </a:stretch>
        </p:blipFill>
        <p:spPr bwMode="auto">
          <a:xfrm>
            <a:off x="669925" y="1900238"/>
            <a:ext cx="7561263" cy="3833812"/>
          </a:xfrm>
          <a:prstGeom prst="rect">
            <a:avLst/>
          </a:prstGeom>
          <a:noFill/>
          <a:ln w="9525">
            <a:noFill/>
            <a:miter lim="800000"/>
            <a:headEnd/>
            <a:tailEnd/>
          </a:ln>
        </p:spPr>
      </p:pic>
      <p:sp>
        <p:nvSpPr>
          <p:cNvPr id="37" name="Прямоугольник 36"/>
          <p:cNvSpPr/>
          <p:nvPr/>
        </p:nvSpPr>
        <p:spPr>
          <a:xfrm>
            <a:off x="234950" y="5943600"/>
            <a:ext cx="8675688" cy="757238"/>
          </a:xfrm>
          <a:prstGeom prst="rect">
            <a:avLst/>
          </a:prstGeom>
        </p:spPr>
        <p:txBody>
          <a:bodyPr>
            <a:spAutoFit/>
          </a:bodyPr>
          <a:lstStyle/>
          <a:p>
            <a:pPr algn="ctr" fontAlgn="auto">
              <a:lnSpc>
                <a:spcPct val="90000"/>
              </a:lnSpc>
              <a:spcBef>
                <a:spcPts val="0"/>
              </a:spcBef>
              <a:spcAft>
                <a:spcPts val="0"/>
              </a:spcAft>
              <a:defRPr/>
            </a:pPr>
            <a:r>
              <a:rPr lang="ru-RU" sz="1600" kern="0" dirty="0">
                <a:solidFill>
                  <a:prstClr val="white"/>
                </a:solidFill>
                <a:latin typeface="+mn-lt"/>
                <a:cs typeface="+mn-cs"/>
              </a:rPr>
              <a:t>Двойное флуоресцентное </a:t>
            </a:r>
            <a:r>
              <a:rPr lang="ru-RU" sz="1600" kern="0" dirty="0" err="1">
                <a:solidFill>
                  <a:prstClr val="white"/>
                </a:solidFill>
                <a:latin typeface="+mn-lt"/>
                <a:cs typeface="+mn-cs"/>
              </a:rPr>
              <a:t>иммуногистохимическое</a:t>
            </a:r>
            <a:r>
              <a:rPr lang="ru-RU" sz="1600" kern="0" dirty="0">
                <a:solidFill>
                  <a:prstClr val="white"/>
                </a:solidFill>
                <a:latin typeface="+mn-lt"/>
                <a:cs typeface="+mn-cs"/>
              </a:rPr>
              <a:t> выявление нейронов, прошедших </a:t>
            </a:r>
            <a:r>
              <a:rPr lang="ru-RU" sz="1600" kern="0" dirty="0" err="1">
                <a:solidFill>
                  <a:prstClr val="white"/>
                </a:solidFill>
                <a:latin typeface="+mn-lt"/>
                <a:cs typeface="+mn-cs"/>
              </a:rPr>
              <a:t>Cre</a:t>
            </a:r>
            <a:r>
              <a:rPr lang="ru-RU" sz="1600" kern="0" dirty="0">
                <a:solidFill>
                  <a:prstClr val="white"/>
                </a:solidFill>
                <a:latin typeface="+mn-lt"/>
                <a:cs typeface="+mn-cs"/>
              </a:rPr>
              <a:t>-зависимую рекомбинацию (показаны зеленым цветом) при ассоциативном обучении в модели УРЗ и нейронов, </a:t>
            </a:r>
            <a:r>
              <a:rPr lang="ru-RU" sz="1600" kern="0" dirty="0" err="1">
                <a:solidFill>
                  <a:prstClr val="white"/>
                </a:solidFill>
                <a:latin typeface="+mn-lt"/>
                <a:cs typeface="+mn-cs"/>
              </a:rPr>
              <a:t>экспрессировавших</a:t>
            </a:r>
            <a:r>
              <a:rPr lang="ru-RU" sz="1600" kern="0" dirty="0">
                <a:solidFill>
                  <a:prstClr val="white"/>
                </a:solidFill>
                <a:latin typeface="+mn-lt"/>
                <a:cs typeface="+mn-cs"/>
              </a:rPr>
              <a:t> эндогенный с-</a:t>
            </a:r>
            <a:r>
              <a:rPr lang="ru-RU" sz="1600" kern="0" dirty="0" err="1">
                <a:solidFill>
                  <a:prstClr val="white"/>
                </a:solidFill>
                <a:latin typeface="+mn-lt"/>
                <a:cs typeface="+mn-cs"/>
              </a:rPr>
              <a:t>Fos</a:t>
            </a:r>
            <a:r>
              <a:rPr lang="ru-RU" sz="1600" kern="0" dirty="0">
                <a:solidFill>
                  <a:prstClr val="white"/>
                </a:solidFill>
                <a:latin typeface="+mn-lt"/>
                <a:cs typeface="+mn-cs"/>
              </a:rPr>
              <a:t> в спокойном состоянии (</a:t>
            </a:r>
            <a:r>
              <a:rPr lang="ru-RU" sz="1600" kern="0" dirty="0" err="1">
                <a:solidFill>
                  <a:prstClr val="white"/>
                </a:solidFill>
                <a:latin typeface="+mn-lt"/>
                <a:cs typeface="+mn-cs"/>
              </a:rPr>
              <a:t>красное</a:t>
            </a:r>
            <a:r>
              <a:rPr lang="ru-RU" sz="1600" kern="0" dirty="0">
                <a:solidFill>
                  <a:prstClr val="white"/>
                </a:solidFill>
                <a:latin typeface="+mn-lt"/>
                <a:cs typeface="+mn-cs"/>
              </a:rPr>
              <a:t>).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6199" y="385259"/>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162820" name="Группа 4"/>
          <p:cNvGrpSpPr>
            <a:grpSpLocks/>
          </p:cNvGrpSpPr>
          <p:nvPr/>
        </p:nvGrpSpPr>
        <p:grpSpPr bwMode="auto">
          <a:xfrm>
            <a:off x="1588" y="-42863"/>
            <a:ext cx="9144000" cy="542926"/>
            <a:chOff x="1960" y="-43524"/>
            <a:chExt cx="9144000" cy="543587"/>
          </a:xfrm>
        </p:grpSpPr>
        <p:sp>
          <p:nvSpPr>
            <p:cNvPr id="2" name="Прямоугольник 1"/>
            <p:cNvSpPr/>
            <p:nvPr/>
          </p:nvSpPr>
          <p:spPr>
            <a:xfrm>
              <a:off x="1960" y="-609"/>
              <a:ext cx="9144000" cy="500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62831" name="TextBox 67"/>
            <p:cNvSpPr txBox="1">
              <a:spLocks noChangeArrowheads="1"/>
            </p:cNvSpPr>
            <p:nvPr/>
          </p:nvSpPr>
          <p:spPr bwMode="auto">
            <a:xfrm>
              <a:off x="2517930" y="-42766"/>
              <a:ext cx="62068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Mind</a:t>
              </a:r>
              <a:endParaRPr lang="ru-RU" sz="1600">
                <a:solidFill>
                  <a:srgbClr val="FFFFFF"/>
                </a:solidFill>
                <a:latin typeface="Calibri" pitchFamily="34" charset="0"/>
              </a:endParaRPr>
            </a:p>
          </p:txBody>
        </p:sp>
        <p:sp>
          <p:nvSpPr>
            <p:cNvPr id="162832" name="TextBox 71"/>
            <p:cNvSpPr txBox="1">
              <a:spLocks noChangeArrowheads="1"/>
            </p:cNvSpPr>
            <p:nvPr/>
          </p:nvSpPr>
          <p:spPr bwMode="auto">
            <a:xfrm>
              <a:off x="132155" y="-43524"/>
              <a:ext cx="1603003"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Pavlov’s program</a:t>
              </a:r>
              <a:endParaRPr lang="ru-RU" sz="1600">
                <a:solidFill>
                  <a:srgbClr val="FFFFFF"/>
                </a:solidFill>
                <a:latin typeface="Calibri" pitchFamily="34" charset="0"/>
              </a:endParaRPr>
            </a:p>
          </p:txBody>
        </p:sp>
        <p:sp>
          <p:nvSpPr>
            <p:cNvPr id="162833" name="TextBox 96"/>
            <p:cNvSpPr txBox="1">
              <a:spLocks noChangeArrowheads="1"/>
            </p:cNvSpPr>
            <p:nvPr/>
          </p:nvSpPr>
          <p:spPr bwMode="auto">
            <a:xfrm>
              <a:off x="4174798" y="-42766"/>
              <a:ext cx="616451"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Brain</a:t>
              </a:r>
              <a:endParaRPr lang="ru-RU" sz="1600">
                <a:solidFill>
                  <a:srgbClr val="FFFFFF"/>
                </a:solidFill>
                <a:latin typeface="Calibri" pitchFamily="34" charset="0"/>
              </a:endParaRPr>
            </a:p>
          </p:txBody>
        </p:sp>
        <p:sp>
          <p:nvSpPr>
            <p:cNvPr id="162834" name="TextBox 98"/>
            <p:cNvSpPr txBox="1">
              <a:spLocks noChangeArrowheads="1"/>
            </p:cNvSpPr>
            <p:nvPr/>
          </p:nvSpPr>
          <p:spPr bwMode="auto">
            <a:xfrm>
              <a:off x="5903833" y="-42766"/>
              <a:ext cx="769186"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Theory</a:t>
              </a:r>
              <a:endParaRPr lang="ru-RU" sz="1600">
                <a:solidFill>
                  <a:srgbClr val="FFFFFF"/>
                </a:solidFill>
                <a:latin typeface="Calibri" pitchFamily="34" charset="0"/>
              </a:endParaRPr>
            </a:p>
          </p:txBody>
        </p:sp>
        <p:sp>
          <p:nvSpPr>
            <p:cNvPr id="162835" name="TextBox 99"/>
            <p:cNvSpPr txBox="1">
              <a:spLocks noChangeArrowheads="1"/>
            </p:cNvSpPr>
            <p:nvPr/>
          </p:nvSpPr>
          <p:spPr bwMode="auto">
            <a:xfrm>
              <a:off x="7627298" y="-42766"/>
              <a:ext cx="1223412" cy="338554"/>
            </a:xfrm>
            <a:prstGeom prst="rect">
              <a:avLst/>
            </a:prstGeom>
            <a:noFill/>
            <a:ln w="9525">
              <a:noFill/>
              <a:miter lim="800000"/>
              <a:headEnd/>
              <a:tailEnd/>
            </a:ln>
          </p:spPr>
          <p:txBody>
            <a:bodyPr wrap="none">
              <a:spAutoFit/>
            </a:bodyPr>
            <a:lstStyle/>
            <a:p>
              <a:pPr algn="ctr"/>
              <a:r>
                <a:rPr lang="en-US" sz="1600">
                  <a:solidFill>
                    <a:srgbClr val="FFFFFF"/>
                  </a:solidFill>
                  <a:latin typeface="Calibri" pitchFamily="34" charset="0"/>
                </a:rPr>
                <a:t>Perspectives</a:t>
              </a:r>
              <a:endParaRPr lang="ru-RU" sz="1600">
                <a:solidFill>
                  <a:srgbClr val="FFFFFF"/>
                </a:solidFill>
                <a:latin typeface="Calibri" pitchFamily="34" charset="0"/>
              </a:endParaRPr>
            </a:p>
          </p:txBody>
        </p:sp>
        <p:sp>
          <p:nvSpPr>
            <p:cNvPr id="162836" name="TextBox 102"/>
            <p:cNvSpPr txBox="1">
              <a:spLocks noChangeArrowheads="1"/>
            </p:cNvSpPr>
            <p:nvPr/>
          </p:nvSpPr>
          <p:spPr bwMode="auto">
            <a:xfrm>
              <a:off x="222771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62837" name="TextBox 103"/>
            <p:cNvSpPr txBox="1">
              <a:spLocks noChangeArrowheads="1"/>
            </p:cNvSpPr>
            <p:nvPr/>
          </p:nvSpPr>
          <p:spPr bwMode="auto">
            <a:xfrm>
              <a:off x="290871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62838" name="TextBox 20"/>
            <p:cNvSpPr txBox="1">
              <a:spLocks noChangeArrowheads="1"/>
            </p:cNvSpPr>
            <p:nvPr/>
          </p:nvSpPr>
          <p:spPr bwMode="auto">
            <a:xfrm>
              <a:off x="8200031" y="190858"/>
              <a:ext cx="931986"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Translations</a:t>
              </a:r>
              <a:endParaRPr lang="ru-RU" sz="1200">
                <a:solidFill>
                  <a:srgbClr val="FFFFFF"/>
                </a:solidFill>
                <a:latin typeface="Calibri" pitchFamily="34" charset="0"/>
              </a:endParaRPr>
            </a:p>
          </p:txBody>
        </p:sp>
        <p:sp>
          <p:nvSpPr>
            <p:cNvPr id="162839" name="TextBox 21"/>
            <p:cNvSpPr txBox="1">
              <a:spLocks noChangeArrowheads="1"/>
            </p:cNvSpPr>
            <p:nvPr/>
          </p:nvSpPr>
          <p:spPr bwMode="auto">
            <a:xfrm>
              <a:off x="7280372" y="190858"/>
              <a:ext cx="1015534"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Optogenetics</a:t>
              </a:r>
              <a:endParaRPr lang="ru-RU" sz="1200">
                <a:solidFill>
                  <a:srgbClr val="FFFFFF"/>
                </a:solidFill>
                <a:latin typeface="Calibri" pitchFamily="34" charset="0"/>
              </a:endParaRPr>
            </a:p>
          </p:txBody>
        </p:sp>
        <p:sp>
          <p:nvSpPr>
            <p:cNvPr id="162840" name="TextBox 50"/>
            <p:cNvSpPr txBox="1">
              <a:spLocks noChangeArrowheads="1"/>
            </p:cNvSpPr>
            <p:nvPr/>
          </p:nvSpPr>
          <p:spPr bwMode="auto">
            <a:xfrm>
              <a:off x="158893" y="190858"/>
              <a:ext cx="712759"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Problem</a:t>
              </a:r>
              <a:endParaRPr lang="ru-RU" sz="1200">
                <a:solidFill>
                  <a:srgbClr val="FFFFFF"/>
                </a:solidFill>
                <a:latin typeface="Calibri" pitchFamily="34" charset="0"/>
              </a:endParaRPr>
            </a:p>
          </p:txBody>
        </p:sp>
        <p:sp>
          <p:nvSpPr>
            <p:cNvPr id="162841" name="TextBox 51"/>
            <p:cNvSpPr txBox="1">
              <a:spLocks noChangeArrowheads="1"/>
            </p:cNvSpPr>
            <p:nvPr/>
          </p:nvSpPr>
          <p:spPr bwMode="auto">
            <a:xfrm>
              <a:off x="925862" y="190858"/>
              <a:ext cx="786498"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Approach</a:t>
              </a:r>
              <a:endParaRPr lang="ru-RU" sz="1200">
                <a:solidFill>
                  <a:srgbClr val="FFFFFF"/>
                </a:solidFill>
                <a:latin typeface="Calibri" pitchFamily="34" charset="0"/>
              </a:endParaRPr>
            </a:p>
          </p:txBody>
        </p:sp>
        <p:sp>
          <p:nvSpPr>
            <p:cNvPr id="162842" name="TextBox 24"/>
            <p:cNvSpPr txBox="1">
              <a:spLocks noChangeArrowheads="1"/>
            </p:cNvSpPr>
            <p:nvPr/>
          </p:nvSpPr>
          <p:spPr bwMode="auto">
            <a:xfrm>
              <a:off x="386886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62843" name="TextBox 25"/>
            <p:cNvSpPr txBox="1">
              <a:spLocks noChangeArrowheads="1"/>
            </p:cNvSpPr>
            <p:nvPr/>
          </p:nvSpPr>
          <p:spPr bwMode="auto">
            <a:xfrm>
              <a:off x="454986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sp>
          <p:nvSpPr>
            <p:cNvPr id="162844" name="TextBox 26"/>
            <p:cNvSpPr txBox="1">
              <a:spLocks noChangeArrowheads="1"/>
            </p:cNvSpPr>
            <p:nvPr/>
          </p:nvSpPr>
          <p:spPr bwMode="auto">
            <a:xfrm>
              <a:off x="5661152" y="190858"/>
              <a:ext cx="586827"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Pavlov</a:t>
              </a:r>
              <a:endParaRPr lang="ru-RU" sz="1200">
                <a:solidFill>
                  <a:srgbClr val="FFFFFF"/>
                </a:solidFill>
                <a:latin typeface="Calibri" pitchFamily="34" charset="0"/>
              </a:endParaRPr>
            </a:p>
          </p:txBody>
        </p:sp>
        <p:sp>
          <p:nvSpPr>
            <p:cNvPr id="162845" name="TextBox 27"/>
            <p:cNvSpPr txBox="1">
              <a:spLocks noChangeArrowheads="1"/>
            </p:cNvSpPr>
            <p:nvPr/>
          </p:nvSpPr>
          <p:spPr bwMode="auto">
            <a:xfrm>
              <a:off x="6342157" y="190858"/>
              <a:ext cx="548035" cy="276999"/>
            </a:xfrm>
            <a:prstGeom prst="rect">
              <a:avLst/>
            </a:prstGeom>
            <a:noFill/>
            <a:ln w="9525">
              <a:noFill/>
              <a:miter lim="800000"/>
              <a:headEnd/>
              <a:tailEnd/>
            </a:ln>
          </p:spPr>
          <p:txBody>
            <a:bodyPr wrap="none">
              <a:spAutoFit/>
            </a:bodyPr>
            <a:lstStyle/>
            <a:p>
              <a:pPr algn="ctr"/>
              <a:r>
                <a:rPr lang="en-US" sz="1200">
                  <a:solidFill>
                    <a:srgbClr val="FFFFFF"/>
                  </a:solidFill>
                  <a:latin typeface="Calibri" pitchFamily="34" charset="0"/>
                </a:rPr>
                <a:t>Today</a:t>
              </a:r>
              <a:endParaRPr lang="ru-RU" sz="1200">
                <a:solidFill>
                  <a:srgbClr val="FFFFFF"/>
                </a:solidFill>
                <a:latin typeface="Calibri" pitchFamily="34" charset="0"/>
              </a:endParaRPr>
            </a:p>
          </p:txBody>
        </p:sp>
      </p:grpSp>
      <p:sp>
        <p:nvSpPr>
          <p:cNvPr id="41" name="TextBox 40"/>
          <p:cNvSpPr txBox="1"/>
          <p:nvPr/>
        </p:nvSpPr>
        <p:spPr>
          <a:xfrm>
            <a:off x="158750" y="520700"/>
            <a:ext cx="8751888" cy="461963"/>
          </a:xfrm>
          <a:prstGeom prst="rect">
            <a:avLst/>
          </a:prstGeom>
          <a:noFill/>
        </p:spPr>
        <p:txBody>
          <a:bodyPr>
            <a:spAutoFit/>
          </a:bodyPr>
          <a:lstStyle/>
          <a:p>
            <a:pPr fontAlgn="auto">
              <a:spcBef>
                <a:spcPts val="0"/>
              </a:spcBef>
              <a:spcAft>
                <a:spcPts val="0"/>
              </a:spcAft>
              <a:defRPr/>
            </a:pPr>
            <a:r>
              <a:rPr lang="en-US" sz="2400" dirty="0">
                <a:solidFill>
                  <a:prstClr val="white"/>
                </a:solidFill>
                <a:effectLst>
                  <a:outerShdw blurRad="38100" dist="38100" dir="2700000" algn="tl">
                    <a:srgbClr val="000000">
                      <a:alpha val="43137"/>
                    </a:srgbClr>
                  </a:outerShdw>
                </a:effectLst>
                <a:latin typeface="+mn-lt"/>
                <a:cs typeface="+mn-cs"/>
              </a:rPr>
              <a:t>How the links are established and what is linked?</a:t>
            </a:r>
          </a:p>
        </p:txBody>
      </p:sp>
      <p:pic>
        <p:nvPicPr>
          <p:cNvPr id="162822" name="Picture 2" descr="C:\Users\1\Desktop\аннотация\последняя праква\Двухсторонняя дуга условного рефлекса Э.А. Асратяна.gif"/>
          <p:cNvPicPr>
            <a:picLocks noChangeAspect="1" noChangeArrowheads="1" noCrop="1"/>
          </p:cNvPicPr>
          <p:nvPr/>
        </p:nvPicPr>
        <p:blipFill>
          <a:blip r:embed="rId3" cstate="print"/>
          <a:srcRect/>
          <a:stretch>
            <a:fillRect/>
          </a:stretch>
        </p:blipFill>
        <p:spPr bwMode="auto">
          <a:xfrm>
            <a:off x="628650" y="1682750"/>
            <a:ext cx="3870325" cy="3384550"/>
          </a:xfrm>
          <a:prstGeom prst="rect">
            <a:avLst/>
          </a:prstGeom>
          <a:noFill/>
          <a:ln w="9525">
            <a:noFill/>
            <a:miter lim="800000"/>
            <a:headEnd/>
            <a:tailEnd/>
          </a:ln>
        </p:spPr>
      </p:pic>
      <p:pic>
        <p:nvPicPr>
          <p:cNvPr id="162823" name="Picture 5"/>
          <p:cNvPicPr>
            <a:picLocks noChangeAspect="1" noChangeArrowheads="1"/>
          </p:cNvPicPr>
          <p:nvPr/>
        </p:nvPicPr>
        <p:blipFill>
          <a:blip r:embed="rId4" cstate="print"/>
          <a:srcRect/>
          <a:stretch>
            <a:fillRect/>
          </a:stretch>
        </p:blipFill>
        <p:spPr bwMode="auto">
          <a:xfrm>
            <a:off x="5103813" y="1804988"/>
            <a:ext cx="3095625" cy="3079750"/>
          </a:xfrm>
          <a:prstGeom prst="rect">
            <a:avLst/>
          </a:prstGeom>
          <a:noFill/>
          <a:ln w="9525">
            <a:noFill/>
            <a:miter lim="800000"/>
            <a:headEnd/>
            <a:tailEnd/>
          </a:ln>
        </p:spPr>
      </p:pic>
      <p:sp>
        <p:nvSpPr>
          <p:cNvPr id="4" name="Овал 3"/>
          <p:cNvSpPr/>
          <p:nvPr/>
        </p:nvSpPr>
        <p:spPr>
          <a:xfrm>
            <a:off x="1036638" y="2295525"/>
            <a:ext cx="822325" cy="795338"/>
          </a:xfrm>
          <a:prstGeom prst="ellipse">
            <a:avLst/>
          </a:prstGeom>
          <a:solidFill>
            <a:srgbClr val="FF0000">
              <a:alpha val="27000"/>
            </a:srgbClr>
          </a:solidFill>
          <a:ln w="2857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6" name="Прямоугольник 5"/>
          <p:cNvSpPr/>
          <p:nvPr/>
        </p:nvSpPr>
        <p:spPr>
          <a:xfrm rot="1275122">
            <a:off x="3135313" y="2263775"/>
            <a:ext cx="730250" cy="690563"/>
          </a:xfrm>
          <a:prstGeom prst="rect">
            <a:avLst/>
          </a:prstGeom>
          <a:solidFill>
            <a:srgbClr val="FF0000">
              <a:alpha val="38000"/>
            </a:srgbClr>
          </a:solidFill>
          <a:ln w="2857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8" name="Овал 37"/>
          <p:cNvSpPr/>
          <p:nvPr/>
        </p:nvSpPr>
        <p:spPr>
          <a:xfrm>
            <a:off x="5405438" y="3244850"/>
            <a:ext cx="593725" cy="795338"/>
          </a:xfrm>
          <a:prstGeom prst="ellipse">
            <a:avLst/>
          </a:prstGeom>
          <a:solidFill>
            <a:srgbClr val="FF0000">
              <a:alpha val="27000"/>
            </a:srgbClr>
          </a:solidFill>
          <a:ln w="2857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7" name="Дуга 6"/>
          <p:cNvSpPr/>
          <p:nvPr/>
        </p:nvSpPr>
        <p:spPr>
          <a:xfrm rot="17748268">
            <a:off x="654844" y="2459831"/>
            <a:ext cx="3506788" cy="3159125"/>
          </a:xfrm>
          <a:prstGeom prst="arc">
            <a:avLst>
              <a:gd name="adj1" fmla="val 18782585"/>
              <a:gd name="adj2" fmla="val 21596665"/>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ru-RU">
              <a:solidFill>
                <a:prstClr val="black"/>
              </a:solidFill>
            </a:endParaRPr>
          </a:p>
        </p:txBody>
      </p:sp>
      <p:sp>
        <p:nvSpPr>
          <p:cNvPr id="162828" name="TextBox 7"/>
          <p:cNvSpPr txBox="1">
            <a:spLocks noChangeArrowheads="1"/>
          </p:cNvSpPr>
          <p:nvPr/>
        </p:nvSpPr>
        <p:spPr bwMode="auto">
          <a:xfrm>
            <a:off x="925513" y="5588000"/>
            <a:ext cx="3275012" cy="461963"/>
          </a:xfrm>
          <a:prstGeom prst="rect">
            <a:avLst/>
          </a:prstGeom>
          <a:noFill/>
          <a:ln w="9525">
            <a:noFill/>
            <a:miter lim="800000"/>
            <a:headEnd/>
            <a:tailEnd/>
          </a:ln>
        </p:spPr>
        <p:txBody>
          <a:bodyPr wrap="none">
            <a:spAutoFit/>
          </a:bodyPr>
          <a:lstStyle/>
          <a:p>
            <a:r>
              <a:rPr lang="en-US" sz="2400">
                <a:solidFill>
                  <a:srgbClr val="000000"/>
                </a:solidFill>
                <a:latin typeface="Calibri" pitchFamily="34" charset="0"/>
              </a:rPr>
              <a:t>Link is neural connection</a:t>
            </a:r>
            <a:endParaRPr lang="ru-RU" sz="2400">
              <a:solidFill>
                <a:srgbClr val="000000"/>
              </a:solidFill>
              <a:latin typeface="Calibri" pitchFamily="34" charset="0"/>
            </a:endParaRPr>
          </a:p>
        </p:txBody>
      </p:sp>
      <p:sp>
        <p:nvSpPr>
          <p:cNvPr id="162829" name="TextBox 38"/>
          <p:cNvSpPr txBox="1">
            <a:spLocks noChangeArrowheads="1"/>
          </p:cNvSpPr>
          <p:nvPr/>
        </p:nvSpPr>
        <p:spPr bwMode="auto">
          <a:xfrm>
            <a:off x="4997450" y="5588000"/>
            <a:ext cx="3656013" cy="461963"/>
          </a:xfrm>
          <a:prstGeom prst="rect">
            <a:avLst/>
          </a:prstGeom>
          <a:noFill/>
          <a:ln w="9525">
            <a:noFill/>
            <a:miter lim="800000"/>
            <a:headEnd/>
            <a:tailEnd/>
          </a:ln>
        </p:spPr>
        <p:txBody>
          <a:bodyPr wrap="none">
            <a:spAutoFit/>
          </a:bodyPr>
          <a:lstStyle/>
          <a:p>
            <a:r>
              <a:rPr lang="en-US" sz="2400">
                <a:solidFill>
                  <a:srgbClr val="000000"/>
                </a:solidFill>
                <a:latin typeface="Calibri" pitchFamily="34" charset="0"/>
              </a:rPr>
              <a:t>Links are individual neurons</a:t>
            </a:r>
            <a:endParaRPr lang="ru-RU" sz="24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TextBox 4"/>
          <p:cNvSpPr txBox="1">
            <a:spLocks noChangeArrowheads="1"/>
          </p:cNvSpPr>
          <p:nvPr/>
        </p:nvSpPr>
        <p:spPr bwMode="auto">
          <a:xfrm>
            <a:off x="658813" y="6010275"/>
            <a:ext cx="8045450" cy="865188"/>
          </a:xfrm>
          <a:prstGeom prst="rect">
            <a:avLst/>
          </a:prstGeom>
          <a:noFill/>
          <a:ln w="9525">
            <a:noFill/>
            <a:miter lim="800000"/>
            <a:headEnd/>
            <a:tailEnd/>
          </a:ln>
        </p:spPr>
        <p:txBody>
          <a:bodyPr>
            <a:spAutoFit/>
          </a:bodyPr>
          <a:lstStyle/>
          <a:p>
            <a:pPr>
              <a:lnSpc>
                <a:spcPts val="2000"/>
              </a:lnSpc>
            </a:pPr>
            <a:r>
              <a:rPr lang="ru-RU" sz="2000" b="1">
                <a:solidFill>
                  <a:srgbClr val="FFFFFF"/>
                </a:solidFill>
                <a:latin typeface="Calibri" pitchFamily="34" charset="0"/>
              </a:rPr>
              <a:t>Кротовые норы </a:t>
            </a:r>
            <a:r>
              <a:rPr lang="ru-RU" sz="2000">
                <a:solidFill>
                  <a:srgbClr val="FFFFFF"/>
                </a:solidFill>
                <a:latin typeface="Calibri" pitchFamily="34" charset="0"/>
              </a:rPr>
              <a:t>– гипотетические взаимосвязи между далеко отстоящими друг от друга областями пространства-времени.</a:t>
            </a:r>
          </a:p>
          <a:p>
            <a:pPr>
              <a:lnSpc>
                <a:spcPts val="2000"/>
              </a:lnSpc>
            </a:pPr>
            <a:r>
              <a:rPr lang="ru-RU" sz="2000">
                <a:solidFill>
                  <a:srgbClr val="FFFFFF"/>
                </a:solidFill>
                <a:latin typeface="Calibri" pitchFamily="34" charset="0"/>
              </a:rPr>
              <a:t>			      	</a:t>
            </a:r>
            <a:r>
              <a:rPr lang="ru-RU" sz="1600" i="1">
                <a:solidFill>
                  <a:srgbClr val="FFFFFF"/>
                </a:solidFill>
                <a:latin typeface="Calibri" pitchFamily="34" charset="0"/>
              </a:rPr>
              <a:t>Оксфордский энциклопедический словарь</a:t>
            </a:r>
            <a:endParaRPr lang="ru-RU" i="1">
              <a:solidFill>
                <a:srgbClr val="FFFFFF"/>
              </a:solidFill>
              <a:latin typeface="Calibri" pitchFamily="34" charset="0"/>
            </a:endParaRPr>
          </a:p>
        </p:txBody>
      </p:sp>
      <p:pic>
        <p:nvPicPr>
          <p:cNvPr id="36867" name="Picture 2"/>
          <p:cNvPicPr>
            <a:picLocks noChangeAspect="1" noChangeArrowheads="1"/>
          </p:cNvPicPr>
          <p:nvPr/>
        </p:nvPicPr>
        <p:blipFill>
          <a:blip r:embed="rId3" cstate="print"/>
          <a:srcRect/>
          <a:stretch>
            <a:fillRect/>
          </a:stretch>
        </p:blipFill>
        <p:spPr bwMode="auto">
          <a:xfrm>
            <a:off x="946150" y="1941513"/>
            <a:ext cx="7112000" cy="3983037"/>
          </a:xfrm>
          <a:prstGeom prst="rect">
            <a:avLst/>
          </a:prstGeom>
          <a:noFill/>
          <a:ln w="9525">
            <a:noFill/>
            <a:miter lim="800000"/>
            <a:headEnd/>
            <a:tailEnd/>
          </a:ln>
        </p:spPr>
      </p:pic>
      <p:sp>
        <p:nvSpPr>
          <p:cNvPr id="6" name="TextBox 5"/>
          <p:cNvSpPr txBox="1"/>
          <p:nvPr/>
        </p:nvSpPr>
        <p:spPr>
          <a:xfrm>
            <a:off x="4552950" y="3548063"/>
            <a:ext cx="3105150" cy="604837"/>
          </a:xfrm>
          <a:prstGeom prst="rect">
            <a:avLst/>
          </a:prstGeom>
          <a:solidFill>
            <a:schemeClr val="tx1"/>
          </a:solidFill>
        </p:spPr>
        <p:txBody>
          <a:bodyPr>
            <a:spAutoFit/>
          </a:bodyPr>
          <a:lstStyle/>
          <a:p>
            <a:pPr fontAlgn="auto">
              <a:lnSpc>
                <a:spcPts val="2000"/>
              </a:lnSpc>
              <a:spcBef>
                <a:spcPts val="0"/>
              </a:spcBef>
              <a:spcAft>
                <a:spcPts val="0"/>
              </a:spcAft>
              <a:defRPr/>
            </a:pPr>
            <a:r>
              <a:rPr lang="ru-RU" sz="1600" b="1" dirty="0">
                <a:solidFill>
                  <a:prstClr val="white"/>
                </a:solidFill>
                <a:effectLst>
                  <a:outerShdw blurRad="38100" dist="38100" dir="2700000" algn="tl">
                    <a:srgbClr val="000000">
                      <a:alpha val="43137"/>
                    </a:srgbClr>
                  </a:outerShdw>
                </a:effectLst>
                <a:latin typeface="+mn-lt"/>
                <a:cs typeface="+mn-cs"/>
              </a:rPr>
              <a:t>Портал между слоями памяти </a:t>
            </a:r>
          </a:p>
          <a:p>
            <a:pPr fontAlgn="auto">
              <a:lnSpc>
                <a:spcPts val="2000"/>
              </a:lnSpc>
              <a:spcBef>
                <a:spcPts val="0"/>
              </a:spcBef>
              <a:spcAft>
                <a:spcPts val="0"/>
              </a:spcAft>
              <a:defRPr/>
            </a:pPr>
            <a:r>
              <a:rPr lang="ru-RU" sz="1600" b="1" dirty="0">
                <a:solidFill>
                  <a:prstClr val="white"/>
                </a:solidFill>
                <a:effectLst>
                  <a:outerShdw blurRad="38100" dist="38100" dir="2700000" algn="tl">
                    <a:srgbClr val="000000">
                      <a:alpha val="43137"/>
                    </a:srgbClr>
                  </a:outerShdw>
                </a:effectLst>
                <a:latin typeface="+mn-lt"/>
                <a:cs typeface="+mn-cs"/>
              </a:rPr>
              <a:t> </a:t>
            </a:r>
          </a:p>
        </p:txBody>
      </p:sp>
      <p:sp>
        <p:nvSpPr>
          <p:cNvPr id="36869" name="TextBox 6"/>
          <p:cNvSpPr txBox="1">
            <a:spLocks noChangeArrowheads="1"/>
          </p:cNvSpPr>
          <p:nvPr/>
        </p:nvSpPr>
        <p:spPr bwMode="auto">
          <a:xfrm>
            <a:off x="4067175" y="1465263"/>
            <a:ext cx="2316163" cy="646112"/>
          </a:xfrm>
          <a:prstGeom prst="rect">
            <a:avLst/>
          </a:prstGeom>
          <a:noFill/>
          <a:ln w="9525">
            <a:noFill/>
            <a:miter lim="800000"/>
            <a:headEnd/>
            <a:tailEnd/>
          </a:ln>
        </p:spPr>
        <p:txBody>
          <a:bodyPr>
            <a:spAutoFit/>
          </a:bodyPr>
          <a:lstStyle/>
          <a:p>
            <a:r>
              <a:rPr lang="ru-RU" b="1">
                <a:solidFill>
                  <a:srgbClr val="FFFFFF"/>
                </a:solidFill>
                <a:latin typeface="Calibri" pitchFamily="34" charset="0"/>
              </a:rPr>
              <a:t>Вход в нейронную «кротовую нору»</a:t>
            </a:r>
          </a:p>
        </p:txBody>
      </p:sp>
      <p:sp>
        <p:nvSpPr>
          <p:cNvPr id="36870" name="TextBox 8"/>
          <p:cNvSpPr txBox="1">
            <a:spLocks noChangeArrowheads="1"/>
          </p:cNvSpPr>
          <p:nvPr/>
        </p:nvSpPr>
        <p:spPr bwMode="auto">
          <a:xfrm>
            <a:off x="176213" y="1263650"/>
            <a:ext cx="2390775" cy="1200150"/>
          </a:xfrm>
          <a:prstGeom prst="rect">
            <a:avLst/>
          </a:prstGeom>
          <a:noFill/>
          <a:ln w="9525">
            <a:noFill/>
            <a:miter lim="800000"/>
            <a:headEnd/>
            <a:tailEnd/>
          </a:ln>
        </p:spPr>
        <p:txBody>
          <a:bodyPr>
            <a:spAutoFit/>
          </a:bodyPr>
          <a:lstStyle/>
          <a:p>
            <a:pPr algn="r"/>
            <a:r>
              <a:rPr lang="ru-RU" b="1">
                <a:solidFill>
                  <a:srgbClr val="FFFFFF"/>
                </a:solidFill>
                <a:latin typeface="Calibri" pitchFamily="34" charset="0"/>
              </a:rPr>
              <a:t>Обычное пространство-время снаружи нейронной «кротовой норы»</a:t>
            </a:r>
          </a:p>
        </p:txBody>
      </p:sp>
      <p:sp>
        <p:nvSpPr>
          <p:cNvPr id="3" name="Скругленная прямоугольная выноска 2"/>
          <p:cNvSpPr/>
          <p:nvPr/>
        </p:nvSpPr>
        <p:spPr>
          <a:xfrm>
            <a:off x="6438869" y="4876047"/>
            <a:ext cx="2234308" cy="612648"/>
          </a:xfrm>
          <a:prstGeom prst="wedgeRoundRectCallout">
            <a:avLst>
              <a:gd name="adj1" fmla="val -62717"/>
              <a:gd name="adj2" fmla="val -20646"/>
              <a:gd name="adj3" fmla="val 16667"/>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8" name="TextBox 7"/>
          <p:cNvSpPr txBox="1"/>
          <p:nvPr/>
        </p:nvSpPr>
        <p:spPr>
          <a:xfrm>
            <a:off x="6472238" y="4884738"/>
            <a:ext cx="2371725" cy="584200"/>
          </a:xfrm>
          <a:prstGeom prst="rect">
            <a:avLst/>
          </a:prstGeom>
          <a:noFill/>
        </p:spPr>
        <p:txBody>
          <a:bodyPr>
            <a:spAutoFit/>
          </a:bodyPr>
          <a:lstStyle/>
          <a:p>
            <a:pPr fontAlgn="auto">
              <a:spcBef>
                <a:spcPts val="0"/>
              </a:spcBef>
              <a:spcAft>
                <a:spcPts val="0"/>
              </a:spcAft>
              <a:defRPr/>
            </a:pPr>
            <a:r>
              <a:rPr lang="ru-RU" sz="1600" b="1" dirty="0">
                <a:solidFill>
                  <a:prstClr val="white"/>
                </a:solidFill>
                <a:effectLst>
                  <a:outerShdw blurRad="38100" dist="38100" dir="2700000" algn="tl">
                    <a:srgbClr val="000000">
                      <a:alpha val="43137"/>
                    </a:srgbClr>
                  </a:outerShdw>
                </a:effectLst>
                <a:latin typeface="+mn-lt"/>
                <a:cs typeface="+mn-cs"/>
              </a:rPr>
              <a:t>Линейная</a:t>
            </a:r>
          </a:p>
          <a:p>
            <a:pPr fontAlgn="auto">
              <a:spcBef>
                <a:spcPts val="0"/>
              </a:spcBef>
              <a:spcAft>
                <a:spcPts val="0"/>
              </a:spcAft>
              <a:defRPr/>
            </a:pPr>
            <a:r>
              <a:rPr lang="ru-RU" sz="1600" b="1" dirty="0">
                <a:solidFill>
                  <a:prstClr val="white"/>
                </a:solidFill>
                <a:effectLst>
                  <a:outerShdw blurRad="38100" dist="38100" dir="2700000" algn="tl">
                    <a:srgbClr val="000000">
                      <a:alpha val="43137"/>
                    </a:srgbClr>
                  </a:outerShdw>
                </a:effectLst>
                <a:latin typeface="+mn-lt"/>
                <a:cs typeface="+mn-cs"/>
              </a:rPr>
              <a:t>ассоциативная память</a:t>
            </a:r>
          </a:p>
        </p:txBody>
      </p:sp>
      <p:sp>
        <p:nvSpPr>
          <p:cNvPr id="12" name="Скругленная прямоугольная выноска 11"/>
          <p:cNvSpPr/>
          <p:nvPr/>
        </p:nvSpPr>
        <p:spPr>
          <a:xfrm>
            <a:off x="6425968" y="4109012"/>
            <a:ext cx="2234308" cy="612648"/>
          </a:xfrm>
          <a:prstGeom prst="wedgeRoundRectCallout">
            <a:avLst>
              <a:gd name="adj1" fmla="val -86480"/>
              <a:gd name="adj2" fmla="val 47752"/>
              <a:gd name="adj3" fmla="val 16667"/>
            </a:avLst>
          </a:prstGeom>
          <a:gradFill flip="none" rotWithShape="1">
            <a:gsLst>
              <a:gs pos="0">
                <a:schemeClr val="accent3">
                  <a:shade val="51000"/>
                  <a:satMod val="130000"/>
                  <a:shade val="30000"/>
                  <a:satMod val="115000"/>
                </a:schemeClr>
              </a:gs>
              <a:gs pos="50000">
                <a:schemeClr val="accent3">
                  <a:shade val="51000"/>
                  <a:satMod val="130000"/>
                  <a:shade val="67500"/>
                  <a:satMod val="115000"/>
                </a:schemeClr>
              </a:gs>
              <a:gs pos="100000">
                <a:schemeClr val="accent3">
                  <a:shade val="51000"/>
                  <a:satMod val="130000"/>
                  <a:shade val="100000"/>
                  <a:satMod val="115000"/>
                </a:schemeClr>
              </a:gs>
            </a:gsLst>
            <a:lin ang="18900000" scaled="1"/>
            <a:tileRec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3" name="TextBox 12"/>
          <p:cNvSpPr txBox="1"/>
          <p:nvPr/>
        </p:nvSpPr>
        <p:spPr>
          <a:xfrm>
            <a:off x="6429375" y="4122738"/>
            <a:ext cx="2371725" cy="584200"/>
          </a:xfrm>
          <a:prstGeom prst="rect">
            <a:avLst/>
          </a:prstGeom>
          <a:noFill/>
        </p:spPr>
        <p:txBody>
          <a:bodyPr>
            <a:spAutoFit/>
          </a:bodyPr>
          <a:lstStyle/>
          <a:p>
            <a:pPr fontAlgn="auto">
              <a:spcBef>
                <a:spcPts val="0"/>
              </a:spcBef>
              <a:spcAft>
                <a:spcPts val="0"/>
              </a:spcAft>
              <a:defRPr/>
            </a:pPr>
            <a:r>
              <a:rPr lang="ru-RU" sz="1600" b="1" dirty="0">
                <a:solidFill>
                  <a:prstClr val="white"/>
                </a:solidFill>
                <a:effectLst>
                  <a:outerShdw blurRad="38100" dist="38100" dir="2700000" algn="tl">
                    <a:srgbClr val="000000">
                      <a:alpha val="43137"/>
                    </a:srgbClr>
                  </a:outerShdw>
                </a:effectLst>
                <a:latin typeface="+mn-lt"/>
                <a:cs typeface="+mn-cs"/>
              </a:rPr>
              <a:t>Нелинейная ассоциативная память</a:t>
            </a:r>
          </a:p>
        </p:txBody>
      </p:sp>
      <p:pic>
        <p:nvPicPr>
          <p:cNvPr id="36879" name="Рисунок 9"/>
          <p:cNvPicPr>
            <a:picLocks noChangeAspect="1"/>
          </p:cNvPicPr>
          <p:nvPr/>
        </p:nvPicPr>
        <p:blipFill>
          <a:blip r:embed="rId4" cstate="print"/>
          <a:srcRect/>
          <a:stretch>
            <a:fillRect/>
          </a:stretch>
        </p:blipFill>
        <p:spPr bwMode="auto">
          <a:xfrm rot="-631582">
            <a:off x="3868738" y="3076575"/>
            <a:ext cx="877887" cy="1927225"/>
          </a:xfrm>
          <a:prstGeom prst="rect">
            <a:avLst/>
          </a:prstGeom>
          <a:noFill/>
          <a:ln w="9525">
            <a:noFill/>
            <a:miter lim="800000"/>
            <a:headEnd/>
            <a:tailEnd/>
          </a:ln>
        </p:spPr>
      </p:pic>
      <p:sp>
        <p:nvSpPr>
          <p:cNvPr id="36880" name="TextBox 10"/>
          <p:cNvSpPr txBox="1">
            <a:spLocks noChangeArrowheads="1"/>
          </p:cNvSpPr>
          <p:nvPr/>
        </p:nvSpPr>
        <p:spPr bwMode="auto">
          <a:xfrm>
            <a:off x="4529138" y="3900488"/>
            <a:ext cx="1341437" cy="339725"/>
          </a:xfrm>
          <a:prstGeom prst="rect">
            <a:avLst/>
          </a:prstGeom>
          <a:noFill/>
          <a:ln w="9525">
            <a:noFill/>
            <a:miter lim="800000"/>
            <a:headEnd/>
            <a:tailEnd/>
          </a:ln>
        </p:spPr>
        <p:txBody>
          <a:bodyPr wrap="none">
            <a:spAutoFit/>
          </a:bodyPr>
          <a:lstStyle/>
          <a:p>
            <a:r>
              <a:rPr lang="ru-RU" sz="1600" b="1">
                <a:solidFill>
                  <a:srgbClr val="92D050"/>
                </a:solidFill>
                <a:latin typeface="Calibri" pitchFamily="34" charset="0"/>
              </a:rPr>
              <a:t>НЕЙРОН-ХАБ</a:t>
            </a:r>
          </a:p>
        </p:txBody>
      </p:sp>
      <p:cxnSp>
        <p:nvCxnSpPr>
          <p:cNvPr id="15" name="Прямая со стрелкой 14"/>
          <p:cNvCxnSpPr>
            <a:stCxn id="36880" idx="1"/>
          </p:cNvCxnSpPr>
          <p:nvPr/>
        </p:nvCxnSpPr>
        <p:spPr>
          <a:xfrm flipH="1">
            <a:off x="4225925" y="4070350"/>
            <a:ext cx="303213" cy="4762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3"/>
          <p:cNvSpPr>
            <a:spLocks noChangeArrowheads="1"/>
          </p:cNvSpPr>
          <p:nvPr/>
        </p:nvSpPr>
        <p:spPr bwMode="auto">
          <a:xfrm>
            <a:off x="125413" y="101600"/>
            <a:ext cx="8694737" cy="1042988"/>
          </a:xfrm>
          <a:prstGeom prst="rect">
            <a:avLst/>
          </a:prstGeom>
          <a:gradFill rotWithShape="1">
            <a:gsLst>
              <a:gs pos="0">
                <a:srgbClr val="000066"/>
              </a:gs>
              <a:gs pos="100000">
                <a:srgbClr val="000000"/>
              </a:gs>
            </a:gsLst>
            <a:path path="shape">
              <a:fillToRect l="50000" t="50000" r="50000" b="50000"/>
            </a:path>
          </a:gradFill>
          <a:ln>
            <a:noFill/>
          </a:ln>
          <a:effectLst/>
          <a:extLst>
            <a:ext uri="{91240B29-F687-4F45-9708-019B960494DF}"/>
            <a:ext uri="{AF507438-7753-43E0-B8FC-AC1667EBCBE1}"/>
          </a:extLst>
        </p:spPr>
        <p:txBody>
          <a:bodyPr wrap="none" anchor="ctr"/>
          <a:lstStyle/>
          <a:p>
            <a:pPr algn="ctr">
              <a:lnSpc>
                <a:spcPts val="2500"/>
              </a:lnSpc>
              <a:defRPr/>
            </a:pPr>
            <a:r>
              <a:rPr lang="ru-RU" sz="2400" b="1" dirty="0">
                <a:solidFill>
                  <a:srgbClr val="FFC000"/>
                </a:solidFill>
                <a:effectLst>
                  <a:outerShdw blurRad="38100" dist="38100" dir="2700000" algn="tl">
                    <a:srgbClr val="000000">
                      <a:alpha val="43137"/>
                    </a:srgbClr>
                  </a:outerShdw>
                </a:effectLst>
                <a:latin typeface="+mn-lt"/>
                <a:cs typeface="+mn-cs"/>
              </a:rPr>
              <a:t>Нелинейная ассоциативная память обеспечивает </a:t>
            </a:r>
          </a:p>
          <a:p>
            <a:pPr algn="ctr">
              <a:lnSpc>
                <a:spcPts val="2500"/>
              </a:lnSpc>
              <a:defRPr/>
            </a:pPr>
            <a:r>
              <a:rPr lang="ru-RU" sz="2400" b="1" dirty="0">
                <a:solidFill>
                  <a:srgbClr val="FFC000"/>
                </a:solidFill>
                <a:effectLst>
                  <a:outerShdw blurRad="38100" dist="38100" dir="2700000" algn="tl">
                    <a:srgbClr val="000000">
                      <a:alpha val="43137"/>
                    </a:srgbClr>
                  </a:outerShdw>
                </a:effectLst>
                <a:latin typeface="+mn-lt"/>
                <a:cs typeface="+mn-cs"/>
              </a:rPr>
              <a:t>связь между далеко отстоящими друг от друга </a:t>
            </a:r>
          </a:p>
          <a:p>
            <a:pPr algn="ctr">
              <a:lnSpc>
                <a:spcPts val="2500"/>
              </a:lnSpc>
              <a:defRPr/>
            </a:pPr>
            <a:r>
              <a:rPr lang="ru-RU" sz="2400" b="1" dirty="0">
                <a:solidFill>
                  <a:srgbClr val="FFC000"/>
                </a:solidFill>
                <a:effectLst>
                  <a:outerShdw blurRad="38100" dist="38100" dir="2700000" algn="tl">
                    <a:srgbClr val="000000">
                      <a:alpha val="43137"/>
                    </a:srgbClr>
                  </a:outerShdw>
                </a:effectLst>
                <a:latin typeface="+mn-lt"/>
                <a:cs typeface="+mn-cs"/>
              </a:rPr>
              <a:t>элементами индивидуального опыта</a:t>
            </a:r>
            <a:endParaRPr lang="en-US" sz="2400" b="1" dirty="0">
              <a:solidFill>
                <a:srgbClr val="FFC000"/>
              </a:solidFill>
              <a:effectLst>
                <a:outerShdw blurRad="38100" dist="38100" dir="2700000" algn="tl">
                  <a:srgbClr val="000000">
                    <a:alpha val="43137"/>
                  </a:srgbClr>
                </a:outerShdw>
              </a:effectLst>
              <a:latin typeface="+mn-lt"/>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6200" y="-42863"/>
            <a:ext cx="9220200" cy="6900863"/>
          </a:xfrm>
          <a:prstGeom prst="rect">
            <a:avLst/>
          </a:prstGeom>
          <a:gradFill flip="none" rotWithShape="1">
            <a:gsLst>
              <a:gs pos="0">
                <a:srgbClr val="920000">
                  <a:shade val="30000"/>
                  <a:satMod val="115000"/>
                </a:srgbClr>
              </a:gs>
              <a:gs pos="50000">
                <a:srgbClr val="920000">
                  <a:shade val="67500"/>
                  <a:satMod val="115000"/>
                </a:srgbClr>
              </a:gs>
              <a:gs pos="100000">
                <a:srgbClr val="920000">
                  <a:shade val="100000"/>
                  <a:satMod val="115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1063625" y="1579563"/>
            <a:ext cx="6859588" cy="1570037"/>
          </a:xfrm>
          <a:prstGeom prst="rect">
            <a:avLst/>
          </a:prstGeom>
          <a:noFill/>
        </p:spPr>
        <p:txBody>
          <a:bodyPr>
            <a:spAutoFit/>
          </a:bodyPr>
          <a:lstStyle/>
          <a:p>
            <a:pPr algn="ctr" fontAlgn="auto">
              <a:spcBef>
                <a:spcPts val="0"/>
              </a:spcBef>
              <a:spcAft>
                <a:spcPts val="0"/>
              </a:spcAft>
              <a:defRPr/>
            </a:pPr>
            <a:r>
              <a:rPr lang="ru-RU" sz="4800" b="1" dirty="0">
                <a:solidFill>
                  <a:schemeClr val="bg1"/>
                </a:solidFill>
                <a:effectLst>
                  <a:outerShdw blurRad="38100" dist="38100" dir="2700000" algn="tl">
                    <a:srgbClr val="000000">
                      <a:alpha val="43137"/>
                    </a:srgbClr>
                  </a:outerShdw>
                </a:effectLst>
                <a:latin typeface="+mn-lt"/>
                <a:cs typeface="+mn-cs"/>
              </a:rPr>
              <a:t>Что </a:t>
            </a:r>
            <a:r>
              <a:rPr lang="ru-RU" sz="4800" b="1" dirty="0" err="1">
                <a:solidFill>
                  <a:schemeClr val="bg1"/>
                </a:solidFill>
                <a:effectLst>
                  <a:outerShdw blurRad="38100" dist="38100" dir="2700000" algn="tl">
                    <a:srgbClr val="000000">
                      <a:alpha val="43137"/>
                    </a:srgbClr>
                  </a:outerShdw>
                </a:effectLst>
                <a:latin typeface="+mn-lt"/>
                <a:cs typeface="+mn-cs"/>
              </a:rPr>
              <a:t>нейробиологам</a:t>
            </a:r>
            <a:r>
              <a:rPr lang="ru-RU" sz="4800" b="1" dirty="0">
                <a:solidFill>
                  <a:schemeClr val="bg1"/>
                </a:solidFill>
                <a:effectLst>
                  <a:outerShdw blurRad="38100" dist="38100" dir="2700000" algn="tl">
                    <a:srgbClr val="000000">
                      <a:alpha val="43137"/>
                    </a:srgbClr>
                  </a:outerShdw>
                </a:effectLst>
                <a:latin typeface="+mn-lt"/>
                <a:cs typeface="+mn-cs"/>
              </a:rPr>
              <a:t> нужно от физиков?</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58750" y="-19050"/>
            <a:ext cx="8266113" cy="523875"/>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Участие в разработке общей теории мозга и разума</a:t>
            </a:r>
          </a:p>
        </p:txBody>
      </p:sp>
      <p:sp>
        <p:nvSpPr>
          <p:cNvPr id="166917" name="Прямоугольник 20"/>
          <p:cNvSpPr>
            <a:spLocks noChangeArrowheads="1"/>
          </p:cNvSpPr>
          <p:nvPr/>
        </p:nvSpPr>
        <p:spPr bwMode="auto">
          <a:xfrm>
            <a:off x="323850" y="822325"/>
            <a:ext cx="8497888" cy="1462088"/>
          </a:xfrm>
          <a:prstGeom prst="rect">
            <a:avLst/>
          </a:prstGeom>
          <a:noFill/>
          <a:ln w="9525">
            <a:noFill/>
            <a:miter lim="800000"/>
            <a:headEnd/>
            <a:tailEnd/>
          </a:ln>
        </p:spPr>
        <p:txBody>
          <a:bodyPr>
            <a:spAutoFit/>
          </a:bodyPr>
          <a:lstStyle/>
          <a:p>
            <a:pPr algn="just"/>
            <a:r>
              <a:rPr lang="en-US" altLang="ru-RU" sz="2400">
                <a:latin typeface="Arial Unicode MS" pitchFamily="34" charset="-128"/>
                <a:ea typeface="Arial Unicode MS" pitchFamily="34" charset="-128"/>
                <a:cs typeface="Arial Unicode MS" pitchFamily="34" charset="-128"/>
              </a:rPr>
              <a:t>“My ambition is to live to see all of physics reduced to a formula so elegant and simple that it will fit easily on the front of a T-shirt.”</a:t>
            </a:r>
          </a:p>
          <a:p>
            <a:pPr algn="r"/>
            <a:r>
              <a:rPr lang="en-US" altLang="ru-RU">
                <a:latin typeface="Arial Unicode MS" pitchFamily="34" charset="-128"/>
                <a:ea typeface="Arial Unicode MS" pitchFamily="34" charset="-128"/>
                <a:cs typeface="Arial Unicode MS" pitchFamily="34" charset="-128"/>
              </a:rPr>
              <a:t>Leon Lederman (American physicist, Nobel prize 1988)</a:t>
            </a:r>
          </a:p>
        </p:txBody>
      </p:sp>
      <p:grpSp>
        <p:nvGrpSpPr>
          <p:cNvPr id="9" name="Группа 8"/>
          <p:cNvGrpSpPr>
            <a:grpSpLocks/>
          </p:cNvGrpSpPr>
          <p:nvPr/>
        </p:nvGrpSpPr>
        <p:grpSpPr bwMode="auto">
          <a:xfrm>
            <a:off x="65088" y="2411413"/>
            <a:ext cx="9017000" cy="4252912"/>
            <a:chOff x="64640" y="2411809"/>
            <a:chExt cx="9017447" cy="4252760"/>
          </a:xfrm>
        </p:grpSpPr>
        <p:pic>
          <p:nvPicPr>
            <p:cNvPr id="166919" name="Рисунок 15"/>
            <p:cNvPicPr>
              <a:picLocks noChangeAspect="1"/>
            </p:cNvPicPr>
            <p:nvPr/>
          </p:nvPicPr>
          <p:blipFill>
            <a:blip r:embed="rId3" cstate="print"/>
            <a:srcRect/>
            <a:stretch>
              <a:fillRect/>
            </a:stretch>
          </p:blipFill>
          <p:spPr bwMode="auto">
            <a:xfrm>
              <a:off x="6081712" y="3725376"/>
              <a:ext cx="3000375" cy="2935149"/>
            </a:xfrm>
            <a:prstGeom prst="rect">
              <a:avLst/>
            </a:prstGeom>
            <a:noFill/>
            <a:ln w="9525">
              <a:noFill/>
              <a:miter lim="800000"/>
              <a:headEnd/>
              <a:tailEnd/>
            </a:ln>
          </p:spPr>
        </p:pic>
        <p:pic>
          <p:nvPicPr>
            <p:cNvPr id="17" name="Рисунок 16"/>
            <p:cNvPicPr>
              <a:picLocks noChangeAspect="1"/>
            </p:cNvPicPr>
            <p:nvPr/>
          </p:nvPicPr>
          <p:blipFill>
            <a:blip r:embed="rId4" cstate="print"/>
            <a:stretch>
              <a:fillRect/>
            </a:stretch>
          </p:blipFill>
          <p:spPr>
            <a:xfrm>
              <a:off x="5175055" y="3437297"/>
              <a:ext cx="1549477" cy="2090662"/>
            </a:xfrm>
            <a:prstGeom prst="rect">
              <a:avLst/>
            </a:prstGeom>
            <a:effectLst>
              <a:outerShdw blurRad="50800" dist="38100" dir="2700000" algn="tl" rotWithShape="0">
                <a:prstClr val="black">
                  <a:alpha val="40000"/>
                </a:prstClr>
              </a:outerShdw>
            </a:effectLst>
          </p:spPr>
        </p:pic>
        <p:pic>
          <p:nvPicPr>
            <p:cNvPr id="166921" name="Рисунок 17"/>
            <p:cNvPicPr>
              <a:picLocks noChangeAspect="1"/>
            </p:cNvPicPr>
            <p:nvPr/>
          </p:nvPicPr>
          <p:blipFill>
            <a:blip r:embed="rId5" cstate="print"/>
            <a:srcRect t="2" b="987"/>
            <a:stretch>
              <a:fillRect/>
            </a:stretch>
          </p:blipFill>
          <p:spPr bwMode="auto">
            <a:xfrm>
              <a:off x="64640" y="3725376"/>
              <a:ext cx="3028946" cy="2939193"/>
            </a:xfrm>
            <a:prstGeom prst="rect">
              <a:avLst/>
            </a:prstGeom>
            <a:noFill/>
            <a:ln w="9525">
              <a:noFill/>
              <a:miter lim="800000"/>
              <a:headEnd/>
              <a:tailEnd/>
            </a:ln>
          </p:spPr>
        </p:pic>
        <p:pic>
          <p:nvPicPr>
            <p:cNvPr id="19" name="Рисунок 18"/>
            <p:cNvPicPr>
              <a:picLocks noChangeAspect="1"/>
            </p:cNvPicPr>
            <p:nvPr/>
          </p:nvPicPr>
          <p:blipFill>
            <a:blip r:embed="rId6" cstate="print"/>
            <a:stretch>
              <a:fillRect/>
            </a:stretch>
          </p:blipFill>
          <p:spPr>
            <a:xfrm>
              <a:off x="2266611" y="3424598"/>
              <a:ext cx="1547890" cy="2138286"/>
            </a:xfrm>
            <a:prstGeom prst="rect">
              <a:avLst/>
            </a:prstGeom>
            <a:effectLst>
              <a:outerShdw blurRad="50800" dist="38100" dir="2700000" algn="tl" rotWithShape="0">
                <a:prstClr val="black">
                  <a:alpha val="40000"/>
                </a:prstClr>
              </a:outerShdw>
            </a:effectLst>
          </p:spPr>
        </p:pic>
        <p:sp>
          <p:nvSpPr>
            <p:cNvPr id="166923" name="TextBox 19"/>
            <p:cNvSpPr txBox="1">
              <a:spLocks noChangeArrowheads="1"/>
            </p:cNvSpPr>
            <p:nvPr/>
          </p:nvSpPr>
          <p:spPr bwMode="auto">
            <a:xfrm>
              <a:off x="159895" y="2411809"/>
              <a:ext cx="8809474" cy="701650"/>
            </a:xfrm>
            <a:prstGeom prst="rect">
              <a:avLst/>
            </a:prstGeom>
            <a:noFill/>
            <a:ln w="9525">
              <a:noFill/>
              <a:miter lim="800000"/>
              <a:headEnd/>
              <a:tailEnd/>
            </a:ln>
          </p:spPr>
          <p:txBody>
            <a:bodyPr>
              <a:spAutoFit/>
            </a:bodyPr>
            <a:lstStyle/>
            <a:p>
              <a:pPr algn="ctr"/>
              <a:r>
                <a:rPr lang="ru-RU" sz="2000">
                  <a:latin typeface="Tahoma" pitchFamily="34" charset="0"/>
                  <a:cs typeface="Tahoma" pitchFamily="34" charset="0"/>
                </a:rPr>
                <a:t>Мы хотим иметь теорию, которая будет охватывать одной формулой мозг и разум </a:t>
              </a:r>
              <a:r>
                <a:rPr lang="en-US" sz="2000">
                  <a:latin typeface="Tahoma" pitchFamily="34" charset="0"/>
                  <a:cs typeface="Tahoma" pitchFamily="34" charset="0"/>
                </a:rPr>
                <a:t>caenorhabditis elegance </a:t>
              </a:r>
              <a:r>
                <a:rPr lang="ru-RU" sz="2000">
                  <a:latin typeface="Tahoma" pitchFamily="34" charset="0"/>
                  <a:cs typeface="Tahoma" pitchFamily="34" charset="0"/>
                </a:rPr>
                <a:t>и мозг и разум тибетского монаха</a:t>
              </a:r>
            </a:p>
          </p:txBody>
        </p:sp>
        <p:sp>
          <p:nvSpPr>
            <p:cNvPr id="5" name="Двойная стрелка влево/вправо 4"/>
            <p:cNvSpPr/>
            <p:nvPr/>
          </p:nvSpPr>
          <p:spPr>
            <a:xfrm>
              <a:off x="4117728" y="4424687"/>
              <a:ext cx="755687" cy="503219"/>
            </a:xfrm>
            <a:prstGeom prst="lef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ru-RU"/>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58750" y="-19050"/>
            <a:ext cx="7023100" cy="523875"/>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Разработка новых методов проверки теории</a:t>
            </a:r>
          </a:p>
        </p:txBody>
      </p:sp>
      <p:pic>
        <p:nvPicPr>
          <p:cNvPr id="168965" name="Рисунок 11"/>
          <p:cNvPicPr>
            <a:picLocks noChangeAspect="1"/>
          </p:cNvPicPr>
          <p:nvPr/>
        </p:nvPicPr>
        <p:blipFill>
          <a:blip r:embed="rId3" cstate="print"/>
          <a:srcRect/>
          <a:stretch>
            <a:fillRect/>
          </a:stretch>
        </p:blipFill>
        <p:spPr bwMode="auto">
          <a:xfrm>
            <a:off x="449263" y="1230313"/>
            <a:ext cx="7967662" cy="5356225"/>
          </a:xfrm>
          <a:prstGeom prst="rect">
            <a:avLst/>
          </a:prstGeom>
          <a:noFill/>
          <a:ln w="9525">
            <a:noFill/>
            <a:miter lim="800000"/>
            <a:headEnd/>
            <a:tailEnd/>
          </a:ln>
        </p:spPr>
      </p:pic>
      <p:sp>
        <p:nvSpPr>
          <p:cNvPr id="168966" name="TextBox 12"/>
          <p:cNvSpPr txBox="1">
            <a:spLocks noChangeArrowheads="1"/>
          </p:cNvSpPr>
          <p:nvPr/>
        </p:nvSpPr>
        <p:spPr bwMode="auto">
          <a:xfrm>
            <a:off x="1031875" y="685800"/>
            <a:ext cx="6623050" cy="461963"/>
          </a:xfrm>
          <a:prstGeom prst="rect">
            <a:avLst/>
          </a:prstGeom>
          <a:noFill/>
          <a:ln w="9525">
            <a:noFill/>
            <a:miter lim="800000"/>
            <a:headEnd/>
            <a:tailEnd/>
          </a:ln>
        </p:spPr>
        <p:txBody>
          <a:bodyPr wrap="none">
            <a:spAutoFit/>
          </a:bodyPr>
          <a:lstStyle/>
          <a:p>
            <a:r>
              <a:rPr lang="ru-RU" sz="2400">
                <a:latin typeface="Calibri" pitchFamily="34" charset="0"/>
              </a:rPr>
              <a:t>Возможности методов современной нейронауки</a:t>
            </a:r>
          </a:p>
        </p:txBody>
      </p:sp>
      <p:sp>
        <p:nvSpPr>
          <p:cNvPr id="4" name="Скругленный прямоугольник 3"/>
          <p:cNvSpPr/>
          <p:nvPr/>
        </p:nvSpPr>
        <p:spPr>
          <a:xfrm>
            <a:off x="2018453" y="2038773"/>
            <a:ext cx="3969173" cy="3637280"/>
          </a:xfrm>
          <a:prstGeom prst="roundRect">
            <a:avLst>
              <a:gd name="adj" fmla="val 10708"/>
            </a:avLst>
          </a:prstGeom>
          <a:noFill/>
          <a:ln w="76200">
            <a:solidFill>
              <a:srgbClr val="C00000"/>
            </a:solidFill>
          </a:ln>
          <a:effectLst>
            <a:glow rad="101600">
              <a:srgbClr val="FF0000">
                <a:alpha val="60000"/>
              </a:srgb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58750" y="-19050"/>
            <a:ext cx="6564313" cy="523875"/>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Нейротехнологии следующего поколения</a:t>
            </a:r>
          </a:p>
        </p:txBody>
      </p:sp>
      <p:sp>
        <p:nvSpPr>
          <p:cNvPr id="171013" name="Прямоугольник 1"/>
          <p:cNvSpPr>
            <a:spLocks noChangeArrowheads="1"/>
          </p:cNvSpPr>
          <p:nvPr/>
        </p:nvSpPr>
        <p:spPr bwMode="auto">
          <a:xfrm>
            <a:off x="373063" y="1428750"/>
            <a:ext cx="8669337" cy="5078413"/>
          </a:xfrm>
          <a:prstGeom prst="rect">
            <a:avLst/>
          </a:prstGeom>
          <a:noFill/>
          <a:ln w="9525">
            <a:noFill/>
            <a:miter lim="800000"/>
            <a:headEnd/>
            <a:tailEnd/>
          </a:ln>
        </p:spPr>
        <p:txBody>
          <a:bodyPr>
            <a:spAutoFit/>
          </a:bodyPr>
          <a:lstStyle/>
          <a:p>
            <a:r>
              <a:rPr lang="en-US">
                <a:latin typeface="Calibri" pitchFamily="34" charset="0"/>
              </a:rPr>
              <a:t>The Biological Technologies Office (BTO) of the Defense Advanced Research</a:t>
            </a:r>
          </a:p>
          <a:p>
            <a:r>
              <a:rPr lang="en-US">
                <a:latin typeface="Calibri" pitchFamily="34" charset="0"/>
              </a:rPr>
              <a:t>Projects Agency (DARPA) is seeking innovative ideas to support the next generation of neurotechnology capable of non</a:t>
            </a:r>
            <a:r>
              <a:rPr lang="ru-RU">
                <a:latin typeface="Calibri" pitchFamily="34" charset="0"/>
              </a:rPr>
              <a:t>-</a:t>
            </a:r>
            <a:r>
              <a:rPr lang="en-US">
                <a:latin typeface="Calibri" pitchFamily="34" charset="0"/>
              </a:rPr>
              <a:t>invasively sensing neural activity at the single neuron level in an awake, ambulatory human. DARPA is using this RFI to seek radically new ideas to move beyond the offerings of EEG, fNIRS, fMRI, and MEG. Topics of interest include new methodologies for capturing the physical phenomena of neuronal signaling ranging from the mechanical, thermal, electrical, magnetic, acoustic, optical, and/or chemical domains. DARPA is also seeking yet to be discovered signatures of neuronal signaling that may not fall into any of the traditional domains. For the purposes of this RFI, submissions should focus on strategies that are completely non</a:t>
            </a:r>
            <a:r>
              <a:rPr lang="ru-RU">
                <a:latin typeface="Calibri" pitchFamily="34" charset="0"/>
              </a:rPr>
              <a:t>-</a:t>
            </a:r>
            <a:r>
              <a:rPr lang="en-US">
                <a:latin typeface="Calibri" pitchFamily="34" charset="0"/>
              </a:rPr>
              <a:t>invasive. However there is also interest in approaches that enable measurement of signaling in central neural pathways through ingestible or peripherally injectable routes. Major neurosurgery and non</a:t>
            </a:r>
            <a:r>
              <a:rPr lang="ru-RU">
                <a:latin typeface="Calibri" pitchFamily="34" charset="0"/>
              </a:rPr>
              <a:t>-</a:t>
            </a:r>
            <a:r>
              <a:rPr lang="en-US">
                <a:latin typeface="Calibri" pitchFamily="34" charset="0"/>
              </a:rPr>
              <a:t>reversible approaches are not responsive. </a:t>
            </a:r>
          </a:p>
          <a:p>
            <a:r>
              <a:rPr lang="en-US">
                <a:latin typeface="Calibri" pitchFamily="34" charset="0"/>
              </a:rPr>
              <a:t>DARPA is interested in submissions and engagement from communities that have particular capabilities of remote sensing and can leverage knowledge from applications outside of neuroscience. </a:t>
            </a:r>
            <a:r>
              <a:rPr lang="en-US" b="1">
                <a:latin typeface="Calibri" pitchFamily="34" charset="0"/>
              </a:rPr>
              <a:t>Submissions are encouraged from, but not limited to physicists, chemists, electrical and electronics engineers, biologists, biomedical engineers, neuroscientists and astronomers.</a:t>
            </a:r>
          </a:p>
        </p:txBody>
      </p:sp>
      <p:sp>
        <p:nvSpPr>
          <p:cNvPr id="171014" name="Прямоугольник 4"/>
          <p:cNvSpPr>
            <a:spLocks noChangeArrowheads="1"/>
          </p:cNvSpPr>
          <p:nvPr/>
        </p:nvSpPr>
        <p:spPr bwMode="auto">
          <a:xfrm>
            <a:off x="373063" y="692150"/>
            <a:ext cx="4572000" cy="647700"/>
          </a:xfrm>
          <a:prstGeom prst="rect">
            <a:avLst/>
          </a:prstGeom>
          <a:noFill/>
          <a:ln w="9525">
            <a:noFill/>
            <a:miter lim="800000"/>
            <a:headEnd/>
            <a:tailEnd/>
          </a:ln>
        </p:spPr>
        <p:txBody>
          <a:bodyPr>
            <a:spAutoFit/>
          </a:bodyPr>
          <a:lstStyle/>
          <a:p>
            <a:r>
              <a:rPr lang="en-US">
                <a:latin typeface="Calibri" pitchFamily="34" charset="0"/>
              </a:rPr>
              <a:t>Solicitation Number:</a:t>
            </a:r>
          </a:p>
          <a:p>
            <a:r>
              <a:rPr lang="en-US">
                <a:latin typeface="Calibri" pitchFamily="34" charset="0"/>
              </a:rPr>
              <a:t>DARPA¬SN¬14¬56</a:t>
            </a:r>
          </a:p>
        </p:txBody>
      </p:sp>
      <p:sp>
        <p:nvSpPr>
          <p:cNvPr id="171015" name="Прямоугольник 5"/>
          <p:cNvSpPr>
            <a:spLocks noChangeArrowheads="1"/>
          </p:cNvSpPr>
          <p:nvPr/>
        </p:nvSpPr>
        <p:spPr bwMode="auto">
          <a:xfrm>
            <a:off x="5743575" y="771525"/>
            <a:ext cx="2900363" cy="339725"/>
          </a:xfrm>
          <a:prstGeom prst="rect">
            <a:avLst/>
          </a:prstGeom>
          <a:noFill/>
          <a:ln w="9525">
            <a:noFill/>
            <a:miter lim="800000"/>
            <a:headEnd/>
            <a:tailEnd/>
          </a:ln>
        </p:spPr>
        <p:txBody>
          <a:bodyPr wrap="none">
            <a:spAutoFit/>
          </a:bodyPr>
          <a:lstStyle/>
          <a:p>
            <a:r>
              <a:rPr lang="en-US" sz="1600">
                <a:solidFill>
                  <a:srgbClr val="454545"/>
                </a:solidFill>
              </a:rPr>
              <a:t>Added: Aug 13, 2014 2:50 pm</a:t>
            </a:r>
            <a:endParaRPr lang="ru-RU" sz="1600">
              <a:latin typeface="Calibri"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pic>
        <p:nvPicPr>
          <p:cNvPr id="7" name="Shape">
            <a:hlinkClick r:id="" action="ppaction://media"/>
          </p:cNvPr>
          <p:cNvPicPr>
            <a:picLocks noRot="1" noChangeAspect="1"/>
          </p:cNvPicPr>
          <p:nvPr>
            <a:videoFile r:link="rId1"/>
          </p:nvPr>
        </p:nvPicPr>
        <p:blipFill>
          <a:blip r:embed="rId4" cstate="print"/>
          <a:srcRect/>
          <a:stretch>
            <a:fillRect/>
          </a:stretch>
        </p:blipFill>
        <p:spPr bwMode="auto">
          <a:xfrm>
            <a:off x="809625" y="1049338"/>
            <a:ext cx="7250113" cy="4624387"/>
          </a:xfrm>
          <a:prstGeom prst="rect">
            <a:avLst/>
          </a:prstGeom>
          <a:noFill/>
          <a:ln w="9525">
            <a:noFill/>
            <a:miter lim="800000"/>
            <a:headEnd/>
            <a:tailEnd/>
          </a:ln>
        </p:spPr>
      </p:pic>
      <p:sp>
        <p:nvSpPr>
          <p:cNvPr id="173062" name="Прямоугольник 7"/>
          <p:cNvSpPr>
            <a:spLocks noChangeArrowheads="1"/>
          </p:cNvSpPr>
          <p:nvPr/>
        </p:nvSpPr>
        <p:spPr bwMode="auto">
          <a:xfrm>
            <a:off x="366713" y="6310313"/>
            <a:ext cx="8761412" cy="338137"/>
          </a:xfrm>
          <a:prstGeom prst="rect">
            <a:avLst/>
          </a:prstGeom>
          <a:noFill/>
          <a:ln w="9525">
            <a:noFill/>
            <a:miter lim="800000"/>
            <a:headEnd/>
            <a:tailEnd/>
          </a:ln>
        </p:spPr>
        <p:txBody>
          <a:bodyPr>
            <a:spAutoFit/>
          </a:bodyPr>
          <a:lstStyle/>
          <a:p>
            <a:r>
              <a:rPr lang="en-US" sz="1600">
                <a:solidFill>
                  <a:schemeClr val="bg1"/>
                </a:solidFill>
                <a:latin typeface="Calibri" pitchFamily="34" charset="0"/>
              </a:rPr>
              <a:t>Light-sheet functional imaging in fictively behaving zebrafish. (2014) N.Vladimorov et al., Nat. Meth.</a:t>
            </a:r>
          </a:p>
        </p:txBody>
      </p:sp>
      <p:sp>
        <p:nvSpPr>
          <p:cNvPr id="9" name="TextBox 8"/>
          <p:cNvSpPr txBox="1"/>
          <p:nvPr/>
        </p:nvSpPr>
        <p:spPr>
          <a:xfrm>
            <a:off x="158750" y="-19050"/>
            <a:ext cx="6564313" cy="523875"/>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Нейротехнологии следующего поколения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6200" y="-42863"/>
            <a:ext cx="9220200" cy="6900863"/>
          </a:xfrm>
          <a:prstGeom prst="rect">
            <a:avLst/>
          </a:prstGeom>
          <a:gradFill flip="none" rotWithShape="1">
            <a:gsLst>
              <a:gs pos="0">
                <a:srgbClr val="920000">
                  <a:shade val="30000"/>
                  <a:satMod val="115000"/>
                </a:srgbClr>
              </a:gs>
              <a:gs pos="50000">
                <a:srgbClr val="920000">
                  <a:shade val="67500"/>
                  <a:satMod val="115000"/>
                </a:srgbClr>
              </a:gs>
              <a:gs pos="100000">
                <a:srgbClr val="920000">
                  <a:shade val="100000"/>
                  <a:satMod val="115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34" name="TextBox 33"/>
          <p:cNvSpPr txBox="1"/>
          <p:nvPr/>
        </p:nvSpPr>
        <p:spPr>
          <a:xfrm>
            <a:off x="1060450" y="1852613"/>
            <a:ext cx="6899275" cy="830262"/>
          </a:xfrm>
          <a:prstGeom prst="rect">
            <a:avLst/>
          </a:prstGeom>
          <a:noFill/>
        </p:spPr>
        <p:txBody>
          <a:bodyPr wrap="none">
            <a:spAutoFit/>
          </a:bodyPr>
          <a:lstStyle/>
          <a:p>
            <a:pPr algn="ctr" fontAlgn="auto">
              <a:spcBef>
                <a:spcPts val="0"/>
              </a:spcBef>
              <a:spcAft>
                <a:spcPts val="0"/>
              </a:spcAft>
              <a:defRPr/>
            </a:pPr>
            <a:r>
              <a:rPr lang="ru-RU" sz="4800" b="1" dirty="0">
                <a:solidFill>
                  <a:schemeClr val="bg1"/>
                </a:solidFill>
                <a:effectLst>
                  <a:outerShdw blurRad="38100" dist="38100" dir="2700000" algn="tl">
                    <a:srgbClr val="000000">
                      <a:alpha val="43137"/>
                    </a:srgbClr>
                  </a:outerShdw>
                </a:effectLst>
                <a:latin typeface="+mn-lt"/>
                <a:cs typeface="+mn-cs"/>
              </a:rPr>
              <a:t>Благодарю за внимание!</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4" name="TextBox 33"/>
          <p:cNvSpPr txBox="1"/>
          <p:nvPr/>
        </p:nvSpPr>
        <p:spPr>
          <a:xfrm>
            <a:off x="158750" y="-19050"/>
            <a:ext cx="3733800" cy="523875"/>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Павловская программа</a:t>
            </a:r>
          </a:p>
        </p:txBody>
      </p:sp>
      <p:pic>
        <p:nvPicPr>
          <p:cNvPr id="38918" name="Рисунок 3"/>
          <p:cNvPicPr>
            <a:picLocks noChangeAspect="1"/>
          </p:cNvPicPr>
          <p:nvPr/>
        </p:nvPicPr>
        <p:blipFill>
          <a:blip r:embed="rId3" cstate="print"/>
          <a:srcRect/>
          <a:stretch>
            <a:fillRect/>
          </a:stretch>
        </p:blipFill>
        <p:spPr bwMode="auto">
          <a:xfrm>
            <a:off x="227013" y="1152525"/>
            <a:ext cx="8709025" cy="3117850"/>
          </a:xfrm>
          <a:prstGeom prst="rect">
            <a:avLst/>
          </a:prstGeom>
          <a:noFill/>
          <a:ln w="9525">
            <a:noFill/>
            <a:miter lim="800000"/>
            <a:headEnd/>
            <a:tailEnd/>
          </a:ln>
        </p:spPr>
      </p:pic>
      <p:sp>
        <p:nvSpPr>
          <p:cNvPr id="38919" name="TextBox 5"/>
          <p:cNvSpPr txBox="1">
            <a:spLocks noChangeArrowheads="1"/>
          </p:cNvSpPr>
          <p:nvPr/>
        </p:nvSpPr>
        <p:spPr bwMode="auto">
          <a:xfrm>
            <a:off x="407988" y="4860925"/>
            <a:ext cx="8345487" cy="400050"/>
          </a:xfrm>
          <a:prstGeom prst="rect">
            <a:avLst/>
          </a:prstGeom>
          <a:noFill/>
          <a:ln w="9525">
            <a:noFill/>
            <a:miter lim="800000"/>
            <a:headEnd/>
            <a:tailEnd/>
          </a:ln>
        </p:spPr>
        <p:txBody>
          <a:bodyPr wrap="none">
            <a:spAutoFit/>
          </a:bodyPr>
          <a:lstStyle/>
          <a:p>
            <a:r>
              <a:rPr lang="ru-RU" sz="2000">
                <a:latin typeface="Calibri" pitchFamily="34" charset="0"/>
              </a:rPr>
              <a:t>Основная задача наших исследований – завершение программы Павлова.</a:t>
            </a:r>
          </a:p>
        </p:txBody>
      </p:sp>
      <p:sp>
        <p:nvSpPr>
          <p:cNvPr id="7" name="Скругленный прямоугольник 6"/>
          <p:cNvSpPr/>
          <p:nvPr/>
        </p:nvSpPr>
        <p:spPr>
          <a:xfrm>
            <a:off x="1957388" y="1776413"/>
            <a:ext cx="1042987" cy="354012"/>
          </a:xfrm>
          <a:prstGeom prst="roundRect">
            <a:avLst>
              <a:gd name="adj" fmla="val 20749"/>
            </a:avLst>
          </a:prstGeom>
          <a:solidFill>
            <a:srgbClr val="FF0000">
              <a:alpha val="13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рямоугольник 2"/>
          <p:cNvSpPr/>
          <p:nvPr/>
        </p:nvSpPr>
        <p:spPr>
          <a:xfrm>
            <a:off x="-80425" y="-93452"/>
            <a:ext cx="9305924" cy="6968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t="100000"/>
            </a:path>
            <a:tileRect r="-100000" b="-10000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grpSp>
        <p:nvGrpSpPr>
          <p:cNvPr id="40965" name="Группа 7"/>
          <p:cNvGrpSpPr>
            <a:grpSpLocks/>
          </p:cNvGrpSpPr>
          <p:nvPr/>
        </p:nvGrpSpPr>
        <p:grpSpPr bwMode="auto">
          <a:xfrm>
            <a:off x="801688" y="1100138"/>
            <a:ext cx="7369175" cy="5464175"/>
            <a:chOff x="381958" y="296301"/>
            <a:chExt cx="8339978" cy="6070043"/>
          </a:xfrm>
        </p:grpSpPr>
        <p:pic>
          <p:nvPicPr>
            <p:cNvPr id="40967" name="Рисунок 8"/>
            <p:cNvPicPr>
              <a:picLocks noChangeAspect="1"/>
            </p:cNvPicPr>
            <p:nvPr/>
          </p:nvPicPr>
          <p:blipFill>
            <a:blip r:embed="rId3" cstate="print"/>
            <a:srcRect l="34592" t="11156" r="3595" b="1199"/>
            <a:stretch>
              <a:fillRect/>
            </a:stretch>
          </p:blipFill>
          <p:spPr bwMode="auto">
            <a:xfrm>
              <a:off x="381958" y="335280"/>
              <a:ext cx="4220522" cy="6031064"/>
            </a:xfrm>
            <a:prstGeom prst="rect">
              <a:avLst/>
            </a:prstGeom>
            <a:noFill/>
            <a:ln w="9525">
              <a:noFill/>
              <a:miter lim="800000"/>
              <a:headEnd/>
              <a:tailEnd/>
            </a:ln>
          </p:spPr>
        </p:pic>
        <p:pic>
          <p:nvPicPr>
            <p:cNvPr id="40968" name="Рисунок 9"/>
            <p:cNvPicPr>
              <a:picLocks noChangeAspect="1"/>
            </p:cNvPicPr>
            <p:nvPr/>
          </p:nvPicPr>
          <p:blipFill>
            <a:blip r:embed="rId4" cstate="print"/>
            <a:srcRect l="37456" t="21030" r="13162" b="6770"/>
            <a:stretch>
              <a:fillRect/>
            </a:stretch>
          </p:blipFill>
          <p:spPr bwMode="auto">
            <a:xfrm>
              <a:off x="4602480" y="296301"/>
              <a:ext cx="4119456" cy="6070043"/>
            </a:xfrm>
            <a:prstGeom prst="rect">
              <a:avLst/>
            </a:prstGeom>
            <a:noFill/>
            <a:ln w="9525">
              <a:noFill/>
              <a:miter lim="800000"/>
              <a:headEnd/>
              <a:tailEnd/>
            </a:ln>
          </p:spPr>
        </p:pic>
      </p:grpSp>
      <p:sp>
        <p:nvSpPr>
          <p:cNvPr id="11" name="TextBox 10"/>
          <p:cNvSpPr txBox="1"/>
          <p:nvPr/>
        </p:nvSpPr>
        <p:spPr>
          <a:xfrm>
            <a:off x="158750" y="-19050"/>
            <a:ext cx="3733800" cy="523875"/>
          </a:xfrm>
          <a:prstGeom prst="rect">
            <a:avLst/>
          </a:prstGeom>
          <a:noFill/>
        </p:spPr>
        <p:txBody>
          <a:bodyPr wrap="none">
            <a:spAutoFit/>
          </a:bodyPr>
          <a:lstStyle/>
          <a:p>
            <a:pPr fontAlgn="auto">
              <a:spcBef>
                <a:spcPts val="0"/>
              </a:spcBef>
              <a:spcAft>
                <a:spcPts val="0"/>
              </a:spcAft>
              <a:defRPr/>
            </a:pPr>
            <a:r>
              <a:rPr lang="ru-RU" sz="2800" dirty="0">
                <a:solidFill>
                  <a:prstClr val="white"/>
                </a:solidFill>
                <a:effectLst>
                  <a:outerShdw blurRad="38100" dist="38100" dir="2700000" algn="tl">
                    <a:srgbClr val="000000">
                      <a:alpha val="43137"/>
                    </a:srgbClr>
                  </a:outerShdw>
                </a:effectLst>
                <a:latin typeface="+mn-lt"/>
                <a:cs typeface="+mn-cs"/>
              </a:rPr>
              <a:t>Павловская программа</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8667</TotalTime>
  <Words>4015</Words>
  <Application>Microsoft Office PowerPoint</Application>
  <PresentationFormat>Экран (4:3)</PresentationFormat>
  <Paragraphs>989</Paragraphs>
  <Slides>75</Slides>
  <Notes>72</Notes>
  <HiddenSlides>0</HiddenSlides>
  <MMClips>10</MMClips>
  <ScaleCrop>false</ScaleCrop>
  <HeadingPairs>
    <vt:vector size="4" baseType="variant">
      <vt:variant>
        <vt:lpstr>Тема</vt:lpstr>
      </vt:variant>
      <vt:variant>
        <vt:i4>2</vt:i4>
      </vt:variant>
      <vt:variant>
        <vt:lpstr>Заголовки слайдов</vt:lpstr>
      </vt:variant>
      <vt:variant>
        <vt:i4>75</vt:i4>
      </vt:variant>
    </vt:vector>
  </HeadingPairs>
  <TitlesOfParts>
    <vt:vector size="77" baseType="lpstr">
      <vt:lpstr>Тема Office</vt:lpstr>
      <vt:lpstr>1_Тема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ka</dc:creator>
  <cp:lastModifiedBy>user1</cp:lastModifiedBy>
  <cp:revision>214</cp:revision>
  <dcterms:created xsi:type="dcterms:W3CDTF">2015-09-16T16:01:26Z</dcterms:created>
  <dcterms:modified xsi:type="dcterms:W3CDTF">2016-03-30T14:10:51Z</dcterms:modified>
</cp:coreProperties>
</file>